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64" r:id="rId10"/>
    <p:sldId id="265" r:id="rId11"/>
    <p:sldId id="267" r:id="rId12"/>
    <p:sldId id="268" r:id="rId13"/>
    <p:sldId id="269" r:id="rId14"/>
    <p:sldId id="263" r:id="rId15"/>
    <p:sldId id="257" r:id="rId16"/>
    <p:sldId id="258" r:id="rId17"/>
    <p:sldId id="260" r:id="rId18"/>
    <p:sldId id="261" r:id="rId19"/>
    <p:sldId id="262" r:id="rId20"/>
    <p:sldId id="259" r:id="rId21"/>
  </p:sldIdLst>
  <p:sldSz cx="9144000" cy="6858000" type="screen4x3"/>
  <p:notesSz cx="6858000" cy="9144000"/>
  <p:defaultTextStyle>
    <a:defPPr>
      <a:defRPr lang="sr-Latn-C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CC00CC"/>
    <a:srgbClr val="000066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7EF2B-05DB-42C6-B4B7-BB03BD7CB0D7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2408905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79CAF-47CE-4D0A-BB0B-724EEE15A1E1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1009987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E2E47F-980E-40B9-9CE0-FC25538737DF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3741642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4DEF5-63D4-4543-B68B-297A60B89764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1872512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BA74D2-E3D6-4615-B4C7-6CDB6CAE97C6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1048142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E3057-98A6-4364-9617-F4AE397E7BC5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2367920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FA55B-187A-46CC-9E3F-257DDC64D31F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4062986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6BA809-EE0B-49FB-AA79-E9BE77D11F4B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3436431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571991-BB2D-4E0B-8020-7965F270C91B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1688367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1E4D3-B678-4CA7-A9A8-90C4106F0EA9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3191248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r-Latn-CS" alt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4C1E6-AE20-426A-9146-1ED609DF9F57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  <p:extLst>
      <p:ext uri="{BB962C8B-B14F-4D97-AF65-F5344CB8AC3E}">
        <p14:creationId xmlns:p14="http://schemas.microsoft.com/office/powerpoint/2010/main" val="408505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r-Latn-CS" altLang="sr-Latn-R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r-Latn-CS" altLang="sr-Latn-RS" smtClean="0"/>
              <a:t>Click to edit Master text styles</a:t>
            </a:r>
          </a:p>
          <a:p>
            <a:pPr lvl="1"/>
            <a:r>
              <a:rPr lang="sr-Latn-CS" altLang="sr-Latn-RS" smtClean="0"/>
              <a:t>Second level</a:t>
            </a:r>
          </a:p>
          <a:p>
            <a:pPr lvl="2"/>
            <a:r>
              <a:rPr lang="sr-Latn-CS" altLang="sr-Latn-RS" smtClean="0"/>
              <a:t>Third level</a:t>
            </a:r>
          </a:p>
          <a:p>
            <a:pPr lvl="3"/>
            <a:r>
              <a:rPr lang="sr-Latn-CS" altLang="sr-Latn-RS" smtClean="0"/>
              <a:t>Fourth level</a:t>
            </a:r>
          </a:p>
          <a:p>
            <a:pPr lvl="4"/>
            <a:r>
              <a:rPr lang="sr-Latn-CS" altLang="sr-Latn-R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sr-Latn-CS" altLang="sr-Latn-R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sr-Latn-CS" altLang="sr-Latn-R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51722E-A3F3-420D-A63D-E86D716AFC14}" type="slidenum">
              <a:rPr lang="sr-Latn-CS" altLang="sr-Latn-RS"/>
              <a:pPr/>
              <a:t>‹#›</a:t>
            </a:fld>
            <a:endParaRPr lang="sr-Latn-C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oleObject" Target="../embeddings/Microsoft_Excel_Chart1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r-Latn-CS" altLang="sr-Latn-RS" sz="4000" b="1">
                <a:solidFill>
                  <a:schemeClr val="bg1"/>
                </a:solidFill>
              </a:rPr>
              <a:t>Efekti hemikalija na</a:t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> </a:t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>zdravlje ljudi i</a:t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/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>životnu sredinu</a:t>
            </a:r>
          </a:p>
        </p:txBody>
      </p:sp>
      <p:pic>
        <p:nvPicPr>
          <p:cNvPr id="2053" name="Grafik 6" descr="alhem-logo-cop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114925"/>
            <a:ext cx="3097213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11188" y="404813"/>
            <a:ext cx="8229600" cy="765175"/>
          </a:xfrm>
        </p:spPr>
        <p:txBody>
          <a:bodyPr>
            <a:normAutofit/>
          </a:bodyPr>
          <a:lstStyle/>
          <a:p>
            <a:r>
              <a:rPr lang="sr-Latn-CS" altLang="sr-Latn-RS" sz="3600" b="1">
                <a:solidFill>
                  <a:srgbClr val="C00000"/>
                </a:solidFill>
              </a:rPr>
              <a:t>R SRbija</a:t>
            </a:r>
            <a:br>
              <a:rPr lang="sr-Latn-CS" altLang="sr-Latn-RS" sz="3600" b="1">
                <a:solidFill>
                  <a:srgbClr val="C00000"/>
                </a:solidFill>
              </a:rPr>
            </a:br>
            <a:r>
              <a:rPr lang="en-US" altLang="sr-Latn-RS" sz="3600" b="1">
                <a:solidFill>
                  <a:srgbClr val="C00000"/>
                </a:solidFill>
              </a:rPr>
              <a:t>Hemikalije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danas</a:t>
            </a:r>
            <a:r>
              <a:rPr lang="sr-Latn-CS" altLang="sr-Latn-RS" sz="4000" b="1">
                <a:solidFill>
                  <a:srgbClr val="C00000"/>
                </a:solidFill>
              </a:rPr>
              <a:t/>
            </a:r>
            <a:br>
              <a:rPr lang="sr-Latn-CS" altLang="sr-Latn-RS" sz="4000" b="1">
                <a:solidFill>
                  <a:srgbClr val="C00000"/>
                </a:solidFill>
              </a:rPr>
            </a:br>
            <a:endParaRPr lang="en-US" altLang="sr-Latn-RS" sz="400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68313" y="1641475"/>
            <a:ext cx="4978400" cy="52165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altLang="sr-Latn-RS" sz="1600"/>
              <a:t>upotreba hemikalija porasla, </a:t>
            </a:r>
            <a:r>
              <a:rPr lang="en-GB" altLang="sr-Latn-RS" sz="1600" b="1">
                <a:solidFill>
                  <a:srgbClr val="C00000"/>
                </a:solidFill>
              </a:rPr>
              <a:t>od </a:t>
            </a:r>
            <a:r>
              <a:rPr lang="sr-Latn-CS" altLang="sr-Latn-RS" sz="1600" b="1">
                <a:solidFill>
                  <a:srgbClr val="C00000"/>
                </a:solidFill>
              </a:rPr>
              <a:t>1 </a:t>
            </a:r>
            <a:r>
              <a:rPr lang="en-GB" altLang="sr-Latn-RS" sz="1600" b="1">
                <a:solidFill>
                  <a:srgbClr val="C00000"/>
                </a:solidFill>
              </a:rPr>
              <a:t>milion tona godišnje na 500 miliona </a:t>
            </a:r>
            <a:r>
              <a:rPr lang="sr-Latn-CS" altLang="sr-Latn-RS" sz="1600" b="1">
                <a:solidFill>
                  <a:srgbClr val="C00000"/>
                </a:solidFill>
              </a:rPr>
              <a:t>t</a:t>
            </a:r>
            <a:r>
              <a:rPr lang="en-GB" altLang="sr-Latn-RS" sz="1600" b="1">
                <a:solidFill>
                  <a:srgbClr val="C00000"/>
                </a:solidFill>
              </a:rPr>
              <a:t> godi</a:t>
            </a:r>
            <a:r>
              <a:rPr lang="en-US" altLang="sr-Latn-RS" sz="1600" b="1">
                <a:solidFill>
                  <a:srgbClr val="C00000"/>
                </a:solidFill>
              </a:rPr>
              <a:t>š</a:t>
            </a:r>
            <a:r>
              <a:rPr lang="en-GB" altLang="sr-Latn-RS" sz="1600" b="1">
                <a:solidFill>
                  <a:srgbClr val="C00000"/>
                </a:solidFill>
              </a:rPr>
              <a:t>nje. </a:t>
            </a:r>
            <a:endParaRPr lang="sr-Cyrl-CS" altLang="sr-Latn-RS" sz="1600" b="1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endParaRPr lang="en-US" altLang="sr-Latn-RS" sz="1600"/>
          </a:p>
          <a:p>
            <a:pPr>
              <a:lnSpc>
                <a:spcPct val="80000"/>
              </a:lnSpc>
            </a:pPr>
            <a:r>
              <a:rPr lang="en-GB" altLang="sr-Latn-RS" sz="1600"/>
              <a:t>Hemijska industrija </a:t>
            </a:r>
            <a:r>
              <a:rPr lang="en-GB" altLang="sr-Latn-RS" sz="1600" b="1">
                <a:solidFill>
                  <a:srgbClr val="C00000"/>
                </a:solidFill>
              </a:rPr>
              <a:t>10% svetske ekonomije</a:t>
            </a:r>
            <a:r>
              <a:rPr lang="en-GB" altLang="sr-Latn-RS" sz="1600" b="1"/>
              <a:t>.  </a:t>
            </a:r>
            <a:endParaRPr lang="sr-Cyrl-CS" altLang="sr-Latn-RS" sz="1600" b="1"/>
          </a:p>
          <a:p>
            <a:pPr>
              <a:lnSpc>
                <a:spcPct val="80000"/>
              </a:lnSpc>
            </a:pPr>
            <a:endParaRPr lang="sr-Cyrl-CS" altLang="sr-Latn-RS" sz="1600"/>
          </a:p>
          <a:p>
            <a:pPr>
              <a:lnSpc>
                <a:spcPct val="80000"/>
              </a:lnSpc>
            </a:pPr>
            <a:r>
              <a:rPr lang="en-GB" altLang="sr-Latn-RS" sz="1600"/>
              <a:t>Danas na tržištu postoji  oko </a:t>
            </a:r>
            <a:r>
              <a:rPr lang="en-GB" altLang="sr-Latn-RS" sz="1600" b="1">
                <a:solidFill>
                  <a:srgbClr val="C00000"/>
                </a:solidFill>
              </a:rPr>
              <a:t>100</a:t>
            </a:r>
            <a:r>
              <a:rPr lang="sr-Latn-RS" altLang="sr-Latn-RS" sz="1600" b="1">
                <a:solidFill>
                  <a:srgbClr val="C00000"/>
                </a:solidFill>
              </a:rPr>
              <a:t> </a:t>
            </a:r>
            <a:r>
              <a:rPr lang="en-GB" altLang="sr-Latn-RS" sz="1600" b="1">
                <a:solidFill>
                  <a:srgbClr val="C00000"/>
                </a:solidFill>
              </a:rPr>
              <a:t>000 hemikalija </a:t>
            </a:r>
            <a:r>
              <a:rPr lang="en-GB" altLang="sr-Latn-RS" sz="1600"/>
              <a:t>koje imaju komercijalnu vrednost</a:t>
            </a:r>
            <a:r>
              <a:rPr lang="sr-Latn-RS" altLang="sr-Latn-RS" sz="1600"/>
              <a:t>, od kojih je 85% sa nepoznatim svojstvima.</a:t>
            </a:r>
          </a:p>
          <a:p>
            <a:pPr>
              <a:lnSpc>
                <a:spcPct val="80000"/>
              </a:lnSpc>
            </a:pPr>
            <a:endParaRPr lang="sr-Latn-RS" altLang="sr-Latn-RS" sz="1600"/>
          </a:p>
          <a:p>
            <a:pPr>
              <a:lnSpc>
                <a:spcPct val="80000"/>
              </a:lnSpc>
            </a:pPr>
            <a:r>
              <a:rPr lang="sr-Latn-RS" altLang="sr-Latn-RS" sz="1600"/>
              <a:t>Prodaja hemikalija će se do 2050. god. povećavati </a:t>
            </a:r>
            <a:r>
              <a:rPr lang="sr-Latn-RS" altLang="sr-Latn-RS" sz="1600" b="1">
                <a:solidFill>
                  <a:srgbClr val="C00000"/>
                </a:solidFill>
              </a:rPr>
              <a:t>za oko 3% godišnje </a:t>
            </a:r>
            <a:r>
              <a:rPr lang="sr-Latn-RS" altLang="sr-Latn-RS" sz="1600"/>
              <a:t>na svetskom nivou (UNEP izveštaj 2012, </a:t>
            </a:r>
            <a:r>
              <a:rPr lang="sr-Latn-RS" altLang="sr-Latn-RS" sz="1600" i="1"/>
              <a:t>UNEP’s Global Environmental Outlook 5, 2012</a:t>
            </a:r>
            <a:r>
              <a:rPr lang="sr-Latn-RS" altLang="sr-Latn-RS" sz="1600"/>
              <a:t>)</a:t>
            </a:r>
            <a:r>
              <a:rPr lang="en-GB" altLang="sr-Latn-RS" sz="1600"/>
              <a:t> </a:t>
            </a:r>
            <a:endParaRPr lang="sr-Latn-RS" altLang="sr-Latn-RS" sz="1600"/>
          </a:p>
          <a:p>
            <a:pPr>
              <a:lnSpc>
                <a:spcPct val="80000"/>
              </a:lnSpc>
            </a:pPr>
            <a:endParaRPr lang="sr-Cyrl-CS" altLang="sr-Latn-RS" sz="1600"/>
          </a:p>
          <a:p>
            <a:pPr>
              <a:lnSpc>
                <a:spcPct val="80000"/>
              </a:lnSpc>
            </a:pPr>
            <a:r>
              <a:rPr lang="en-GB" altLang="sr-Latn-RS" sz="1600"/>
              <a:t>U hemikalije koje se nalaze u svakodnevnoj upotrebi u domaćinstvu spadaju </a:t>
            </a:r>
            <a:r>
              <a:rPr lang="en-GB" altLang="sr-Latn-RS" sz="1600" b="1"/>
              <a:t>detergenti, farbe, lepkovi, sredstva za suzbijanje insekata, osve</a:t>
            </a:r>
            <a:r>
              <a:rPr lang="en-US" altLang="sr-Latn-RS" sz="1600" b="1"/>
              <a:t>ž</a:t>
            </a:r>
            <a:r>
              <a:rPr lang="en-GB" altLang="sr-Latn-RS" sz="1600" b="1"/>
              <a:t>iva</a:t>
            </a:r>
            <a:r>
              <a:rPr lang="en-US" altLang="sr-Latn-RS" sz="1600" b="1"/>
              <a:t>č</a:t>
            </a:r>
            <a:r>
              <a:rPr lang="en-GB" altLang="sr-Latn-RS" sz="1600" b="1"/>
              <a:t>i prostora</a:t>
            </a:r>
            <a:r>
              <a:rPr lang="sr-Latn-RS" altLang="sr-Latn-RS" sz="1600" b="1"/>
              <a:t>, </a:t>
            </a:r>
            <a:r>
              <a:rPr lang="en-GB" altLang="sr-Latn-RS" sz="1600" b="1"/>
              <a:t>boje u tkaninama, plastici</a:t>
            </a:r>
            <a:r>
              <a:rPr lang="sr-Latn-RS" altLang="sr-Latn-RS" sz="1600" b="1"/>
              <a:t>,</a:t>
            </a:r>
            <a:r>
              <a:rPr lang="en-GB" altLang="sr-Latn-RS" sz="1600" b="1"/>
              <a:t> </a:t>
            </a:r>
            <a:r>
              <a:rPr lang="sr-Latn-RS" altLang="sr-Latn-RS" sz="1600" b="1"/>
              <a:t>ali i hemikalije koje se nalaze u predmetima opšte upotrebe, kao što su </a:t>
            </a:r>
            <a:r>
              <a:rPr lang="sr-Cyrl-CS" altLang="sr-Latn-RS" sz="1600" b="1"/>
              <a:t>igračke</a:t>
            </a:r>
            <a:r>
              <a:rPr lang="sr-Latn-CS" altLang="sr-Latn-RS" sz="1600" b="1"/>
              <a:t>, </a:t>
            </a:r>
            <a:r>
              <a:rPr lang="sr-Cyrl-CS" altLang="sr-Latn-RS" sz="1600" b="1"/>
              <a:t>nameštaj</a:t>
            </a:r>
            <a:r>
              <a:rPr lang="sr-Latn-CS" altLang="sr-Latn-RS" sz="1600" b="1"/>
              <a:t>, </a:t>
            </a:r>
            <a:r>
              <a:rPr lang="sr-Cyrl-CS" altLang="sr-Latn-RS" sz="1600" b="1"/>
              <a:t>odeća</a:t>
            </a:r>
            <a:r>
              <a:rPr lang="sr-Latn-CS" altLang="sr-Latn-RS" sz="1600" b="1"/>
              <a:t>, </a:t>
            </a:r>
            <a:r>
              <a:rPr lang="sr-Cyrl-CS" altLang="sr-Latn-RS" sz="1600" b="1"/>
              <a:t>obuća</a:t>
            </a:r>
            <a:r>
              <a:rPr lang="sr-Latn-CS" altLang="sr-Latn-RS" sz="1600" b="1"/>
              <a:t>, </a:t>
            </a:r>
            <a:r>
              <a:rPr lang="sr-Cyrl-CS" altLang="sr-Latn-RS" sz="1600" b="1"/>
              <a:t>građevinski proizvodi</a:t>
            </a:r>
            <a:r>
              <a:rPr lang="sr-Latn-CS" altLang="sr-Latn-RS" sz="1600" b="1"/>
              <a:t>, </a:t>
            </a:r>
            <a:r>
              <a:rPr lang="sr-Cyrl-CS" altLang="sr-Latn-RS" sz="1600" b="1"/>
              <a:t>automobili</a:t>
            </a:r>
            <a:r>
              <a:rPr lang="sr-Latn-CS" altLang="sr-Latn-RS" sz="1600" b="1"/>
              <a:t>, </a:t>
            </a:r>
            <a:r>
              <a:rPr lang="sr-Cyrl-CS" altLang="sr-Latn-RS" sz="1600" b="1"/>
              <a:t>televizori</a:t>
            </a:r>
            <a:r>
              <a:rPr lang="sr-Latn-CS" altLang="sr-Latn-RS" sz="1600" b="1"/>
              <a:t>, </a:t>
            </a:r>
            <a:r>
              <a:rPr lang="sr-Cyrl-CS" altLang="sr-Latn-RS" sz="1600" b="1"/>
              <a:t>podne obloge</a:t>
            </a:r>
            <a:r>
              <a:rPr lang="sr-Latn-CS" altLang="sr-Latn-RS" sz="1600" b="1"/>
              <a:t>, </a:t>
            </a:r>
            <a:r>
              <a:rPr lang="sr-Cyrl-CS" altLang="sr-Latn-RS" sz="1600" b="1"/>
              <a:t>materijali za pakovanje itd</a:t>
            </a:r>
            <a:r>
              <a:rPr lang="sr-Latn-CS" altLang="sr-Latn-RS" sz="1600" b="1"/>
              <a:t>.</a:t>
            </a:r>
            <a:endParaRPr lang="en-US" altLang="sr-Latn-RS" sz="1600" b="1"/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sr-Latn-RS" sz="1600"/>
              <a:t> </a:t>
            </a:r>
            <a:endParaRPr lang="en-US" altLang="sr-Latn-RS" sz="1600"/>
          </a:p>
          <a:p>
            <a:pPr>
              <a:lnSpc>
                <a:spcPct val="80000"/>
              </a:lnSpc>
              <a:buFontTx/>
              <a:buNone/>
            </a:pPr>
            <a:endParaRPr lang="en-US" altLang="sr-Latn-RS" sz="1600"/>
          </a:p>
        </p:txBody>
      </p:sp>
      <p:pic>
        <p:nvPicPr>
          <p:cNvPr id="26628" name="Picture 2" descr="D:\LENOVO\mini\POSAO\prezentacija za sudije\large_ww873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916113"/>
            <a:ext cx="2951162" cy="197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AutoShape 2" descr="data:image/jpeg;base64,/9j/4AAQSkZJRgABAQAAAQABAAD/2wCEAAkGBhQSERUUExMWFBUWGRsXGBcYFSAeHBcdHx4aIBscFxgbHSchHBkjHBgYIC8gIycpLCwsFx8xNTAqNSYsLCkBCQoKDgwOGg8PGjQkHSIsLCwsKjA0LzAsMDIsKSwsKSwsNSkvNC8sKSwsLCwsKSwsLCwsLCwsKSwsLCksLCwpLP/AABEIAJQAvwMBIgACEQEDEQH/xAAcAAACAgMBAQAAAAAAAAAAAAAABQQGAgMHAQj/xABCEAACAQIEBAMGAwQJAgcAAAABAhEAAwQSITEFBiJBE1FhMnGBkaGxBxQjQlLB0RYzYnKCkqLS8BWyJCU0U2Ph8f/EABoBAAIDAQEAAAAAAAAAAAAAAAAEAgMFAQb/xAAzEQACAgEDAgIIBgEFAAAAAAABAgARAwQSITFBE1EFImFxgZGhwRQjMrHR4fBCQ1JTsv/aAAwDAQACEQMRAD8ApEURWUURVU8pcxiiKyiiKIXMYoisooiiFzGKIrKiR50TsxiiK2LaJiATO0Df3VYOA8iYjFqWTIgmP1JB+WU6USaY3c0oiDDYVrjqiDMzEADzNWLmnkz8q36b+Iq21uOGgOoLFZgbrMCfOrPy1yf+Qu+JirlrM3RbhtBpJ9oDqI+gNN+ZsJh74ZvHthzae0Otdc8ZQdezqpHxqYWxNHHpD4Z3Dmc45Y5UOMF05/DW2s5ishj+6TIjTWe1KMXgXtPkdYaAQAQZkAgqRIIMiCPOu18u8Ls28KLAZYK5W1EsSOo/ekWF5Tt2r+Hd7qutm2LanQZmUsVJ7dKMPlNG2dbRHaPPuZTuN8kXMPbtuGDlrZuOmisgGWenMSwE6kbRVbiu2cwcJt3ns3ReRci3bbAkda3Vy5Rrvmj61zNeQsd2wzn1lf8AdXGFSjUaYqfUHEr8URUviPDrlhzbvKUcAEqSJ11GxqNUYiQRwZjFEVlRFE5cxiiKyiiKIXMYoisooiiFz2iiiichRRRRCFFeU95P5c/OYjwzmFsCXZYkeQEgiSaBzJohc7RDkh1GOtFojq3IA20ma6qvMFkm40Kq2x1EjXciQF3Glct4hwNsLiAyFblstcW2wOaSu6uIENqJEedTeLXLourba11PAyFdZI00J7kxVuNbNTX0dr+WROltx1La2wzIus7wAJjfYakUq/pWGY3rdp2BATLpKmW1bsBoD7jVHfhuIKi0tk+OHAyQZ3kyJjYzp5VbOSMOXt4xW7syH0gQR8DQf1VNMreIkHmRONcwW7iW/wAygJt3VUnpgswbqWdIAnb1phew2CQAi5h82/T4ck/s7a7kfIUh4vy+ivcs3b0WroWWgdIGkqDtv9aR4blTCC00XrvtFgpVM7FekZWAiCpzR2ius+0cTmlxlyquevxnQeA3MM5cFUTIdJdYf1Anzn5iseILhxkXoIa52ymDESZ9ABNUUco4Rrq/+JfpXQ5EhSkMquDqSTTG1yxhlb/1DdUDMVXKc3UcseRWKiw2LuHWr8pZkyE5Rj/0k13+defsln43wvDrhiP05DKRAWZzDX0PrWnh3BmlbZx17Myyq+IOof2Tl1IAJgeVVjjHLdlgh8cjY5fDXN1EKZ6h0qFB/wAVS+VsDiMPiQLQW+EnI1y7lVJ0JUQ3tAbioI5cAkVO58a4mKqbo+VR7yfaTD4zFWWc3LhNsjxWzOQEk9WXUdX0qbd/6ebd0vh7edIa5+kJGYzvGvwqkcb4jk4ncfFIFDlFcIS0LlUHIQVM9p9amY+1YGN/LK+a0XCtc0/agiGE5iJI21mrFo3cVobbruf3l0vcBwXiIv5W1qpjpAn3eZ0rkfNGGW3jL6IoVVchVGyjyq6Liks4u3h8wKrde2zAMIJI10A6htA0k71VOZuG/wDmN2zbbxGNzLOUzmMSDO5HmNKHUBQRM3VixQA6xHRT7mrk+7gWGYi4hA61EAEz0sNwdJE7/A0hqqZroUNN1hRRRRIQoooohCiiiiE8rsf4bcOW1hEYb3BnYx57D4AAVzbl3lW5jMxVltqm7NMT5AAdh96u/CuSrKABXDtlXPkuPrqeqA8ZTrECppNXQYiDuI7cSdxzldVZIOYXMT4uSO7JlaPTQNWfH+Xhc4hh7pEwVMa7qDq3aBp8qxvcu2rFyybTurEOmaSxXMJkZ2PcbetSmwd3OubFXXDKwDAKMsAaqVHp3q0HymoqAGYpwKOLeMAdULExoDETtuYrXgcDiEuXkt3haXxWbKbQPtGZBJ2M1tfg7GS13EOYlSLpH1SNPStHDsbbS2oEnFaSbhJYwx0Ykkz6RMV3dtkihJIEhY9wrgXbYZtAxYQYjcDtrJqDjWs2rma0unhtCsxguIiSexE+6Kb3+G/mL4a+YuAWwch6TAmII2M1P4twTCuETJbBznbfQEkE+4Helwrb+ektLhVtRzK7ew2HNnxBlS6WRmUXCQBK51iYOk61JwmGsXFztCPbk28twgTqFLL7o0I86c2eWrNu1kVF6s+rdTajYMdYrDh/LdqwrdJYkr7cHLEjpnsasfmgOkrQ2dzjn2dojwWNtXWHir+yJcMQ0jcadvX0rLl/LZxTuRd8FfZcKzj/ABMO4mm+D5Wsi6bhWRLmJ6dZ3HpRhuMi272sgVJ/ZjckeXp8aBQlRdgfW6RRxjlu3isfZuSXRyLhUruJk5gRIGlbcfyXbPEkIRPCMlrYkAyIJAU+flFWnE4VXuo1owwlXZTqAOzfGoHF7d/8wos3wjC3JZ0DaFj2BEezXb60J0sS20jiLcbyZZ/NJbFoC1mLFZPVOpmTMVK4FyjZsY6/dURqAi9kkAnL7/tpUy0b4dS91WfJJYW9ILtAiewWN6ODF71+5eOpQeGI0GpJkidTED41HxLO0jp8pZ+HWt/H3i7njgPiWsTcBEmzse+Rw4PwXxB/irkaYRyuYI5XzCGPnEV3ZMLiAx8R0uIRGSN5Jmeny7VsHDxYwrWbS5UCMFXeJB7n31E8xPU6MZGu5wCivApGhEEaEeR717UZgHiFFFFE5CvCakYPh9y82W0jOe4A2952FPcH+HuLue0qWhuS7jQdyQJolyYcmT9K3LFyvdVMNbXKCrL1eubefmaZ4W1bsmbaKpyqkgk9K+yNT2rXg+Xms4dCGzqgAY5Sp94B3XWJqV/Ru4Vzm/AbUBRsOwO33qpbbpPTkeGoG3npMcZiDdUoYE6AxtOkj51vwHLYt28jX4t5XEFUQrm3IkkHy+NIbKKGS6XuB1hshOx8iAxrM8BvXz4gZWDajNII9J9K5kyPjFqNxjGmRcprIdg+csfC7iYZ8i4i21nKACXXMpEaQoAyxSS9w4NjDe/MWCC8gG4AYiNz3oXky+QBlX/PW48h3SBIQecsT9hSZ1WoY84/3mouDTpZGXqKPSYcZ4NcF04pLltVXJ1eOAvT+9rBFIeP8atXgo8eySDmItofaII0ZV9Tua3cz8nvbS3bW7BuP7Kg5dBu2swNO1JRyljFYey69xnifjE0/g1OEG87bW8iZj6rFVrjAYedSXgOYytprPjZF6gCUY7+11BSaY8B4+FPhri7cGD1uRqBAA8QCPdSrA8t40N1W1K66eKB7tQJry3ybjnPW6BZkgtP0ApnLqdGefFUe4iK4Rkxitl+8S48C5TxFvEh3uAq+eSjz7WvsnT4ijiPLl3xmfPILtl1HUBtMaSKsXKdtguVjPhgW1+G/wBftUji+EYKWEaOH1MaRBHzihacAqZw4lHBHe5r5T4J4FnUlnYSxknWNhPaq5+IB8A28YbrplyoPDVGObr9pXgRlaneG5lvAKDg7hmPZdCBpvMiRSPm3inioEu4Qe2Mq3CGDaSTlXbuNfOrTjPWdOQE3POW7j4+yLlu4WKEoWuIFLQWO1sxADAfCpHCsdcwoeUa6WuwcmwhdzIOh9ahcN49asMfy9nwrUzcVT7I1WdxBzKdT5VJ4PxpFF665yobh194Ebbn3Ut4YBvzjLu5xAE0Ox4jdedF/as3R8F/nW1OZFxFm7kDgoBOZY3mIgnyrbgLS3CL6MDmQKDLRlmdg0TM6/CpPGGiya7Qiy77stxPnq/czO5O5Zj8yawryZ1r2oTzTdTCivKacspbOKQXQpXXRtiY0n40TqJvYL5y5/h2yrhSR7TO2Y+7QfSrvw66HJHp/GlmF4YMsWzlHaRI/hUvD8FvqwYXren/AMTf76s2T1GIBEC+UbsAVIOxBn5GqLiOZSLlqwioZChp9ok+Ue6atGMXD2SzXb4Ezo1wALPtZV3k+etVezzBg2x1s2wIRCmciBvpBOsakT61EAnqIZXS9qtLBx63btYW0t0MQ1xLZNsAFS0iTp7IrzgxAQAhgUJtnvJQ5Z9xgGnWKu2L1oo7KVMftAbbd9KrmLKYhrgsXmt5bhOdDIYlVmPMSfpUmBAJAkkpmAJoSz2Lg/tf5T/OtzEeTfL+dVa1hsSNBiGHvT6at/ya2YjA323xbqO4UAT8S1LeM3/A/T+Y4NKn/YPr/Ejc48UyNYtqIzvmzTqI0gehzfSvbN1tIb6CoXN/CHv4i3kZV8JPEdi0ZVziT96r121iPEdrWLhCXYKQYUA6hd5USO21ZfpHSrmYEsAfbf2leN9qy9Jdb94f5RWnE3mCk5tgT2FVSx+eLlTire+WIMhlBLa5PL7VlgOG37njZsS97PaIVcsKuu+sa6HeN6zB6PCmy4PTgX3+En4nskrlfx3XMl+4uY6qArDc5m16tNJ99PL3DcRlzPdvXCpzAEqoPpCjUSdATSTlrlpzcFy3i7S3Lc9IUXAJ3mGGh+WlNOZRdSzca7jS+VZyW7KoJ7ZiCT9RXrcQ29pxmGygR08uf2+838Mx5FsDEYTEG4NyuHkHygqSKTc14xSbZNi7ZWW0dYLQF1ABn018qncvfiBa8JFvNcUx7cZgfkJHuj401vcQwV5g5vo5Ay9RIgE66GIHmYpg5lbpEDiYdZzjhfHPAtXAkQVO426rnm0nfY024VhLbWJfFCyA5JAjXRYBXfSO1Wv/AKTgIb9WwAwggXBHymqjzFxLD3H8G2yO1se2kezsBmjX3GqnYVGNqsgQDnvJ9rjAtQlrHNlG04cx84qdj+Mn8syXMQrs3ssixAjY+s1T+HYNwRFwxOq6/SdKb2lYiHRXXfKHy6+c5aqGRetysacqeh+s56cI66FTPpr9qwirZxPB3mnKVtj1Mn4QpqtY9WVgGYMY7KR9zJ+lG5T0MydVoPCQuLmio+K2qRWFwSK7MtTRhgscygZXuL6KxH2pkMc7DW5dYersfuagcDwq3LqW2cWwxgudl331H3q72OUrA9rGIR5gr/vNWiXtjyP+n95VWUfu/OpfC0tteAuqGtQc4IkEASZq0XOEYG0JLPfIGogxI1IkBRtG9Unj/MNq1xCXslbJTKbSNBHbQiIbTse9S7y/R4Cj2xF/OdX4Xy1g7qJcREYHqWZ0+BPw+FRON3ltpdVJQZrY6BqOkTIWI9mqphOceFZIAxkAap4twD/vj61HH4jrbdmw2GtjDhV6Q5W4CJ6mJBBJmI1Om9Sy06lb6zcwt4bhq6cy+crcy2ltBb14Su2ZTtpA7zBmm17m+wNEbN/dUn+FUfCfjVhYhsLfYgScqo0eu409a2XfxrsMn6OGu+mYog/05j9KTx4M1bVI+X9x3LqdOzFyh59or/zLTiOL21v4gOASyC1t2iSJ8iW+lc94TzQfzAtvct+EOkgvlII01n5R61C/pZ4jM90BWZy0KGYAaQJIGsCl+E40bTZb2Hw10Elg2uaDJEmCKM+kd/8AbvgjtfPfnymcmWurVOpPxLCqM3jIfddE+/f6004JxG1ibTtaf2GCEqw00Bgn1kGuP3vxEwqaDhdsxt1j7eHWrAfiD+q/6CW8PcVc9u2YYMhJV1OXLnExBEEaGOyGn0ZxZLZTY8yPsTGmexd8GdvXAkOHBUkfvIM0d+oRSbnlwMFiCTshI+Yqn4j8YT4LeAGuXI0a8gthfcqFi5+QqjcR5rxGMtsl15G8Lop30I71q9BKxZNCW3hGBe5ZRkRmEbqwkdvZO491NrXDykyQJBHUCv3rb+FfVgreYA6tr8YroS4VSJlh7j6AfwH1pfwr5mh42MAKy/WctxN5VGrgfP8AlSDhls/nLw3gKNO8mu057eeAZMjfbcen/JpFzlw3Do1i5Zt2w1y6A7INXHqRv76icJAJnXz4iQEBHxv7CILFlljMpHvFTUpxhOWQmtosuh0V9PMdLeulb7vAXlhmI2gm0DvE99Y1PwNUnC0t/KJ4b5/1cqPEG0qmcUP6ken8TXSuK8Ea3auXHuZhlAC+Eq6sY9oayI/1VzLiH9afcKnjUq3MyvS5AwEKb5H+czRQFJ0AJ9wqwck4TD3L5F8iQJtq3ssdZJB3jQ5e9X/A8t2rNpltAF4nMwjMRqM8fsz2EDanFUHqZ5/BozlXdc5Jhhka2VENMie+sfKdKuN3hl6xhw7wylMhygAgGDqTOsLOg8/Orrc5eGJtWrl9LatILCNQPfJ127xUvH8HtFGFpFfKpOVpYEiYG+h0+tWdI5+EPPPunKTxO5dlEUksSdWkyRBIiO1bsBwxExYs4i3mz288EA/Q1bOELifFCvZs4W2DLLbUB2H9ltdPX0rZjuT7Qxa4lHuaCCGbNPrJ1ie01wtUjpsHIYnn28TTb5F4a2psgf4GH2Ipng+Q+Gr7NhT71Y/cmm2JvyAUABA7DellrmxCohyY7RJ+OlCuD0mmyFesWc+Yaxh+H3hbsKoZcsBQo1MA6DtvXFcqhARI91dH574xib1m8Ht27dgBCkHrclxBInRYDdhtXOrNkFdZ0n4a01jcJZMqOMuQo7yStvbU1lilEakntrU2zaUgan/nwrDF2lync1Z+LTyPykxoMh7j5/xEIXqmPSmeEsq37NRhcAVjEkqwHvOx+G/wrPhuIcDVQZ8qx9WCzkz0vorMMeHawse64xt4JYPTv5ColxSOm2hZyYUDuewAG9SWxjZf6uD6mr1+DfBBdZsVcAzKxRB+7tmb36x86XTEzMLP1mhn1+LDiZkFHt6pHPxEd4Llc8Ns2WQ3roVetIURmIJnWPaJgx2GtPDzKoTqt3EkftIdKa8d4QbyXFEddt7ZntMFT8CK5BiOI3LOZM7KVJUhXMSN9jFOZPUPE8zjyLkFOLI+EeXeZVZyLZYuSI09RP0n4VpxPEP1LCEZbaOCB2GksR6SBVVXgXErh8fDhmzKHVhcWQBpJDGQNCNqwxeG4ncZLt5LpVDmz5VyKh1np0jLG9Xh/wAkqRyef2ijAHMGHAHFTtnBMb4iSUZCCQVbfTvp2IprcG30rl3DMezBWcSwAAIZhp5QDEfCm68VIG9we65/NaTGcd4+cCE2DXsr+4253eMIfVlH3P8ACuNYw/qN8PtV54tjy6EEuZIPU0gROwgRvVFxR/Uf30K29rHlMn0quzCFu+ftNTLNT+HcfxFj+rusB+63UPkdvhUGirp5tXZDamWzDc6Y3FFMOpRC/SWVdY3J1MAgayK63wXBhLSrJbQAljJb1Y9zXFuRWjGp6q4+n/1XTLPNTIzJ+XvsVMAqgIf1Ug7VYk29GzZE3MbM1cSw1y09pjsC1skbe1KfNSflWzi6Xvy98t4agWnMKDMgaQxP8KXcb4zevKpyeEguKSGMuwnSIMKPfVg4qJw94edu5/2mut0MZCfmA30Mj8MwZe1bZr12CqnKrQPoJPxNJuTuF27mGV2EnM4Op2zHsKfcv3B+Ws+qCq9ybxNbeHVTPt3JYaheo5ZA117adqihJC+6NlduRinWzEvPDoMDlUdXRJ9M0xqdpJ9Na5lZSdPUzV149iMJbV0sIXv3D+s7liFgzlEnsew0FVNww2Hyq4N1ANGoiNRhXIAx6GbAxGxrHFZih/53rJcWw/8Aysmvk6biph2AH6fff9S5s+msnea8uP5iy4nQNO01I4S+ZBpGtT794uACqQBlACgaepqH+VQbKV/umKQzAMSY/wCjvSOGtu4CieCav4yTeTQkmfSrl+Ffj+A7Yd0IFw5kcGBoNQRqJFUV7KkES59CTXQvwpwFxLDeBctZy5z2rgJiPZIZTIkeYIqOmXa38x30hrceZNilevY2Zd3xuLJUEYdUkZzmcmO4UbTFcrwHC2xeLayjBWZnMtMaEntXWLgxQ6rn5a3bXVyGcnKN4kAD3muT8p8aFnHNdPUP1Mv9qT0/wpnMLqY+NwDV8npHOIwD8PZVvYi2kAysnM65SAFWNeuNKm8Ms3r2FcWSt1WtFSFuAnNoEBE9JidDtFaubzY4ibdx7jWsiZRlUNLZutdSNo3kbGmfIK4fAG9bF7xA9xMrkAZpRe3ZQTvUmtlHl0kHW256iKsNaKDIylWXRlO4NSprXjsRnxWIYHQ3DH0r0nSshhRImqpsSFjNapt09bf3jVzxAqludW95+9X4O8xPTJ9RR7YUUUU1PNRtyi0Y2x6sR/pNX27zLatYo2rmVUgZn1mdDERqNjp3rl9jEMjK6EqymQR2NWax+JmLUARaY+ZQz9Giakpqamj1KY1KvLTx7iyNYixbcWg6ZrrKUTfQLmgsSfIfGtnFOZ1XOTdUKylMpIiIiRGsmqBx7m7EYwBbzAIDOVRAJ8zqSaSi2PKpb4ZtYpb1ZcrPN1pVtnO2e2oCkKZXzAO2pmar6cecAwDqSTLaakk6D30vivarBYVZuuJHL6RfISQoW+TXf53BmJJJ3JmvK9oomcTZszyKIr2iiEK8r2iicnkV6sgyCVPmDB+YooonQSJsvYu44h7lxx5M7EfImvMNeyMGyq0dmBj6d6wook1yMrBgeRGB43MBrK5RMKhI1JJJMzMk/QV6vGFIgq6wuUZSD2XUkxrp9aXV5Ut5rb2jQ12YGyY3s8zEMxNuQTI6tfjpvW882D/2m/zCkVeVQcSnmWr6T1AFX9BGmJ5idtFUL6kyf4Uror2pqoXpFc+pyZzbm4UUUVKLQoooohCiiiiEKKKKIQoooohCiiiiEKKKKIQoooohCiiiiEKKKKIQoooohCiiiiE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sr-Latn-RS" altLang="sr-Latn-RS">
              <a:latin typeface="Calibri" pitchFamily="34" charset="0"/>
            </a:endParaRPr>
          </a:p>
        </p:txBody>
      </p:sp>
      <p:sp>
        <p:nvSpPr>
          <p:cNvPr id="26630" name="AutoShape 4" descr="data:image/jpeg;base64,/9j/4AAQSkZJRgABAQAAAQABAAD/2wCEAAkGBhQSERUUExMWFBUWGRsXGBcYFSAeHBcdHx4aIBscFxgbHSchHBkjHBgYIC8gIycpLCwsFx8xNTAqNSYsLCkBCQoKDgwOGg8PGjQkHSIsLCwsKjA0LzAsMDIsKSwsKSwsNSkvNC8sKSwsLCwsKSwsLCwsLCwsKSwsLCksLCwpLP/AABEIAJQAvwMBIgACEQEDEQH/xAAcAAACAgMBAQAAAAAAAAAAAAAABQQGAgMHAQj/xABCEAACAQIEBAMGAwQJAgcAAAABAhEAAwQSITEFBiJBE1FhMnGBkaGxBxQjQlLB0RYzYnKCkqLS8BWyJCU0U2Ph8f/EABoBAAIDAQEAAAAAAAAAAAAAAAAEAgMFAQb/xAAzEQACAgEDAgIIBgEFAAAAAAABAgARAwQSITFBE1EFImFxgZGhwRQjMrHR4fBCQ1JTsv/aAAwDAQACEQMRAD8ApEURWUURVU8pcxiiKyiiKIXMYoisooiiFzGKIrKiR50TsxiiK2LaJiATO0Df3VYOA8iYjFqWTIgmP1JB+WU6USaY3c0oiDDYVrjqiDMzEADzNWLmnkz8q36b+Iq21uOGgOoLFZgbrMCfOrPy1yf+Qu+JirlrM3RbhtBpJ9oDqI+gNN+ZsJh74ZvHthzae0Otdc8ZQdezqpHxqYWxNHHpD4Z3Dmc45Y5UOMF05/DW2s5ishj+6TIjTWe1KMXgXtPkdYaAQAQZkAgqRIIMiCPOu18u8Ls28KLAZYK5W1EsSOo/ekWF5Tt2r+Hd7qutm2LanQZmUsVJ7dKMPlNG2dbRHaPPuZTuN8kXMPbtuGDlrZuOmisgGWenMSwE6kbRVbiu2cwcJt3ns3ReRci3bbAkda3Vy5Rrvmj61zNeQsd2wzn1lf8AdXGFSjUaYqfUHEr8URUviPDrlhzbvKUcAEqSJ11GxqNUYiQRwZjFEVlRFE5cxiiKyiiKIXMYoisooiiFz2iiiichRRRRCFFeU95P5c/OYjwzmFsCXZYkeQEgiSaBzJohc7RDkh1GOtFojq3IA20ma6qvMFkm40Kq2x1EjXciQF3Glct4hwNsLiAyFblstcW2wOaSu6uIENqJEedTeLXLourba11PAyFdZI00J7kxVuNbNTX0dr+WROltx1La2wzIus7wAJjfYakUq/pWGY3rdp2BATLpKmW1bsBoD7jVHfhuIKi0tk+OHAyQZ3kyJjYzp5VbOSMOXt4xW7syH0gQR8DQf1VNMreIkHmRONcwW7iW/wAygJt3VUnpgswbqWdIAnb1phew2CQAi5h82/T4ck/s7a7kfIUh4vy+ivcs3b0WroWWgdIGkqDtv9aR4blTCC00XrvtFgpVM7FekZWAiCpzR2ius+0cTmlxlyquevxnQeA3MM5cFUTIdJdYf1Anzn5iseILhxkXoIa52ymDESZ9ABNUUco4Rrq/+JfpXQ5EhSkMquDqSTTG1yxhlb/1DdUDMVXKc3UcseRWKiw2LuHWr8pZkyE5Rj/0k13+defsln43wvDrhiP05DKRAWZzDX0PrWnh3BmlbZx17Myyq+IOof2Tl1IAJgeVVjjHLdlgh8cjY5fDXN1EKZ6h0qFB/wAVS+VsDiMPiQLQW+EnI1y7lVJ0JUQ3tAbioI5cAkVO58a4mKqbo+VR7yfaTD4zFWWc3LhNsjxWzOQEk9WXUdX0qbd/6ebd0vh7edIa5+kJGYzvGvwqkcb4jk4ncfFIFDlFcIS0LlUHIQVM9p9amY+1YGN/LK+a0XCtc0/agiGE5iJI21mrFo3cVobbruf3l0vcBwXiIv5W1qpjpAn3eZ0rkfNGGW3jL6IoVVchVGyjyq6Liks4u3h8wKrde2zAMIJI10A6htA0k71VOZuG/wDmN2zbbxGNzLOUzmMSDO5HmNKHUBQRM3VixQA6xHRT7mrk+7gWGYi4hA61EAEz0sNwdJE7/A0hqqZroUNN1hRRRRIQoooohCiiiiE8rsf4bcOW1hEYb3BnYx57D4AAVzbl3lW5jMxVltqm7NMT5AAdh96u/CuSrKABXDtlXPkuPrqeqA8ZTrECppNXQYiDuI7cSdxzldVZIOYXMT4uSO7JlaPTQNWfH+Xhc4hh7pEwVMa7qDq3aBp8qxvcu2rFyybTurEOmaSxXMJkZ2PcbetSmwd3OubFXXDKwDAKMsAaqVHp3q0HymoqAGYpwKOLeMAdULExoDETtuYrXgcDiEuXkt3haXxWbKbQPtGZBJ2M1tfg7GS13EOYlSLpH1SNPStHDsbbS2oEnFaSbhJYwx0Ykkz6RMV3dtkihJIEhY9wrgXbYZtAxYQYjcDtrJqDjWs2rma0unhtCsxguIiSexE+6Kb3+G/mL4a+YuAWwch6TAmII2M1P4twTCuETJbBznbfQEkE+4Helwrb+ektLhVtRzK7ew2HNnxBlS6WRmUXCQBK51iYOk61JwmGsXFztCPbk28twgTqFLL7o0I86c2eWrNu1kVF6s+rdTajYMdYrDh/LdqwrdJYkr7cHLEjpnsasfmgOkrQ2dzjn2dojwWNtXWHir+yJcMQ0jcadvX0rLl/LZxTuRd8FfZcKzj/ABMO4mm+D5Wsi6bhWRLmJ6dZ3HpRhuMi272sgVJ/ZjckeXp8aBQlRdgfW6RRxjlu3isfZuSXRyLhUruJk5gRIGlbcfyXbPEkIRPCMlrYkAyIJAU+flFWnE4VXuo1owwlXZTqAOzfGoHF7d/8wos3wjC3JZ0DaFj2BEezXb60J0sS20jiLcbyZZ/NJbFoC1mLFZPVOpmTMVK4FyjZsY6/dURqAi9kkAnL7/tpUy0b4dS91WfJJYW9ILtAiewWN6ODF71+5eOpQeGI0GpJkidTED41HxLO0jp8pZ+HWt/H3i7njgPiWsTcBEmzse+Rw4PwXxB/irkaYRyuYI5XzCGPnEV3ZMLiAx8R0uIRGSN5Jmeny7VsHDxYwrWbS5UCMFXeJB7n31E8xPU6MZGu5wCivApGhEEaEeR717UZgHiFFFFE5CvCakYPh9y82W0jOe4A2952FPcH+HuLue0qWhuS7jQdyQJolyYcmT9K3LFyvdVMNbXKCrL1eubefmaZ4W1bsmbaKpyqkgk9K+yNT2rXg+Xms4dCGzqgAY5Sp94B3XWJqV/Ru4Vzm/AbUBRsOwO33qpbbpPTkeGoG3npMcZiDdUoYE6AxtOkj51vwHLYt28jX4t5XEFUQrm3IkkHy+NIbKKGS6XuB1hshOx8iAxrM8BvXz4gZWDajNII9J9K5kyPjFqNxjGmRcprIdg+csfC7iYZ8i4i21nKACXXMpEaQoAyxSS9w4NjDe/MWCC8gG4AYiNz3oXky+QBlX/PW48h3SBIQecsT9hSZ1WoY84/3mouDTpZGXqKPSYcZ4NcF04pLltVXJ1eOAvT+9rBFIeP8atXgo8eySDmItofaII0ZV9Tua3cz8nvbS3bW7BuP7Kg5dBu2swNO1JRyljFYey69xnifjE0/g1OEG87bW8iZj6rFVrjAYedSXgOYytprPjZF6gCUY7+11BSaY8B4+FPhri7cGD1uRqBAA8QCPdSrA8t40N1W1K66eKB7tQJry3ybjnPW6BZkgtP0ApnLqdGefFUe4iK4Rkxitl+8S48C5TxFvEh3uAq+eSjz7WvsnT4ijiPLl3xmfPILtl1HUBtMaSKsXKdtguVjPhgW1+G/wBftUji+EYKWEaOH1MaRBHzihacAqZw4lHBHe5r5T4J4FnUlnYSxknWNhPaq5+IB8A28YbrplyoPDVGObr9pXgRlaneG5lvAKDg7hmPZdCBpvMiRSPm3inioEu4Qe2Mq3CGDaSTlXbuNfOrTjPWdOQE3POW7j4+yLlu4WKEoWuIFLQWO1sxADAfCpHCsdcwoeUa6WuwcmwhdzIOh9ahcN49asMfy9nwrUzcVT7I1WdxBzKdT5VJ4PxpFF665yobh194Ebbn3Ut4YBvzjLu5xAE0Ox4jdedF/as3R8F/nW1OZFxFm7kDgoBOZY3mIgnyrbgLS3CL6MDmQKDLRlmdg0TM6/CpPGGiya7Qiy77stxPnq/czO5O5Zj8yawryZ1r2oTzTdTCivKacspbOKQXQpXXRtiY0n40TqJvYL5y5/h2yrhSR7TO2Y+7QfSrvw66HJHp/GlmF4YMsWzlHaRI/hUvD8FvqwYXren/AMTf76s2T1GIBEC+UbsAVIOxBn5GqLiOZSLlqwioZChp9ok+Ue6atGMXD2SzXb4Ezo1wALPtZV3k+etVezzBg2x1s2wIRCmciBvpBOsakT61EAnqIZXS9qtLBx63btYW0t0MQ1xLZNsAFS0iTp7IrzgxAQAhgUJtnvJQ5Z9xgGnWKu2L1oo7KVMftAbbd9KrmLKYhrgsXmt5bhOdDIYlVmPMSfpUmBAJAkkpmAJoSz2Lg/tf5T/OtzEeTfL+dVa1hsSNBiGHvT6at/ya2YjA323xbqO4UAT8S1LeM3/A/T+Y4NKn/YPr/Ejc48UyNYtqIzvmzTqI0gehzfSvbN1tIb6CoXN/CHv4i3kZV8JPEdi0ZVziT96r121iPEdrWLhCXYKQYUA6hd5USO21ZfpHSrmYEsAfbf2leN9qy9Jdb94f5RWnE3mCk5tgT2FVSx+eLlTire+WIMhlBLa5PL7VlgOG37njZsS97PaIVcsKuu+sa6HeN6zB6PCmy4PTgX3+En4nskrlfx3XMl+4uY6qArDc5m16tNJ99PL3DcRlzPdvXCpzAEqoPpCjUSdATSTlrlpzcFy3i7S3Lc9IUXAJ3mGGh+WlNOZRdSzca7jS+VZyW7KoJ7ZiCT9RXrcQ29pxmGygR08uf2+838Mx5FsDEYTEG4NyuHkHygqSKTc14xSbZNi7ZWW0dYLQF1ABn018qncvfiBa8JFvNcUx7cZgfkJHuj401vcQwV5g5vo5Ay9RIgE66GIHmYpg5lbpEDiYdZzjhfHPAtXAkQVO426rnm0nfY024VhLbWJfFCyA5JAjXRYBXfSO1Wv/AKTgIb9WwAwggXBHymqjzFxLD3H8G2yO1se2kezsBmjX3GqnYVGNqsgQDnvJ9rjAtQlrHNlG04cx84qdj+Mn8syXMQrs3ssixAjY+s1T+HYNwRFwxOq6/SdKb2lYiHRXXfKHy6+c5aqGRetysacqeh+s56cI66FTPpr9qwirZxPB3mnKVtj1Mn4QpqtY9WVgGYMY7KR9zJ+lG5T0MydVoPCQuLmio+K2qRWFwSK7MtTRhgscygZXuL6KxH2pkMc7DW5dYersfuagcDwq3LqW2cWwxgudl331H3q72OUrA9rGIR5gr/vNWiXtjyP+n95VWUfu/OpfC0tteAuqGtQc4IkEASZq0XOEYG0JLPfIGogxI1IkBRtG9Unj/MNq1xCXslbJTKbSNBHbQiIbTse9S7y/R4Cj2xF/OdX4Xy1g7qJcREYHqWZ0+BPw+FRON3ltpdVJQZrY6BqOkTIWI9mqphOceFZIAxkAap4twD/vj61HH4jrbdmw2GtjDhV6Q5W4CJ6mJBBJmI1Om9Sy06lb6zcwt4bhq6cy+crcy2ltBb14Su2ZTtpA7zBmm17m+wNEbN/dUn+FUfCfjVhYhsLfYgScqo0eu409a2XfxrsMn6OGu+mYog/05j9KTx4M1bVI+X9x3LqdOzFyh59or/zLTiOL21v4gOASyC1t2iSJ8iW+lc94TzQfzAtvct+EOkgvlII01n5R61C/pZ4jM90BWZy0KGYAaQJIGsCl+E40bTZb2Hw10Elg2uaDJEmCKM+kd/8AbvgjtfPfnymcmWurVOpPxLCqM3jIfddE+/f6004JxG1ibTtaf2GCEqw00Bgn1kGuP3vxEwqaDhdsxt1j7eHWrAfiD+q/6CW8PcVc9u2YYMhJV1OXLnExBEEaGOyGn0ZxZLZTY8yPsTGmexd8GdvXAkOHBUkfvIM0d+oRSbnlwMFiCTshI+Yqn4j8YT4LeAGuXI0a8gthfcqFi5+QqjcR5rxGMtsl15G8Lop30I71q9BKxZNCW3hGBe5ZRkRmEbqwkdvZO491NrXDykyQJBHUCv3rb+FfVgreYA6tr8YroS4VSJlh7j6AfwH1pfwr5mh42MAKy/WctxN5VGrgfP8AlSDhls/nLw3gKNO8mu057eeAZMjfbcen/JpFzlw3Do1i5Zt2w1y6A7INXHqRv76icJAJnXz4iQEBHxv7CILFlljMpHvFTUpxhOWQmtosuh0V9PMdLeulb7vAXlhmI2gm0DvE99Y1PwNUnC0t/KJ4b5/1cqPEG0qmcUP6ken8TXSuK8Ea3auXHuZhlAC+Eq6sY9oayI/1VzLiH9afcKnjUq3MyvS5AwEKb5H+czRQFJ0AJ9wqwck4TD3L5F8iQJtq3ssdZJB3jQ5e9X/A8t2rNpltAF4nMwjMRqM8fsz2EDanFUHqZ5/BozlXdc5Jhhka2VENMie+sfKdKuN3hl6xhw7wylMhygAgGDqTOsLOg8/Orrc5eGJtWrl9LatILCNQPfJ127xUvH8HtFGFpFfKpOVpYEiYG+h0+tWdI5+EPPPunKTxO5dlEUksSdWkyRBIiO1bsBwxExYs4i3mz288EA/Q1bOELifFCvZs4W2DLLbUB2H9ltdPX0rZjuT7Qxa4lHuaCCGbNPrJ1ie01wtUjpsHIYnn28TTb5F4a2psgf4GH2Ipng+Q+Gr7NhT71Y/cmm2JvyAUABA7DellrmxCohyY7RJ+OlCuD0mmyFesWc+Yaxh+H3hbsKoZcsBQo1MA6DtvXFcqhARI91dH574xib1m8Ht27dgBCkHrclxBInRYDdhtXOrNkFdZ0n4a01jcJZMqOMuQo7yStvbU1lilEakntrU2zaUgan/nwrDF2lync1Z+LTyPykxoMh7j5/xEIXqmPSmeEsq37NRhcAVjEkqwHvOx+G/wrPhuIcDVQZ8qx9WCzkz0vorMMeHawse64xt4JYPTv5ColxSOm2hZyYUDuewAG9SWxjZf6uD6mr1+DfBBdZsVcAzKxRB+7tmb36x86XTEzMLP1mhn1+LDiZkFHt6pHPxEd4Llc8Ns2WQ3roVetIURmIJnWPaJgx2GtPDzKoTqt3EkftIdKa8d4QbyXFEddt7ZntMFT8CK5BiOI3LOZM7KVJUhXMSN9jFOZPUPE8zjyLkFOLI+EeXeZVZyLZYuSI09RP0n4VpxPEP1LCEZbaOCB2GksR6SBVVXgXErh8fDhmzKHVhcWQBpJDGQNCNqwxeG4ncZLt5LpVDmz5VyKh1np0jLG9Xh/wAkqRyef2ijAHMGHAHFTtnBMb4iSUZCCQVbfTvp2IprcG30rl3DMezBWcSwAAIZhp5QDEfCm68VIG9we65/NaTGcd4+cCE2DXsr+4253eMIfVlH3P8ACuNYw/qN8PtV54tjy6EEuZIPU0gROwgRvVFxR/Uf30K29rHlMn0quzCFu+ftNTLNT+HcfxFj+rusB+63UPkdvhUGirp5tXZDamWzDc6Y3FFMOpRC/SWVdY3J1MAgayK63wXBhLSrJbQAljJb1Y9zXFuRWjGp6q4+n/1XTLPNTIzJ+XvsVMAqgIf1Ug7VYk29GzZE3MbM1cSw1y09pjsC1skbe1KfNSflWzi6Xvy98t4agWnMKDMgaQxP8KXcb4zevKpyeEguKSGMuwnSIMKPfVg4qJw94edu5/2mut0MZCfmA30Mj8MwZe1bZr12CqnKrQPoJPxNJuTuF27mGV2EnM4Op2zHsKfcv3B+Ws+qCq9ybxNbeHVTPt3JYaheo5ZA117adqihJC+6NlduRinWzEvPDoMDlUdXRJ9M0xqdpJ9Na5lZSdPUzV149iMJbV0sIXv3D+s7liFgzlEnsew0FVNww2Hyq4N1ANGoiNRhXIAx6GbAxGxrHFZih/53rJcWw/8Aysmvk6biph2AH6fff9S5s+msnea8uP5iy4nQNO01I4S+ZBpGtT794uACqQBlACgaepqH+VQbKV/umKQzAMSY/wCjvSOGtu4CieCav4yTeTQkmfSrl+Ffj+A7Yd0IFw5kcGBoNQRqJFUV7KkES59CTXQvwpwFxLDeBctZy5z2rgJiPZIZTIkeYIqOmXa38x30hrceZNilevY2Zd3xuLJUEYdUkZzmcmO4UbTFcrwHC2xeLayjBWZnMtMaEntXWLgxQ6rn5a3bXVyGcnKN4kAD3muT8p8aFnHNdPUP1Mv9qT0/wpnMLqY+NwDV8npHOIwD8PZVvYi2kAysnM65SAFWNeuNKm8Ms3r2FcWSt1WtFSFuAnNoEBE9JidDtFaubzY4ibdx7jWsiZRlUNLZutdSNo3kbGmfIK4fAG9bF7xA9xMrkAZpRe3ZQTvUmtlHl0kHW256iKsNaKDIylWXRlO4NSprXjsRnxWIYHQ3DH0r0nSshhRImqpsSFjNapt09bf3jVzxAqludW95+9X4O8xPTJ9RR7YUUUU1PNRtyi0Y2x6sR/pNX27zLatYo2rmVUgZn1mdDERqNjp3rl9jEMjK6EqymQR2NWax+JmLUARaY+ZQz9Giakpqamj1KY1KvLTx7iyNYixbcWg6ZrrKUTfQLmgsSfIfGtnFOZ1XOTdUKylMpIiIiRGsmqBx7m7EYwBbzAIDOVRAJ8zqSaSi2PKpb4ZtYpb1ZcrPN1pVtnO2e2oCkKZXzAO2pmar6cecAwDqSTLaakk6D30vivarBYVZuuJHL6RfISQoW+TXf53BmJJJ3JmvK9oomcTZszyKIr2iiEK8r2iicnkV6sgyCVPmDB+YooonQSJsvYu44h7lxx5M7EfImvMNeyMGyq0dmBj6d6wook1yMrBgeRGB43MBrK5RMKhI1JJJMzMk/QV6vGFIgq6wuUZSD2XUkxrp9aXV5Ut5rb2jQ12YGyY3s8zEMxNuQTI6tfjpvW882D/2m/zCkVeVQcSnmWr6T1AFX9BGmJ5idtFUL6kyf4Uror2pqoXpFc+pyZzbm4UUUVKLQoooohCiiiiEKKKKIQoooohCiiiiEKKKKIQoooohCiiiiEKKKKIQoooohCiiiiE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sr-Latn-RS" altLang="sr-Latn-RS">
              <a:latin typeface="Calibri" pitchFamily="34" charset="0"/>
            </a:endParaRPr>
          </a:p>
        </p:txBody>
      </p:sp>
      <p:sp>
        <p:nvSpPr>
          <p:cNvPr id="26631" name="AutoShape 6" descr="data:image/jpeg;base64,/9j/4AAQSkZJRgABAQAAAQABAAD/2wCEAAkGBwgHBgkIBwgKCgkLDRYPDQwMDRsUFRAWIB0iIiAdHx8kKDQsJCYxJx8fLT0tMTU3Ojo6Iys/RD84QzQ5OjcBCgoKDQwNGg8PGjclHyU3Nzc3Nzc3Nzc3Nzc3Nzc3Nzc3Nzc3Nzc3Nzc3Nzc3Nzc3Nzc3Nzc3Nzc3Nzc3Nzc3N//AABEIAIIAqAMBIgACEQEDEQH/xAAbAAACAgMBAAAAAAAAAAAAAAAABgQFAgMHAf/EAD4QAAEDAwIEBAQEAwcDBQAAAAECAwQABRESIQYTMUEiUWGBFDJxkQcjobEVQvAlUmLB0eHxJIKiFjM0NbL/xAAaAQACAwEBAAAAAAAAAAAAAAAAAwIEBQEG/8QALREAAgIBAwMBBwQDAAAAAAAAAAECAxEEEiETMUEiBRQyUWFxgVKhscEVFkL/2gAMAwEAAhEDEQA/AEjFGKzxRilHmMmGKMVnijFAZMMUYrPFeoQpbiEITlSzpSPM0HV8jXivcZpgHBnEe39kO7jIJdbGf/KtrXAvErgbItukLzjW+2MfXxV3A3o2fpYtAb0x8E8Ni/z1pk8xMRtPiWg4IV2G9MVm/DhqTGIuU59iUg/mNs4UEHr1xvtV5a3bfwuVWdtic9ykhanG2CorKuvTvt+1dissuUaOe7Mzlcm2PMvx2GcSFSUhTJQkjVuU4IPQ5ByKt+KOF/4NgsSQ9oaQp9CvnbKttgOoztmnZldr/i7M5EKY0poLA5jBHiWdSjjt3+9Tr7Ftd31lSJQceZ5RUEKwUpOvftnw9fWuuKTwPWhbTaOdweFjJ4bXdXpHwq1PIbjpd2QsKUEg5AyMk7UuvMrYfcZdTpcbUUKT5EHBrsrsm1XCxuW96NNQxy0nDcdWUaSFDHqCBSdL4Zh3ic/Pi32DHQ+rmcp/IWjPYjPWiUcFe3SPC2CSU+lGKvhwvNlTH41kU3dwwlPMdjKToSTnbKj127VDXYbwjddqnAZxnkKwT9qhgpuqxeCsxRipztquLKVqet8tCUfMVMqAT9dqiYoINNd0YYoxWeKMUEcmGKKzxRQGQooooAKKKD0oAO+K3xlLYmR3FoI0uJUMjqM1P4XtKr3eGYm4aH5jqh2SP6FPfHtrQ+4R8Kn/AKeGlcaQkHKVJWMoPoQc/epKOS3TRKUd6JDvFLzTinCgqTyssICx126nbI61qc4wKWI5YZdGSQCs7aySPUYqjvfD6oyrGyylazJCeYdY8J1eL2wanM8MxFcTOWZxp74Nkc9tzXurYEZ28805r0/U2aXwnMlplTZ1mVclSTy1u6H0tpAK1DA1DyGRVI9xmq2yY86dGXPjvMHPJwF8xJO+D02xTLwvMgQ7C3Cfd1SS4oqQWVYCio7Zxj3qvXBuRU83bQwErXr0JI1gZyOvSo52rkOmnY5IrJnHSC4sx4D0Ut4cyhSFBQ2VjPTyFWa/xGt8qOlbdtlo8JASSnIOPLNa0KuUltLsb4dTi/ClgpSMjV1Az1z3rfFcuWgxy02Xo+EaMJ5iynt1weorkeY5Y/VPCSgeNcYQoNtUqTCdU4hBSso0gHcDOM77kVF4YutmuEiLGbtyVylr0vBxABSMfOFYxgffpU/E1cZLLjcdMoFIcZcQkaDpPTfc7/tUGLbUO36JFnwnEvBIHhVo1DzOk9KVW5teolds/wCP5LNE5qw8Y3KCxGJbdYbWTGTuCAcAJHXr+tbU8YvobbQ4wohD4xpSM8vHU77HOaXeIbbMhccxE2RsocU6jQXM6RjuTvgYzUmCq8HjmbmGw9JDbhWyHQlvSdsJJHrncU5eclZ5UcjBd70mRaLwlXN0qZ28PmnocdD0rjg2AyQNsYyK6DbW71Gcu+iGzIUYWl1JWAlBx2GDq+n03qRwRwshnh+XcbnDS+7JZIZjuJxpT237E/ptXLI8rBnXVStkkc3rypt5hot90ejt6uVpQ43r+YJWgKAPrg49qh0ozpLa8HlFFFBEKKKKACjr3oq14YjtSr0yHxltsFwjzx0/U0MZXW5zUUXXA7F8t8mRIiwEaVpQF/FBacjP8ukU7TZl+k29fxMSCmKtSEqW2tZXpJweoA960uvSH3UvtXF9trwflJQCBpJ1DP8Ai2+1SZU9t+OphQUAoZ2wKkrEjfqodcNpnIlLfXDbVZ5KOSfBrcQAojOB1J7Vi5cJjc125otDQcQ1oUHZmNuu2EnetVtavT6MSA04OYVtuax+X4cAEBPnVjbm5KVqh3dhDznKGHhuhY7g7DembljI3b6cGmIpmHDbXP0JjyjqS0zqWUasHGe+561S221z5Ux5ba22GTnQ5nVlOo4GPPGKzskW5t3h1TzDyY+o8sfMAAcD9Kwtkq7QnXmJjDwaXkNuIRyynxHGScjpSptTXI1wlW8R5MWuH7rHvI5EiOpKHCnnFBCkpUcqwD137VsVa7oLw0tl5t1C1JK3loCSjJwVBPsKq18T3GBdFOqcSYpe1FpakqJGAPm9vKpyeJp4mIcSywqINOUlQUpXnhWdu1PnCWznsVapNzaXczudpuLlwQ8y828pWFKUoaQFA4yPap7duiN3RRnzVrmpQQ0tpRbKdjnvv71Elz7+JjK4kJSIp08zU3rByrffttWfEMW4/wATCksApCU5UCSMHy9ahkjY2pN45RcuwnI9yt77ilSsIKUhSvHq65J71peuLNvv7zzsCW4stp/9lsK05znJHtUzhhqc5FXJuagSclpvTjQP9apOJrpKsd6XJc+FEWSgBCH5HKKlBKeh0nYb/euvPknhqeclpGkRI/xzjjDzaXMgnl/KMd/Xf9K2w7gpizNOSI61asgIZGSE9ifUjf3qnnvS5NvelR2OZFfBcDiMEbnz229quYd/trDKI0h5DbrKEoWACMHSNulKjOTzksWKuCTfko7nwrE4ivUe4yFOoj/Dht5lPgcCh8p29Dj2Fc94ytcWy396DBLhZS2hQ5hyrJ6+1dqavNoUsITKZKnDgZVuTXKfxQWhfEoSlASoNYJ899v86GZWshX03KIoUV7XlcMgK9+teUbq8KAVKPQJGSaDqTbwiZCtVxnp1Q4TzyM4CkpwD7mmrhrhG6RrgiRKDLOptSUNlWVKzjy6D1pytrjceHHaaQUtobSEpx6Cr+MUFppzI8Qx7+VDjlG5p9DCDUnyxTatk99a2mC02po/m8zcjyx51XzI8hDq2HZ/KU2oZKWxhe2dtvarviq7ptRdkshta1ttjUoZSkkkZOPapMIKPDMqfKjcxxbJc5TaAFHA6AncGhQ4LMkpT5yUD38XuStcJ0/DjwhKHNGMViLBeVpSND2e55gq+sYabbU22h3loUFIKlZKkrGsfuR7UyR1bfI59v8Aeq1mjhOWXJmhVr51wSjFY+whf+lrtqCkqdbOPm5+P2pd4ktd+lXL4Qy/i0xWkjQtWwz6nqa7E6UhJJQvH1pJlXBT/E0xhOG0sJS34d9XfJ9d8e1KnCWkh1Knl/U5ZqHqPTNYOet2O9IQP7MSXAronTpx96kPcP3laWeRamUrx4+alGM+ldMZU9g5XtnugVtWp3T8/b+4BVT/AGDUvjYir7pWuzKfgOLcoDaINwIwtZWQFagkDsPemy7x3VMvLbHZKhvjcHf9M0jLkyF8ROpbuK43KSlIUlScEnOEnUMbnFMLtuui2Vqk3KW4gAK0lSEAY+gzj33rY0107YKU1yzroSWUyXEv4bQhtVsm7nAKWwR9cg9KV+MV2q8yILV1t80NNKWdHM5akp2yoAde3Wr22qnJj4n2V99zJKXGi3gjt3pY4zWS+edb3o4+HJ5erURkkZJSe9XZKJTyye3fI8Wxu21gOJjoa0x1KOSrHVOfTbvVtHehSEtQ3FNCW43kJUBqxjY9KQ1T3n7fHgBs8pTiilXKye5/rvV247bWJAfbvUlUnqhLTQWEeg2pEuGWLYuMVhDvDtMRtLYdjMuLbAw4pCSokfzHAG+a5H+JKtfE6h35KT/5Kp2tt8kl5KnLq8tCT4mnYgCljyGKQeLEPT707NZ1utKAG/UHfao90UdTGUqsRiL9FZraW2cOIUk+ooqBjSi4vDRhjemDg26W63ypCbkpCQ6AEqWnI2/btS/UaSFAgiuobRPbPJ2hq5cPvpH9uNMjyS6kf/oVu/jPC8aOpmReTLRkEIznB/7QP3rjUYqz8qBn/DU9AV8oIyegA3NN7lqXtKyHwoer9xpbH46o1thFesgKcWjSAARjA60y23jWzLggPqWnCdKkKZV9D2rksyHMiwfipbDrMcuBAcdTpyo9Bg70/wDDvEDaGlsz4UtAawhpaYrp1px6Jx/zXYRTLWmsssjumWUx+33NTzRjuR4LbTZS6QWScFQyPToK3Q7Ul1tC402SppW6VNvZB/SoFxdeuYd+HivMNuMgIMtst6wF5Jx83fqak8PsXi2RC03DivJJ1AiSds9eo9Kq6iK6iyuDb0zfRbjLD/BZMWRCJjcpS5S1JO2t0lI9qVbtaWVOT7g6t7E2Q5HShA040kZOr2600qkXVLyXZaIzTKQVKCHSpWMfSkS93qRIsCYjadwpKkYVjJUfP3pckum9nAi+ySmtzz9gTZHUNKQ3dbg3nwnQ6MgE4z18t6lL4fXODZcl3GRghah8RpGQrvg+9R+FpN1tkQRZFlmv4OQouIOB9c5q4jX+4R7nEXOtTkSAp9KHHXVo/LCtgSAemSPvWe3a57E1j58BlYzg9d4bjLuri5q5hadczqjbpQfIkZ/arW9wWY8F1b026yg22o6HJRCOncDGalxnLdOUtKAhLiXFILeQhwEHHQb1TcWcQ2uBbZjbspCnA0pvSFalEkYH71sVxUY4RDqSSwVfDPGqokBliTFLreDgodIV75/r0q/b4nskkqeVEeSTgOFTaVH0+tInBltN4sbLyVlOCUlOgKGR+o9qZTw682FIRoyf8agM5+lL3zyWVpq5Jconzr9w5FiKcYZeS4jK0lDIBB+9JDklu/qE0tlPNOogHfyq4ncMXWUw8liM074DgId8RPoCBVRY7bJgQ0RpzLzT7ACXUBvWUKOTvioSsm1kn7ulLbnP5LOHGW00lLT7iRk7nrRcorj6QA62yANyy2Uk+vXrU2OzlpKkOtqB6eLB+xrXNwnwF1kKPhALqQSfvSurYd91XyEa6RhFASl553xfzkf8/rRW2/ZD6UY3CiD7UVYhJtZZ5j2kox1DSKw9K1vo1IwBk+lXNksUy8h9cVI0MJJJG5UrGyQNtz+lMDXA7EZhly7zHGi4rSS2CdJ7DGCffpTYxbK9Wmsn6kU3C09m3h5mZGiOqccSAp8ZKdj0Pt+optavymUJ+HjxmkrABWhkkAEnO+w2wPvXti4KkQ74842W32kJynnJKcZ6VB4msluZuAdn3FEJLm4ZTHWtSvpTEWXC2Eci9xZJlXtkxEyVKUXE4IPgSduw71JgR/xJt7SWY8pLzA+XxJBx7gVaXfh1xXC4escFbwcWhXNcWEuYB6hHanS1MPNWxp5cl1DmBqaBzijckXNNCxR55OaL4Y45u8r4q4IX8ShJS1IEsIUkHsNJ6fvUu427jzh+ySJ0niVwclA0sowvP/cpNdPYmjlgqkPqOe5HSuffijfLfNtUi3RJXOksrQp1ISrCMq2yTtn0FSWGOYhyeJL9OaS1c7nNeSoeJIXpSfZOK8+MMlr4aW3zY+ANGny6b9armkuulk4OAB3qzTGcBJAPTzFXN1K4eBXStlzFEFyfPiRy1Elyo6ev5T60e3Woql3Oe3plz5MpCuqH31LA9iakzmFc0BZ69N61J5UeQ22pweJIUcds9qz9Y4rDrSNX2ZTBycdQi4Zu/EISmP8AxBzkaNATtrCcdNeNePeqdmC4086s+FJzqA7586uG3WNyHUbDzqTw7ZhxVe0wWVnkJwqQ4D8iP9T0qkrLZYRsvRaCuLn3x9Rv/CvVCtrEV1h9CnVOLQpTZCSNW33HfpXSnpBYilwqGU9qqOJrehixiKy0soiRipga1Z1I07beY/akiVxCkQyB8Qjw4yh/I/UVZk9ncxEoW+pPA5s8QqZdBU2HHFZCUqONsjP6VCs7zc/iK7yWxqbccRpx9Otcyt/FsJp9wXMS3M6ggoUCU+fXHXarPha/xnZ8kFDqEJdC2sq7geHJHoOlMs2KtPyJry7Ws8HX/wCHR3WvEk9sE4V0Oe/1rSu3REanSwzlOV7tp2O58v6xVdE4jXywHGo5VjfS9j3GoCsJvEH5LjYYSNbagVc9Bxsd9jvSd0GWtly8/ucnviy5KST1OSTRWu7f/KQD/dJoqMPhPMe0HnUSC2XSdaXlPQHtBUMKSd0q+oppg/iCpKEoulv5qQoKKmSN8HI8KqS+lGe9M7FevU2V8JnW7RxfI4lu6WLdHcZioH5zzxAPoEgZ3+tX1+hIW0wfhkuK0qQlRSDoUElSTn6ikb8PJbcCyypK0KIbfJXoQVKIwBsB1pxXxXGcbSiPHkvLJGAGSke5UNu1NjyjZqzOvcyNb5vNiNkx5DqlDcNgY+5I3ry2uTJCpbbTLJ5MhTeXVqTpA9AN6z4YeddivqfQlC/iHMoScge/esrFhM28AnYTCcfUVF43RHUxajLkpoFsfnz7mDI0pZllspRkp6A7b+tL3HkVmPw6nCklxxaApKQBnBJyfM7/AKU12SWzFut7S6rGu4EDbbGgbnyFI/FbkJDLrIuD8+W85qLOQERgDsNh1/WpxeFyFslBJyEiMCQhKewzU9MhQGkg/eowy0QA1gVvQ+npy0g9c0zy8pM7C+vprbZhkSUorlJBGBpzUaPoM3SvfUPLrVs042p0uORg4SkpAKiAM99qjORWuaHQFtrAwCk7Ui/1YXYsaTWVRua3cvyzeGRpGlpOcbqpo/C2c9brjcXGYi5LauXr5IGsde3cUpjXsDKP0KAKbfwojTGLjcJUQNyFKCUFh13lqUOupJwR6b1Woj6+TT1uoplS4xxn7r+jqTvEXNCWkW+eVOfzKjgJRt1JJrjrcadd5TyIUdchaFFag2PlGqutyHJ5bVzbSI7IBLrrspBCRjqAOtc5/Dm9R7XdbhIkgkLQEp09/Ecn6Y3qzbHLRj1yw8J8snl51TPKnWeOlXMbKVLYTlecgpx3xj9a1T2IqJkEx4DcLUhwOBLWkLIVgE/Y1G4msa7zfZdwgXpiKlxSltNr1gpwBuMbb9ulOV0mxTwXykOpdkobZSoq3Vk46+vWi9OUTlfFmSkbVgbfatEvGk+ZrNonAzjpWqRuDWYaPgUbuf8AriD2SKKLt/8AYuZ7JH7UVej8KPIa151EiJRRQfSpFQd+AHeVaroopUvlLCtIBJPh9KZrXeGZUVtT1umKmDYMNMrIHucDt3NcsgXGbbHi7AkrYUr5tJBB+oNWbnGXEbrRQq5rCVbeFCEkD2FTUsGpRrIQr2y7jhFvqYjUxt+Q1Hf+LUtaQsEpx/L/AMeVU0jiuGqTLUp5ZDzwc/KScEhOxz96SlJClFSvEonJKtyTXoGOgFccn3Qta5xbwsp/Mt5HEMhyZKkNayXl6iVKxnYDcD6VUrWtxxbi/mWrUaO9FR5xgrXaidvxGNGK9ooEgBivDXtFBw8x6Vm0t1lwOMuLaWNgtCsH7isaKDqbRLkXO4yWi1JnynWyMFC3TgitMV74Valhhp3UnThzI+2K115QMjdOMlJPksFXcqXzHYSSsEadDhSkAdsEGslXjS2eS06Vq6pWoBPXPb7VWmgbV2UnJYY9a65eS8RxLpTgwlZ9HP8Aatb3ETi0/lRdJP8AfXn/ACqnP0rzFK6URv8Ak9RjGTN51bzqnXSCtXXAorEUUxcFCUnJ5YUUUUEQooooAKKKKACiiigAooooAKKKKACiiigAooooAKKKKACiiigAoooo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sr-Latn-RS" altLang="sr-Latn-RS">
              <a:latin typeface="Calibri" pitchFamily="34" charset="0"/>
            </a:endParaRPr>
          </a:p>
        </p:txBody>
      </p:sp>
      <p:pic>
        <p:nvPicPr>
          <p:cNvPr id="2663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221163"/>
            <a:ext cx="3025775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sr-Latn-RS" altLang="sr-Latn-RS" sz="2800" b="1">
                <a:solidFill>
                  <a:srgbClr val="C00000"/>
                </a:solidFill>
              </a:rPr>
              <a:t>Potrošnja opasnih hemikalija u RS</a:t>
            </a:r>
            <a:r>
              <a:rPr lang="sr-Latn-RS" altLang="sr-Latn-RS" sz="2800">
                <a:solidFill>
                  <a:srgbClr val="C00000"/>
                </a:solidFill>
              </a:rPr>
              <a:t/>
            </a:r>
            <a:br>
              <a:rPr lang="sr-Latn-RS" altLang="sr-Latn-RS" sz="2800">
                <a:solidFill>
                  <a:srgbClr val="C00000"/>
                </a:solidFill>
              </a:rPr>
            </a:br>
            <a:r>
              <a:rPr lang="sr-Latn-RS" altLang="sr-Latn-RS" sz="2000"/>
              <a:t>(Izvor: Saopštenje </a:t>
            </a:r>
            <a:r>
              <a:rPr lang="en-US" altLang="sr-Latn-RS" sz="2000"/>
              <a:t>broj 143 - god. LXIII, 20.06.2013.</a:t>
            </a:r>
            <a:br>
              <a:rPr lang="en-US" altLang="sr-Latn-RS" sz="2000"/>
            </a:br>
            <a:r>
              <a:rPr lang="sr-Latn-RS" altLang="sr-Latn-RS" sz="2000"/>
              <a:t>Republički zavod za statistiku RS)</a:t>
            </a:r>
            <a:endParaRPr lang="en-US" altLang="sr-Latn-RS" sz="2000"/>
          </a:p>
        </p:txBody>
      </p:sp>
      <p:sp>
        <p:nvSpPr>
          <p:cNvPr id="27651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sr-Latn-RS" sz="1500" b="1"/>
              <a:t>Potrošnja opasnih hemikalija u Republici Srbiji, prema klasama </a:t>
            </a:r>
            <a:r>
              <a:rPr lang="sr-Latn-RS" altLang="sr-Latn-RS" sz="1500" b="1"/>
              <a:t>opasnosti</a:t>
            </a:r>
            <a:r>
              <a:rPr lang="en-US" altLang="sr-Latn-RS" sz="1500" b="1"/>
              <a:t>,</a:t>
            </a:r>
            <a:r>
              <a:rPr lang="sr-Latn-RS" altLang="sr-Latn-RS" sz="1500" b="1"/>
              <a:t> </a:t>
            </a:r>
            <a:r>
              <a:rPr lang="en-US" altLang="sr-Latn-RS" sz="1500" b="1"/>
              <a:t>2010–2012</a:t>
            </a:r>
            <a:r>
              <a:rPr lang="sr-Latn-RS" altLang="sr-Latn-RS" sz="1500" b="1"/>
              <a:t>, u tonama</a:t>
            </a:r>
            <a:endParaRPr lang="en-US" altLang="sr-Latn-RS" sz="1500"/>
          </a:p>
          <a:p>
            <a:endParaRPr lang="en-US" altLang="sr-Latn-RS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39750" y="2205038"/>
          <a:ext cx="6335713" cy="321183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2738"/>
              </a:tblGrid>
              <a:tr h="400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alt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2010</a:t>
                      </a:r>
                      <a:endParaRPr kumimoji="0" lang="en-US" alt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2011</a:t>
                      </a:r>
                      <a:endParaRPr kumimoji="0" lang="en-US" alt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2012</a:t>
                      </a:r>
                      <a:endParaRPr kumimoji="0" lang="en-US" alt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00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Ukupno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599 802 </a:t>
                      </a:r>
                      <a:endParaRPr kumimoji="0" lang="en-US" alt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721 324 </a:t>
                      </a:r>
                      <a:endParaRPr kumimoji="0" lang="en-US" alt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770 055</a:t>
                      </a:r>
                      <a:endParaRPr kumimoji="0" lang="en-US" alt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794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A-karcinogene, mutagene, toksične po reprodukciju</a:t>
                      </a:r>
                      <a:endParaRPr kumimoji="0" lang="en-US" altLang="sr-Latn-R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18 624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18 777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18 357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0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B-Hronično toksične hemikalije</a:t>
                      </a:r>
                      <a:endParaRPr kumimoji="0" lang="en-US" altLang="sr-Latn-R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4 126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3 679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3 037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0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C-Veoma toksične hemikalije </a:t>
                      </a:r>
                      <a:endParaRPr kumimoji="0" lang="en-US" altLang="sr-Latn-R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177 691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169 788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237 406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00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D-Toksične hemikalije</a:t>
                      </a:r>
                      <a:endParaRPr kumimoji="0" lang="en-US" altLang="sr-Latn-R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305 082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414 200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418 817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00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E-Štetne hemikalije</a:t>
                      </a:r>
                      <a:endParaRPr kumimoji="0" lang="en-US" altLang="sr-Latn-R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94 279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114 880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RS" altLang="sr-Latn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92 438</a:t>
                      </a:r>
                      <a:endParaRPr kumimoji="0" lang="en-US" alt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27694" name="Rectangle 5"/>
          <p:cNvSpPr>
            <a:spLocks noChangeArrowheads="1"/>
          </p:cNvSpPr>
          <p:nvPr/>
        </p:nvSpPr>
        <p:spPr bwMode="auto">
          <a:xfrm>
            <a:off x="539750" y="5516563"/>
            <a:ext cx="63357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sr-Latn-RS" sz="16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Ukupna potro</a:t>
            </a:r>
            <a:r>
              <a:rPr lang="sr-Latn-RS" altLang="sr-Latn-RS" sz="16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š</a:t>
            </a:r>
            <a:r>
              <a:rPr lang="en-US" altLang="sr-Latn-RS" sz="16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nja opasnih hemikalija u 2012. godini veća je za 6,</a:t>
            </a:r>
            <a:r>
              <a:rPr lang="sr-Latn-RS" altLang="sr-Latn-RS" sz="16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3</a:t>
            </a:r>
            <a:r>
              <a:rPr lang="en-US" altLang="sr-Latn-RS" sz="16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% u odnosu na 2011. godinu</a:t>
            </a:r>
            <a:r>
              <a:rPr lang="sr-Latn-RS" altLang="sr-Latn-RS" sz="16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, odnosno za 22,1% u odnosu na 2010.godinu.</a:t>
            </a:r>
            <a:endParaRPr lang="en-US" altLang="sr-Latn-RS" sz="1600">
              <a:ea typeface="Times New Roman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sr-Latn-RS" altLang="sr-Latn-RS" sz="2800" b="1">
                <a:solidFill>
                  <a:srgbClr val="C00000"/>
                </a:solidFill>
              </a:rPr>
              <a:t>Potrošnja opasnih hemikalija u RS</a:t>
            </a:r>
            <a:r>
              <a:rPr lang="sr-Latn-RS" altLang="sr-Latn-RS" sz="4900">
                <a:solidFill>
                  <a:srgbClr val="C00000"/>
                </a:solidFill>
              </a:rPr>
              <a:t/>
            </a:r>
            <a:br>
              <a:rPr lang="sr-Latn-RS" altLang="sr-Latn-RS" sz="4900">
                <a:solidFill>
                  <a:srgbClr val="C00000"/>
                </a:solidFill>
              </a:rPr>
            </a:br>
            <a:r>
              <a:rPr lang="sr-Latn-RS" altLang="sr-Latn-RS" sz="2000"/>
              <a:t>(Izvor: Saopštenje </a:t>
            </a:r>
            <a:r>
              <a:rPr lang="en-US" altLang="sr-Latn-RS" sz="2000"/>
              <a:t>broj 143 - god. LXIII, 20.06.2013.</a:t>
            </a:r>
            <a:br>
              <a:rPr lang="en-US" altLang="sr-Latn-RS" sz="2000"/>
            </a:br>
            <a:r>
              <a:rPr lang="sr-Latn-RS" altLang="sr-Latn-RS" sz="2000"/>
              <a:t>Republički zavod za statistiku RS)</a:t>
            </a:r>
            <a:endParaRPr lang="en-US" altLang="sr-Latn-RS" sz="2000"/>
          </a:p>
        </p:txBody>
      </p:sp>
      <p:graphicFrame>
        <p:nvGraphicFramePr>
          <p:cNvPr id="28675" name="Content Placeholder 3"/>
          <p:cNvGraphicFramePr>
            <a:graphicFrameLocks noGrp="1"/>
          </p:cNvGraphicFramePr>
          <p:nvPr>
            <p:ph idx="4294967295"/>
          </p:nvPr>
        </p:nvGraphicFramePr>
        <p:xfrm>
          <a:off x="992188" y="1938338"/>
          <a:ext cx="6151562" cy="3951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6" r:id="rId4" imgW="6151397" imgH="3950550" progId="Excel.Chart.8">
                  <p:embed/>
                </p:oleObj>
              </mc:Choice>
              <mc:Fallback>
                <p:oleObj r:id="rId4" imgW="6151397" imgH="3950550" progId="Excel.Chart.8">
                  <p:embed/>
                  <p:pic>
                    <p:nvPicPr>
                      <p:cNvPr id="0" name="Content Placeholder 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2188" y="1938338"/>
                        <a:ext cx="6151562" cy="3951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en-US" altLang="sr-Latn-RS" sz="3200" b="1">
                <a:solidFill>
                  <a:srgbClr val="C00000"/>
                </a:solidFill>
              </a:rPr>
              <a:t>Upozorenje</a:t>
            </a:r>
            <a:r>
              <a:rPr lang="sr-Cyrl-CS" altLang="sr-Latn-RS" sz="3200" b="1">
                <a:solidFill>
                  <a:srgbClr val="C00000"/>
                </a:solidFill>
              </a:rPr>
              <a:t> </a:t>
            </a:r>
            <a:r>
              <a:rPr lang="en-US" altLang="sr-Latn-RS" sz="3200" b="1">
                <a:solidFill>
                  <a:srgbClr val="C00000"/>
                </a:solidFill>
              </a:rPr>
              <a:t>Svetske</a:t>
            </a:r>
            <a:r>
              <a:rPr lang="sr-Cyrl-CS" altLang="sr-Latn-RS" sz="3200" b="1">
                <a:solidFill>
                  <a:srgbClr val="C00000"/>
                </a:solidFill>
              </a:rPr>
              <a:t> </a:t>
            </a:r>
            <a:r>
              <a:rPr lang="en-US" altLang="sr-Latn-RS" sz="3200" b="1">
                <a:solidFill>
                  <a:srgbClr val="C00000"/>
                </a:solidFill>
              </a:rPr>
              <a:t>zdravstvene</a:t>
            </a:r>
            <a:r>
              <a:rPr lang="sr-Cyrl-CS" altLang="sr-Latn-RS" sz="3200" b="1">
                <a:solidFill>
                  <a:srgbClr val="C00000"/>
                </a:solidFill>
              </a:rPr>
              <a:t> </a:t>
            </a:r>
            <a:r>
              <a:rPr lang="en-US" altLang="sr-Latn-RS" sz="3200" b="1">
                <a:solidFill>
                  <a:srgbClr val="C00000"/>
                </a:solidFill>
              </a:rPr>
              <a:t>organizacije</a:t>
            </a:r>
            <a:r>
              <a:rPr lang="en-US" altLang="sr-Latn-RS" sz="4000" b="1"/>
              <a:t/>
            </a:r>
            <a:br>
              <a:rPr lang="en-US" altLang="sr-Latn-RS" sz="4000" b="1"/>
            </a:br>
            <a:endParaRPr lang="en-US" altLang="sr-Latn-RS" sz="400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50825" y="1484313"/>
            <a:ext cx="4979988" cy="514191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sr-Latn-RS" altLang="sr-Latn-RS" sz="1800"/>
              <a:t>      </a:t>
            </a:r>
            <a:r>
              <a:rPr lang="sr-Latn-CS" altLang="sr-Latn-RS" sz="1800"/>
              <a:t>POTVRĐUJE!</a:t>
            </a:r>
            <a:r>
              <a:rPr lang="en-GB" altLang="sr-Latn-RS" sz="1800"/>
              <a:t> </a:t>
            </a:r>
            <a:endParaRPr lang="sr-Latn-RS" altLang="sr-Latn-RS" sz="1800"/>
          </a:p>
          <a:p>
            <a:pPr>
              <a:lnSpc>
                <a:spcPct val="80000"/>
              </a:lnSpc>
              <a:buFontTx/>
              <a:buNone/>
            </a:pPr>
            <a:endParaRPr lang="sr-Latn-RS" altLang="sr-Latn-RS" sz="1800"/>
          </a:p>
          <a:p>
            <a:pPr>
              <a:lnSpc>
                <a:spcPct val="80000"/>
              </a:lnSpc>
              <a:buFontTx/>
              <a:buNone/>
            </a:pPr>
            <a:r>
              <a:rPr lang="sr-Latn-CS" altLang="sr-Latn-RS" sz="1800" b="1"/>
              <a:t>	</a:t>
            </a:r>
            <a:r>
              <a:rPr lang="en-US" altLang="sr-Latn-RS" sz="1800" b="1"/>
              <a:t>4,9 mil</a:t>
            </a:r>
            <a:r>
              <a:rPr lang="sr-Latn-RS" altLang="sr-Latn-RS" sz="1800" b="1"/>
              <a:t>i</a:t>
            </a:r>
            <a:r>
              <a:rPr lang="en-US" altLang="sr-Latn-RS" sz="1800" b="1"/>
              <a:t>ona umrlih (što je 8,3% od uk</a:t>
            </a:r>
            <a:r>
              <a:rPr lang="sr-Latn-RS" altLang="sr-Latn-RS" sz="1800" b="1"/>
              <a:t>u</a:t>
            </a:r>
            <a:r>
              <a:rPr lang="en-US" altLang="sr-Latn-RS" sz="1800" b="1"/>
              <a:t>pnog broja), </a:t>
            </a:r>
            <a:endParaRPr lang="sr-Latn-CS" altLang="sr-Latn-RS" sz="1800" b="1"/>
          </a:p>
          <a:p>
            <a:pPr>
              <a:lnSpc>
                <a:spcPct val="80000"/>
              </a:lnSpc>
              <a:buFontTx/>
              <a:buNone/>
            </a:pPr>
            <a:r>
              <a:rPr lang="sr-Latn-CS" altLang="sr-Latn-RS" sz="1800" b="1"/>
              <a:t>	</a:t>
            </a:r>
            <a:r>
              <a:rPr lang="en-US" altLang="sr-Latn-RS" sz="1800"/>
              <a:t>odn</a:t>
            </a:r>
            <a:r>
              <a:rPr lang="sr-Cyrl-CS" altLang="sr-Latn-RS" sz="1800"/>
              <a:t>о</a:t>
            </a:r>
            <a:r>
              <a:rPr lang="en-US" altLang="sr-Latn-RS" sz="1800"/>
              <a:t>s</a:t>
            </a:r>
            <a:r>
              <a:rPr lang="sr-Latn-RS" altLang="sr-Latn-RS" sz="1800"/>
              <a:t>n</a:t>
            </a:r>
            <a:r>
              <a:rPr lang="en-US" altLang="sr-Latn-RS" sz="1800"/>
              <a:t>o</a:t>
            </a:r>
            <a:r>
              <a:rPr lang="sr-Cyrl-CS" altLang="sr-Latn-RS" sz="1800"/>
              <a:t> </a:t>
            </a:r>
            <a:r>
              <a:rPr lang="sr-Cyrl-CS" altLang="sr-Latn-RS" sz="1800" b="1"/>
              <a:t>86 </a:t>
            </a:r>
            <a:r>
              <a:rPr lang="en-US" altLang="sr-Latn-RS" sz="1800" b="1"/>
              <a:t>mil</a:t>
            </a:r>
            <a:r>
              <a:rPr lang="sr-Latn-RS" altLang="sr-Latn-RS" sz="1800" b="1"/>
              <a:t>i</a:t>
            </a:r>
            <a:r>
              <a:rPr lang="en-US" altLang="sr-Latn-RS" sz="1800" b="1"/>
              <a:t>ona</a:t>
            </a:r>
            <a:r>
              <a:rPr lang="sr-Cyrl-CS" altLang="sr-Latn-RS" sz="1800" b="1"/>
              <a:t> </a:t>
            </a:r>
            <a:r>
              <a:rPr lang="en-US" altLang="sr-Latn-RS" sz="1800" b="1"/>
              <a:t>g</a:t>
            </a:r>
            <a:r>
              <a:rPr lang="sr-Cyrl-CS" altLang="sr-Latn-RS" sz="1800" b="1"/>
              <a:t>о</a:t>
            </a:r>
            <a:r>
              <a:rPr lang="en-US" altLang="sr-Latn-RS" sz="1800" b="1"/>
              <a:t>dina</a:t>
            </a:r>
            <a:r>
              <a:rPr lang="sr-Cyrl-CS" altLang="sr-Latn-RS" sz="1800" b="1"/>
              <a:t> </a:t>
            </a:r>
            <a:r>
              <a:rPr lang="en-US" altLang="sr-Latn-RS" sz="1800" b="1"/>
              <a:t>ž</a:t>
            </a:r>
            <a:r>
              <a:rPr lang="sr-Latn-RS" altLang="sr-Latn-RS" sz="1800" b="1"/>
              <a:t>i</a:t>
            </a:r>
            <a:r>
              <a:rPr lang="en-US" altLang="sr-Latn-RS" sz="1800" b="1"/>
              <a:t>vota</a:t>
            </a:r>
            <a:r>
              <a:rPr lang="sr-Cyrl-CS" altLang="sr-Latn-RS" sz="1800" b="1"/>
              <a:t> </a:t>
            </a:r>
            <a:r>
              <a:rPr lang="en-US" altLang="sr-Latn-RS" sz="1800" b="1"/>
              <a:t>izgubljenih</a:t>
            </a:r>
            <a:r>
              <a:rPr lang="sr-Cyrl-CS" altLang="sr-Latn-RS" sz="1800" b="1"/>
              <a:t> </a:t>
            </a:r>
            <a:r>
              <a:rPr lang="en-US" altLang="sr-Latn-RS" sz="1800" b="1"/>
              <a:t>usled</a:t>
            </a:r>
            <a:r>
              <a:rPr lang="sr-Cyrl-CS" altLang="sr-Latn-RS" sz="1800" b="1"/>
              <a:t> </a:t>
            </a:r>
            <a:r>
              <a:rPr lang="en-US" altLang="sr-Latn-RS" sz="1800" b="1"/>
              <a:t>ob</a:t>
            </a:r>
            <a:r>
              <a:rPr lang="sr-Cyrl-CS" altLang="sr-Latn-RS" sz="1800" b="1"/>
              <a:t>о</a:t>
            </a:r>
            <a:r>
              <a:rPr lang="en-US" altLang="sr-Latn-RS" sz="1800" b="1"/>
              <a:t>ljenja</a:t>
            </a:r>
            <a:r>
              <a:rPr lang="sr-Cyrl-CS" altLang="sr-Latn-RS" sz="1800" b="1"/>
              <a:t> </a:t>
            </a:r>
            <a:r>
              <a:rPr lang="en-US" altLang="sr-Latn-RS" sz="1800" b="1"/>
              <a:t>i</a:t>
            </a:r>
            <a:r>
              <a:rPr lang="sr-Cyrl-CS" altLang="sr-Latn-RS" sz="1800" b="1"/>
              <a:t> </a:t>
            </a:r>
            <a:r>
              <a:rPr lang="sr-Latn-RS" altLang="sr-Latn-RS" sz="1800" b="1"/>
              <a:t>i</a:t>
            </a:r>
            <a:r>
              <a:rPr lang="en-US" altLang="sr-Latn-RS" sz="1800" b="1"/>
              <a:t>nvalid</a:t>
            </a:r>
            <a:r>
              <a:rPr lang="sr-Latn-RS" altLang="sr-Latn-RS" sz="1800" b="1"/>
              <a:t>i</a:t>
            </a:r>
            <a:r>
              <a:rPr lang="en-US" altLang="sr-Latn-RS" sz="1800" b="1"/>
              <a:t>t</a:t>
            </a:r>
            <a:r>
              <a:rPr lang="sr-Latn-RS" altLang="sr-Latn-RS" sz="1800" b="1"/>
              <a:t>et</a:t>
            </a:r>
            <a:r>
              <a:rPr lang="en-US" altLang="sr-Latn-RS" sz="1800" b="1"/>
              <a:t>a</a:t>
            </a:r>
            <a:r>
              <a:rPr lang="sr-Cyrl-CS" altLang="sr-Latn-RS" sz="1800" b="1"/>
              <a:t> </a:t>
            </a:r>
            <a:r>
              <a:rPr lang="sr-Cyrl-CS" altLang="sr-Latn-RS" sz="1800"/>
              <a:t>(</a:t>
            </a:r>
            <a:r>
              <a:rPr lang="sr-Latn-CS" altLang="sr-Latn-RS" sz="1800"/>
              <a:t>DALYs) </a:t>
            </a:r>
            <a:r>
              <a:rPr lang="en-US" altLang="sr-Latn-RS" sz="1800"/>
              <a:t>iza</a:t>
            </a:r>
            <a:r>
              <a:rPr lang="sr-Latn-RS" altLang="sr-Latn-RS" sz="1800"/>
              <a:t>z</a:t>
            </a:r>
            <a:r>
              <a:rPr lang="en-US" altLang="sr-Latn-RS" sz="1800"/>
              <a:t>v</a:t>
            </a:r>
            <a:r>
              <a:rPr lang="sr-Cyrl-CS" altLang="sr-Latn-RS" sz="1800"/>
              <a:t>а</a:t>
            </a:r>
            <a:r>
              <a:rPr lang="en-US" altLang="sr-Latn-RS" sz="1800"/>
              <a:t>nih</a:t>
            </a:r>
            <a:r>
              <a:rPr lang="sr-Cyrl-CS" altLang="sr-Latn-RS" sz="1800"/>
              <a:t> </a:t>
            </a:r>
            <a:r>
              <a:rPr lang="sr-Latn-RS" altLang="sr-Latn-RS" sz="1800"/>
              <a:t>i</a:t>
            </a:r>
            <a:r>
              <a:rPr lang="en-US" altLang="sr-Latn-RS" sz="1800"/>
              <a:t>zložen</a:t>
            </a:r>
            <a:r>
              <a:rPr lang="sr-Cyrl-CS" altLang="sr-Latn-RS" sz="1800"/>
              <a:t>о</a:t>
            </a:r>
            <a:r>
              <a:rPr lang="en-US" altLang="sr-Latn-RS" sz="1800"/>
              <a:t>šću</a:t>
            </a:r>
            <a:r>
              <a:rPr lang="sr-Cyrl-CS" altLang="sr-Latn-RS" sz="1800"/>
              <a:t> </a:t>
            </a:r>
            <a:r>
              <a:rPr lang="en-US" altLang="sr-Latn-RS" sz="1800" b="1">
                <a:solidFill>
                  <a:srgbClr val="C00000"/>
                </a:solidFill>
              </a:rPr>
              <a:t>odre</a:t>
            </a:r>
            <a:r>
              <a:rPr lang="vi-VN" altLang="sr-Latn-RS" sz="1800" b="1">
                <a:solidFill>
                  <a:srgbClr val="C00000"/>
                </a:solidFill>
              </a:rPr>
              <a:t>đ</a:t>
            </a:r>
            <a:r>
              <a:rPr lang="sr-Cyrl-CS" altLang="sr-Latn-RS" sz="1800" b="1">
                <a:solidFill>
                  <a:srgbClr val="C00000"/>
                </a:solidFill>
              </a:rPr>
              <a:t>е</a:t>
            </a:r>
            <a:r>
              <a:rPr lang="en-US" altLang="sr-Latn-RS" sz="1800" b="1">
                <a:solidFill>
                  <a:srgbClr val="C00000"/>
                </a:solidFill>
              </a:rPr>
              <a:t>nim</a:t>
            </a:r>
            <a:r>
              <a:rPr lang="sr-Cyrl-CS" altLang="sr-Latn-RS" sz="1800" b="1">
                <a:solidFill>
                  <a:srgbClr val="C00000"/>
                </a:solidFill>
              </a:rPr>
              <a:t> </a:t>
            </a:r>
            <a:r>
              <a:rPr lang="en-US" altLang="sr-Latn-RS" sz="1800" b="1">
                <a:solidFill>
                  <a:srgbClr val="C00000"/>
                </a:solidFill>
              </a:rPr>
              <a:t>he</a:t>
            </a:r>
            <a:r>
              <a:rPr lang="sr-Latn-RS" altLang="sr-Latn-RS" sz="1800" b="1">
                <a:solidFill>
                  <a:srgbClr val="C00000"/>
                </a:solidFill>
              </a:rPr>
              <a:t>m</a:t>
            </a:r>
            <a:r>
              <a:rPr lang="en-US" altLang="sr-Latn-RS" sz="1800" b="1">
                <a:solidFill>
                  <a:srgbClr val="C00000"/>
                </a:solidFill>
              </a:rPr>
              <a:t>ikal</a:t>
            </a:r>
            <a:r>
              <a:rPr lang="sr-Latn-RS" altLang="sr-Latn-RS" sz="1800" b="1">
                <a:solidFill>
                  <a:srgbClr val="C00000"/>
                </a:solidFill>
              </a:rPr>
              <a:t>i</a:t>
            </a:r>
            <a:r>
              <a:rPr lang="en-US" altLang="sr-Latn-RS" sz="1800" b="1">
                <a:solidFill>
                  <a:srgbClr val="C00000"/>
                </a:solidFill>
              </a:rPr>
              <a:t>j</a:t>
            </a:r>
            <a:r>
              <a:rPr lang="sr-Cyrl-CS" altLang="sr-Latn-RS" sz="1800" b="1">
                <a:solidFill>
                  <a:srgbClr val="C00000"/>
                </a:solidFill>
              </a:rPr>
              <a:t>а</a:t>
            </a:r>
            <a:r>
              <a:rPr lang="en-US" altLang="sr-Latn-RS" sz="1800" b="1">
                <a:solidFill>
                  <a:srgbClr val="C00000"/>
                </a:solidFill>
              </a:rPr>
              <a:t>ma</a:t>
            </a:r>
            <a:r>
              <a:rPr lang="sr-Cyrl-CS" altLang="sr-Latn-RS" sz="1800" b="1">
                <a:solidFill>
                  <a:srgbClr val="C00000"/>
                </a:solidFill>
              </a:rPr>
              <a:t> </a:t>
            </a:r>
            <a:r>
              <a:rPr lang="en-US" altLang="sr-Latn-RS" sz="1800" b="1">
                <a:solidFill>
                  <a:srgbClr val="C00000"/>
                </a:solidFill>
              </a:rPr>
              <a:t>iz</a:t>
            </a:r>
            <a:r>
              <a:rPr lang="sr-Cyrl-CS" altLang="sr-Latn-RS" sz="1800" b="1">
                <a:solidFill>
                  <a:srgbClr val="C00000"/>
                </a:solidFill>
              </a:rPr>
              <a:t> </a:t>
            </a:r>
            <a:r>
              <a:rPr lang="en-US" altLang="sr-Latn-RS" sz="1800" b="1">
                <a:solidFill>
                  <a:srgbClr val="C00000"/>
                </a:solidFill>
              </a:rPr>
              <a:t>ž</a:t>
            </a:r>
            <a:r>
              <a:rPr lang="sr-Latn-RS" altLang="sr-Latn-RS" sz="1800" b="1">
                <a:solidFill>
                  <a:srgbClr val="C00000"/>
                </a:solidFill>
              </a:rPr>
              <a:t>i</a:t>
            </a:r>
            <a:r>
              <a:rPr lang="en-US" altLang="sr-Latn-RS" sz="1800" b="1">
                <a:solidFill>
                  <a:srgbClr val="C00000"/>
                </a:solidFill>
              </a:rPr>
              <a:t>votne</a:t>
            </a:r>
            <a:r>
              <a:rPr lang="sr-Cyrl-CS" altLang="sr-Latn-RS" sz="1800" b="1">
                <a:solidFill>
                  <a:srgbClr val="C00000"/>
                </a:solidFill>
              </a:rPr>
              <a:t> </a:t>
            </a:r>
            <a:r>
              <a:rPr lang="en-US" altLang="sr-Latn-RS" sz="1800" b="1">
                <a:solidFill>
                  <a:srgbClr val="C00000"/>
                </a:solidFill>
              </a:rPr>
              <a:t>sr</a:t>
            </a:r>
            <a:r>
              <a:rPr lang="sr-Cyrl-CS" altLang="sr-Latn-RS" sz="1800" b="1">
                <a:solidFill>
                  <a:srgbClr val="C00000"/>
                </a:solidFill>
              </a:rPr>
              <a:t>е</a:t>
            </a:r>
            <a:r>
              <a:rPr lang="en-US" altLang="sr-Latn-RS" sz="1800" b="1">
                <a:solidFill>
                  <a:srgbClr val="C00000"/>
                </a:solidFill>
              </a:rPr>
              <a:t>dine</a:t>
            </a:r>
            <a:r>
              <a:rPr lang="sr-Cyrl-CS" altLang="sr-Latn-RS" sz="1800"/>
              <a:t> </a:t>
            </a:r>
            <a:r>
              <a:rPr lang="sr-Latn-RS" altLang="sr-Latn-RS" sz="1800"/>
              <a:t>n</a:t>
            </a:r>
            <a:r>
              <a:rPr lang="en-US" altLang="sr-Latn-RS" sz="1800"/>
              <a:t>a</a:t>
            </a:r>
            <a:r>
              <a:rPr lang="sr-Cyrl-CS" altLang="sr-Latn-RS" sz="1800"/>
              <a:t> </a:t>
            </a:r>
            <a:r>
              <a:rPr lang="en-US" altLang="sr-Latn-RS" sz="1800"/>
              <a:t>godišnjem</a:t>
            </a:r>
            <a:r>
              <a:rPr lang="sr-Cyrl-CS" altLang="sr-Latn-RS" sz="1800"/>
              <a:t> </a:t>
            </a:r>
            <a:r>
              <a:rPr lang="en-US" altLang="sr-Latn-RS" sz="1800"/>
              <a:t>nivou</a:t>
            </a:r>
            <a:r>
              <a:rPr lang="sr-Cyrl-CS" altLang="sr-Latn-RS" sz="1800"/>
              <a:t> </a:t>
            </a:r>
            <a:r>
              <a:rPr lang="sr-Latn-RS" altLang="sr-Latn-RS" sz="1800"/>
              <a:t>(</a:t>
            </a:r>
            <a:r>
              <a:rPr lang="en-US" altLang="sr-Latn-RS" sz="1800"/>
              <a:t>podaci za 2004. godinu</a:t>
            </a:r>
            <a:r>
              <a:rPr lang="sr-Latn-RS" altLang="sr-Latn-RS" sz="180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endParaRPr lang="sr-Latn-RS" altLang="sr-Latn-RS" sz="1800"/>
          </a:p>
          <a:p>
            <a:pPr>
              <a:lnSpc>
                <a:spcPct val="80000"/>
              </a:lnSpc>
              <a:buFontTx/>
              <a:buNone/>
            </a:pPr>
            <a:endParaRPr lang="sr-Latn-RS" altLang="sr-Latn-RS" sz="1800"/>
          </a:p>
          <a:p>
            <a:pPr>
              <a:lnSpc>
                <a:spcPct val="80000"/>
              </a:lnSpc>
              <a:buFontTx/>
              <a:buNone/>
            </a:pPr>
            <a:endParaRPr lang="sr-Latn-RS" altLang="sr-Latn-RS" sz="1800"/>
          </a:p>
          <a:p>
            <a:pPr>
              <a:lnSpc>
                <a:spcPct val="80000"/>
              </a:lnSpc>
              <a:buFontTx/>
              <a:buNone/>
            </a:pPr>
            <a:endParaRPr lang="sr-Latn-RS" altLang="sr-Latn-RS" sz="1800"/>
          </a:p>
          <a:p>
            <a:pPr>
              <a:lnSpc>
                <a:spcPct val="80000"/>
              </a:lnSpc>
              <a:buFontTx/>
              <a:buNone/>
            </a:pPr>
            <a:endParaRPr lang="sr-Latn-RS" altLang="sr-Latn-RS" sz="1800"/>
          </a:p>
          <a:p>
            <a:pPr>
              <a:lnSpc>
                <a:spcPct val="80000"/>
              </a:lnSpc>
              <a:buFontTx/>
              <a:buNone/>
            </a:pPr>
            <a:r>
              <a:rPr lang="sr-Latn-RS" altLang="sr-Latn-RS" sz="1800"/>
              <a:t>      </a:t>
            </a:r>
            <a:r>
              <a:rPr lang="sr-Latn-RS" altLang="sr-Latn-RS" sz="1800" i="1"/>
              <a:t>Review: Knowns and unknows on burden of desease due to chemicals, Environmental Health 2011, 10:9</a:t>
            </a:r>
            <a:endParaRPr lang="en-US" altLang="sr-Latn-RS" sz="1800" i="1"/>
          </a:p>
        </p:txBody>
      </p:sp>
      <p:pic>
        <p:nvPicPr>
          <p:cNvPr id="29700" name="Picture 2" descr="D:\LENOVO\mini\POSAO\prezentacija za sudije\7-_Chemicals_beyond_control_-_Ensuring_EU_chemicals_policy_protects_human_health_and_the_environ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284538"/>
            <a:ext cx="2208213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125538"/>
            <a:ext cx="220980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sr-Latn-RS" sz="3600" b="1">
                <a:solidFill>
                  <a:srgbClr val="C00000"/>
                </a:solidFill>
              </a:rPr>
              <a:t>Kako ljudi mogu biti izloženi hemikalijama?</a:t>
            </a:r>
            <a:endParaRPr lang="en-US" altLang="sr-Latn-RS" sz="360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916113"/>
            <a:ext cx="5051425" cy="434975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altLang="sr-Latn-RS" sz="1800"/>
              <a:t>Na </a:t>
            </a:r>
            <a:r>
              <a:rPr lang="en-GB" altLang="sr-Latn-RS" sz="1800" b="1"/>
              <a:t>direktan </a:t>
            </a:r>
            <a:r>
              <a:rPr lang="en-US" altLang="sr-Latn-RS" sz="1800" b="1"/>
              <a:t>i</a:t>
            </a:r>
            <a:r>
              <a:rPr lang="en-GB" altLang="sr-Latn-RS" sz="1800" b="1"/>
              <a:t> indirektan način</a:t>
            </a:r>
            <a:r>
              <a:rPr lang="en-GB" altLang="sr-Latn-RS" sz="1800"/>
              <a:t>, odnosno u direktnom kontaktu sa hemikalijama ili indirektno preko segmenata </a:t>
            </a:r>
            <a:r>
              <a:rPr lang="en-US" altLang="sr-Latn-RS" sz="1800"/>
              <a:t>ž</a:t>
            </a:r>
            <a:r>
              <a:rPr lang="en-GB" altLang="sr-Latn-RS" sz="1800"/>
              <a:t>ivotne sredine (vazduh, voda, zemlji</a:t>
            </a:r>
            <a:r>
              <a:rPr lang="en-US" altLang="sr-Latn-RS" sz="1800"/>
              <a:t>š</a:t>
            </a:r>
            <a:r>
              <a:rPr lang="en-GB" altLang="sr-Latn-RS" sz="1800"/>
              <a:t>te, hrana). </a:t>
            </a:r>
            <a:endParaRPr lang="sr-Cyrl-CS" altLang="sr-Latn-RS" sz="1800"/>
          </a:p>
          <a:p>
            <a:pPr>
              <a:lnSpc>
                <a:spcPct val="80000"/>
              </a:lnSpc>
            </a:pPr>
            <a:endParaRPr lang="en-US" altLang="sr-Latn-RS" sz="1800"/>
          </a:p>
          <a:p>
            <a:pPr>
              <a:lnSpc>
                <a:spcPct val="80000"/>
              </a:lnSpc>
            </a:pPr>
            <a:r>
              <a:rPr lang="en-US" altLang="sr-Latn-RS" sz="1800" b="1"/>
              <a:t>P</a:t>
            </a:r>
            <a:r>
              <a:rPr lang="en-GB" altLang="sr-Latn-RS" sz="1800" b="1"/>
              <a:t>ut</a:t>
            </a:r>
            <a:r>
              <a:rPr lang="sr-Latn-CS" altLang="sr-Latn-RS" sz="1800" b="1"/>
              <a:t>evi</a:t>
            </a:r>
            <a:r>
              <a:rPr lang="en-GB" altLang="sr-Latn-RS" sz="1800" b="1"/>
              <a:t> unosa </a:t>
            </a:r>
            <a:r>
              <a:rPr lang="en-GB" altLang="sr-Latn-RS" sz="1800"/>
              <a:t>se mogu razlikovati, od </a:t>
            </a:r>
            <a:r>
              <a:rPr lang="en-GB" altLang="sr-Latn-RS" sz="1800" u="sng"/>
              <a:t>inhalacije </a:t>
            </a:r>
            <a:r>
              <a:rPr lang="en-GB" altLang="sr-Latn-RS" sz="1800"/>
              <a:t>zaga</a:t>
            </a:r>
            <a:r>
              <a:rPr lang="vi-VN" altLang="sr-Latn-RS" sz="1800"/>
              <a:t>đ</a:t>
            </a:r>
            <a:r>
              <a:rPr lang="en-GB" altLang="sr-Latn-RS" sz="1800"/>
              <a:t>enog vazduha i sitne pra</a:t>
            </a:r>
            <a:r>
              <a:rPr lang="en-US" altLang="sr-Latn-RS" sz="1800"/>
              <a:t>š</a:t>
            </a:r>
            <a:r>
              <a:rPr lang="en-GB" altLang="sr-Latn-RS" sz="1800"/>
              <a:t>ine, preko direktnog unosa zaga</a:t>
            </a:r>
            <a:r>
              <a:rPr lang="vi-VN" altLang="sr-Latn-RS" sz="1800"/>
              <a:t>đ</a:t>
            </a:r>
            <a:r>
              <a:rPr lang="en-GB" altLang="sr-Latn-RS" sz="1800"/>
              <a:t>ene </a:t>
            </a:r>
            <a:r>
              <a:rPr lang="en-GB" altLang="sr-Latn-RS" sz="1800" u="sng"/>
              <a:t>vode ili hrane</a:t>
            </a:r>
            <a:r>
              <a:rPr lang="sr-Cyrl-CS" altLang="sr-Latn-RS" sz="1800"/>
              <a:t>,</a:t>
            </a:r>
            <a:r>
              <a:rPr lang="en-GB" altLang="sr-Latn-RS" sz="1800"/>
              <a:t> pa do direktnog </a:t>
            </a:r>
            <a:r>
              <a:rPr lang="en-GB" altLang="sr-Latn-RS" sz="1800" u="sng"/>
              <a:t>dermalnog kontakta</a:t>
            </a:r>
            <a:r>
              <a:rPr lang="en-GB" altLang="sr-Latn-RS" sz="1800"/>
              <a:t> i izlo</a:t>
            </a:r>
            <a:r>
              <a:rPr lang="en-US" altLang="sr-Latn-RS" sz="1800"/>
              <a:t>ž</a:t>
            </a:r>
            <a:r>
              <a:rPr lang="en-GB" altLang="sr-Latn-RS" sz="1800"/>
              <a:t>enosti fetusa preko krvi</a:t>
            </a:r>
            <a:r>
              <a:rPr lang="sr-Latn-CS" altLang="sr-Latn-RS" sz="1800"/>
              <a:t> majke</a:t>
            </a:r>
            <a:r>
              <a:rPr lang="en-GB" altLang="sr-Latn-RS" sz="1800"/>
              <a:t>.</a:t>
            </a:r>
            <a:r>
              <a:rPr lang="en-US" altLang="sr-Latn-RS" sz="1800"/>
              <a:t> </a:t>
            </a:r>
            <a:endParaRPr lang="sr-Latn-CS" altLang="sr-Latn-RS" sz="1800"/>
          </a:p>
          <a:p>
            <a:pPr>
              <a:lnSpc>
                <a:spcPct val="80000"/>
              </a:lnSpc>
            </a:pPr>
            <a:endParaRPr lang="sr-Latn-CS" altLang="sr-Latn-RS" sz="1800"/>
          </a:p>
          <a:p>
            <a:pPr>
              <a:lnSpc>
                <a:spcPct val="80000"/>
              </a:lnSpc>
            </a:pPr>
            <a:r>
              <a:rPr lang="en-US" altLang="sr-Latn-RS" sz="1800"/>
              <a:t>Č</a:t>
            </a:r>
            <a:r>
              <a:rPr lang="en-GB" altLang="sr-Latn-RS" sz="1800"/>
              <a:t>ovek moze biti izlo</a:t>
            </a:r>
            <a:r>
              <a:rPr lang="en-US" altLang="sr-Latn-RS" sz="1800"/>
              <a:t>ž</a:t>
            </a:r>
            <a:r>
              <a:rPr lang="en-GB" altLang="sr-Latn-RS" sz="1800"/>
              <a:t>en ovim hemikalijama u razli</a:t>
            </a:r>
            <a:r>
              <a:rPr lang="en-US" altLang="sr-Latn-RS" sz="1800"/>
              <a:t>č</a:t>
            </a:r>
            <a:r>
              <a:rPr lang="en-GB" altLang="sr-Latn-RS" sz="1800"/>
              <a:t>itim fazama “</a:t>
            </a:r>
            <a:r>
              <a:rPr lang="en-US" altLang="sr-Latn-RS" sz="1800"/>
              <a:t>ž</a:t>
            </a:r>
            <a:r>
              <a:rPr lang="en-GB" altLang="sr-Latn-RS" sz="1800"/>
              <a:t>ivotnog ciklusa” jedne hemikalije: u toku proizvodnje, transporta, kori</a:t>
            </a:r>
            <a:r>
              <a:rPr lang="en-US" altLang="sr-Latn-RS" sz="1800"/>
              <a:t>šć</a:t>
            </a:r>
            <a:r>
              <a:rPr lang="en-GB" altLang="sr-Latn-RS" sz="1800"/>
              <a:t>enja, ili putem izlo</a:t>
            </a:r>
            <a:r>
              <a:rPr lang="en-US" altLang="sr-Latn-RS" sz="1800"/>
              <a:t>ž</a:t>
            </a:r>
            <a:r>
              <a:rPr lang="en-GB" altLang="sr-Latn-RS" sz="1800"/>
              <a:t>enosti opasnom otpadu gde se ona nalazi. </a:t>
            </a:r>
            <a:endParaRPr lang="sr-Cyrl-CS" altLang="sr-Latn-RS" sz="1800"/>
          </a:p>
          <a:p>
            <a:pPr>
              <a:lnSpc>
                <a:spcPct val="80000"/>
              </a:lnSpc>
            </a:pPr>
            <a:endParaRPr lang="en-US" altLang="sr-Latn-RS" sz="1800"/>
          </a:p>
          <a:p>
            <a:pPr>
              <a:lnSpc>
                <a:spcPct val="80000"/>
              </a:lnSpc>
            </a:pPr>
            <a:endParaRPr lang="en-US" altLang="sr-Latn-RS" sz="1800"/>
          </a:p>
          <a:p>
            <a:pPr>
              <a:lnSpc>
                <a:spcPct val="80000"/>
              </a:lnSpc>
            </a:pPr>
            <a:endParaRPr lang="en-US" altLang="sr-Latn-RS" sz="1800"/>
          </a:p>
        </p:txBody>
      </p:sp>
      <p:pic>
        <p:nvPicPr>
          <p:cNvPr id="30724" name="Picture 3" descr="D:\LENOVO\mini\POSAO\prezentacija za sudije\breastfeedin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437063"/>
            <a:ext cx="1403350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" descr="D:\LENOVO\mini\POSAO\prezentacija za sudije\exposure_routes_v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175" y="2133600"/>
            <a:ext cx="380682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en-GB" altLang="sr-Latn-RS" sz="3600" b="1">
                <a:solidFill>
                  <a:srgbClr val="C00000"/>
                </a:solidFill>
              </a:rPr>
              <a:t>K</a:t>
            </a:r>
            <a:r>
              <a:rPr lang="en-US" altLang="sr-Latn-RS" sz="3600" b="1">
                <a:solidFill>
                  <a:srgbClr val="C00000"/>
                </a:solidFill>
              </a:rPr>
              <a:t>oje</a:t>
            </a:r>
            <a:r>
              <a:rPr lang="en-GB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efekte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hemikalije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mogu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imati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br>
              <a:rPr lang="sr-Cyrl-CS" altLang="sr-Latn-RS" sz="3600" b="1">
                <a:solidFill>
                  <a:srgbClr val="C00000"/>
                </a:solidFill>
              </a:rPr>
            </a:br>
            <a:r>
              <a:rPr lang="sr-Cyrl-CS" altLang="sr-Latn-RS" sz="3600" b="1">
                <a:solidFill>
                  <a:srgbClr val="C00000"/>
                </a:solidFill>
              </a:rPr>
              <a:t>   </a:t>
            </a:r>
            <a:r>
              <a:rPr lang="en-US" altLang="sr-Latn-RS" sz="3600" b="1">
                <a:solidFill>
                  <a:srgbClr val="C00000"/>
                </a:solidFill>
              </a:rPr>
              <a:t>po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život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i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zdravlje</a:t>
            </a:r>
            <a:r>
              <a:rPr lang="sr-Cyrl-CS" altLang="sr-Latn-RS" sz="3600" b="1">
                <a:solidFill>
                  <a:srgbClr val="C00000"/>
                </a:solidFill>
              </a:rPr>
              <a:t>   </a:t>
            </a:r>
            <a:r>
              <a:rPr lang="en-US" altLang="sr-Latn-RS" sz="3600" b="1">
                <a:solidFill>
                  <a:srgbClr val="C00000"/>
                </a:solidFill>
              </a:rPr>
              <a:t>ljudi</a:t>
            </a:r>
            <a:r>
              <a:rPr lang="sr-Cyrl-CS" altLang="sr-Latn-RS" sz="3600" b="1">
                <a:solidFill>
                  <a:srgbClr val="C00000"/>
                </a:solidFill>
              </a:rPr>
              <a:t>?</a:t>
            </a:r>
            <a:r>
              <a:rPr lang="en-US" altLang="sr-Latn-RS" sz="4000" b="1"/>
              <a:t/>
            </a:r>
            <a:br>
              <a:rPr lang="en-US" altLang="sr-Latn-RS" sz="4000" b="1"/>
            </a:br>
            <a:endParaRPr lang="en-US" altLang="sr-Latn-RS" sz="400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95288" y="1268413"/>
            <a:ext cx="4043362" cy="452596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sr-Latn-RS" sz="1800"/>
              <a:t>fizička</a:t>
            </a:r>
            <a:r>
              <a:rPr lang="sr-Cyrl-CS" altLang="sr-Latn-RS" sz="1800"/>
              <a:t> </a:t>
            </a:r>
            <a:r>
              <a:rPr lang="en-US" altLang="sr-Latn-RS" sz="1800"/>
              <a:t>opasnost</a:t>
            </a:r>
            <a:r>
              <a:rPr lang="sr-Cyrl-CS" altLang="sr-Latn-RS" sz="1800"/>
              <a:t> (</a:t>
            </a:r>
            <a:r>
              <a:rPr lang="en-US" altLang="sr-Latn-RS" sz="1800"/>
              <a:t>izazivanje</a:t>
            </a:r>
            <a:r>
              <a:rPr lang="sr-Cyrl-CS" altLang="sr-Latn-RS" sz="1800"/>
              <a:t> </a:t>
            </a:r>
            <a:r>
              <a:rPr lang="en-US" altLang="sr-Latn-RS" sz="1800"/>
              <a:t>eksplozije</a:t>
            </a:r>
            <a:r>
              <a:rPr lang="sr-Cyrl-CS" altLang="sr-Latn-RS" sz="1800"/>
              <a:t> </a:t>
            </a:r>
            <a:r>
              <a:rPr lang="en-US" altLang="sr-Latn-RS" sz="1800"/>
              <a:t>ili</a:t>
            </a:r>
            <a:r>
              <a:rPr lang="sr-Cyrl-CS" altLang="sr-Latn-RS" sz="1800"/>
              <a:t> </a:t>
            </a:r>
            <a:r>
              <a:rPr lang="en-US" altLang="sr-Latn-RS" sz="1800"/>
              <a:t>požara</a:t>
            </a:r>
            <a:r>
              <a:rPr lang="sr-Cyrl-CS" altLang="sr-Latn-RS" sz="1800"/>
              <a:t>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sr-Latn-RS" sz="1800">
                <a:solidFill>
                  <a:srgbClr val="CC0000"/>
                </a:solidFill>
              </a:rPr>
              <a:t>toksičnost</a:t>
            </a:r>
            <a:r>
              <a:rPr lang="sr-Cyrl-CS" altLang="sr-Latn-RS" sz="1800">
                <a:solidFill>
                  <a:srgbClr val="CC0000"/>
                </a:solidFill>
              </a:rPr>
              <a:t> (</a:t>
            </a:r>
            <a:r>
              <a:rPr lang="en-US" altLang="sr-Latn-RS" sz="1800">
                <a:solidFill>
                  <a:srgbClr val="CC0000"/>
                </a:solidFill>
              </a:rPr>
              <a:t>smrt</a:t>
            </a:r>
            <a:r>
              <a:rPr lang="sr-Cyrl-CS" altLang="sr-Latn-RS" sz="1800">
                <a:solidFill>
                  <a:srgbClr val="CC0000"/>
                </a:solidFill>
              </a:rPr>
              <a:t>, </a:t>
            </a:r>
            <a:r>
              <a:rPr lang="en-US" altLang="sr-Latn-RS" sz="1800">
                <a:solidFill>
                  <a:srgbClr val="CC0000"/>
                </a:solidFill>
              </a:rPr>
              <a:t>akutno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ili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hronično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oštećenje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zdravlja</a:t>
            </a:r>
            <a:r>
              <a:rPr lang="sr-Cyrl-CS" altLang="sr-Latn-RS" sz="1800">
                <a:solidFill>
                  <a:srgbClr val="CC0000"/>
                </a:solidFill>
              </a:rPr>
              <a:t>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sr-Latn-RS" sz="1800"/>
              <a:t>iritacija</a:t>
            </a:r>
            <a:r>
              <a:rPr lang="sr-Cyrl-CS" altLang="sr-Latn-RS" sz="1800"/>
              <a:t> </a:t>
            </a:r>
            <a:r>
              <a:rPr lang="en-US" altLang="sr-Latn-RS" sz="1800"/>
              <a:t>kože</a:t>
            </a:r>
            <a:r>
              <a:rPr lang="sr-Cyrl-CS" altLang="sr-Latn-RS" sz="1800"/>
              <a:t> </a:t>
            </a:r>
            <a:r>
              <a:rPr lang="en-US" altLang="sr-Latn-RS" sz="1800"/>
              <a:t>i</a:t>
            </a:r>
            <a:r>
              <a:rPr lang="sr-Cyrl-CS" altLang="sr-Latn-RS" sz="1800"/>
              <a:t> </a:t>
            </a:r>
            <a:r>
              <a:rPr lang="en-US" altLang="sr-Latn-RS" sz="1800"/>
              <a:t>očiju</a:t>
            </a:r>
            <a:r>
              <a:rPr lang="sr-Cyrl-CS" altLang="sr-Latn-RS" sz="1800"/>
              <a:t> (</a:t>
            </a:r>
            <a:r>
              <a:rPr lang="en-US" altLang="sr-Latn-RS" sz="1800"/>
              <a:t>iritativnost</a:t>
            </a:r>
            <a:r>
              <a:rPr lang="sr-Cyrl-CS" altLang="sr-Latn-RS" sz="1800"/>
              <a:t>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sr-Latn-RS" sz="1800">
                <a:solidFill>
                  <a:srgbClr val="CC0000"/>
                </a:solidFill>
              </a:rPr>
              <a:t>uništenje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živog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tkiva</a:t>
            </a:r>
            <a:r>
              <a:rPr lang="sr-Cyrl-CS" altLang="sr-Latn-RS" sz="1800">
                <a:solidFill>
                  <a:srgbClr val="CC0000"/>
                </a:solidFill>
              </a:rPr>
              <a:t> (</a:t>
            </a:r>
            <a:r>
              <a:rPr lang="en-US" altLang="sr-Latn-RS" sz="1800">
                <a:solidFill>
                  <a:srgbClr val="CC0000"/>
                </a:solidFill>
              </a:rPr>
              <a:t>korozivnost</a:t>
            </a:r>
            <a:r>
              <a:rPr lang="sr-Cyrl-CS" altLang="sr-Latn-RS" sz="1800">
                <a:solidFill>
                  <a:srgbClr val="CC0000"/>
                </a:solidFill>
              </a:rPr>
              <a:t>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sr-Latn-RS" sz="1800"/>
              <a:t>pojava</a:t>
            </a:r>
            <a:r>
              <a:rPr lang="sr-Cyrl-CS" altLang="sr-Latn-RS" sz="1800"/>
              <a:t> </a:t>
            </a:r>
            <a:r>
              <a:rPr lang="en-US" altLang="sr-Latn-RS" sz="1800"/>
              <a:t>alergijskih</a:t>
            </a:r>
            <a:r>
              <a:rPr lang="sr-Cyrl-CS" altLang="sr-Latn-RS" sz="1800"/>
              <a:t> </a:t>
            </a:r>
            <a:r>
              <a:rPr lang="en-US" altLang="sr-Latn-RS" sz="1800"/>
              <a:t>reakcija</a:t>
            </a:r>
            <a:r>
              <a:rPr lang="sr-Cyrl-CS" altLang="sr-Latn-RS" sz="1800"/>
              <a:t> (</a:t>
            </a:r>
            <a:r>
              <a:rPr lang="en-US" altLang="sr-Latn-RS" sz="1800"/>
              <a:t>senzibilizacija</a:t>
            </a:r>
            <a:r>
              <a:rPr lang="sr-Cyrl-CS" altLang="sr-Latn-RS" sz="1800"/>
              <a:t> </a:t>
            </a:r>
            <a:r>
              <a:rPr lang="en-US" altLang="sr-Latn-RS" sz="1800"/>
              <a:t>kože</a:t>
            </a:r>
            <a:r>
              <a:rPr lang="sr-Latn-RS" altLang="sr-Latn-RS" sz="1800"/>
              <a:t> ili</a:t>
            </a:r>
            <a:r>
              <a:rPr lang="sr-Cyrl-CS" altLang="sr-Latn-RS" sz="1800"/>
              <a:t>  </a:t>
            </a:r>
            <a:r>
              <a:rPr lang="en-US" altLang="sr-Latn-RS" sz="1800"/>
              <a:t>respiratornih</a:t>
            </a:r>
            <a:r>
              <a:rPr lang="sr-Cyrl-CS" altLang="sr-Latn-RS" sz="1800"/>
              <a:t> </a:t>
            </a:r>
            <a:r>
              <a:rPr lang="en-US" altLang="sr-Latn-RS" sz="1800"/>
              <a:t>organa</a:t>
            </a:r>
            <a:r>
              <a:rPr lang="sr-Cyrl-CS" altLang="sr-Latn-RS" sz="1800"/>
              <a:t>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sr-Latn-RS" sz="1800">
                <a:solidFill>
                  <a:srgbClr val="CC0000"/>
                </a:solidFill>
              </a:rPr>
              <a:t>može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da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izazove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rak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ili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poveća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mogućnost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njegovog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nastanka</a:t>
            </a:r>
            <a:endParaRPr lang="sr-Cyrl-CS" altLang="sr-Latn-RS" sz="1800">
              <a:solidFill>
                <a:srgbClr val="CC0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sr-Latn-RS" sz="1800">
                <a:solidFill>
                  <a:srgbClr val="CC0000"/>
                </a:solidFill>
              </a:rPr>
              <a:t>može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da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izazove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nasledne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genetske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promene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ili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poveća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mogućnost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njegovog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nastanka</a:t>
            </a:r>
            <a:endParaRPr lang="sr-Cyrl-CS" altLang="sr-Latn-RS" sz="1800">
              <a:solidFill>
                <a:srgbClr val="CC0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altLang="sr-Latn-RS" sz="1800">
                <a:solidFill>
                  <a:srgbClr val="CC0000"/>
                </a:solidFill>
              </a:rPr>
              <a:t>može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da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izazove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nenasledne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štetne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efekte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kod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potomstva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i</a:t>
            </a:r>
            <a:r>
              <a:rPr lang="sr-Cyrl-CS" altLang="sr-Latn-RS" sz="1800">
                <a:solidFill>
                  <a:srgbClr val="CC0000"/>
                </a:solidFill>
              </a:rPr>
              <a:t>/</a:t>
            </a:r>
            <a:r>
              <a:rPr lang="en-US" altLang="sr-Latn-RS" sz="1800">
                <a:solidFill>
                  <a:srgbClr val="CC0000"/>
                </a:solidFill>
              </a:rPr>
              <a:t>ili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oslabi</a:t>
            </a:r>
            <a:r>
              <a:rPr lang="sr-Cyrl-CS" altLang="sr-Latn-RS" sz="1800">
                <a:solidFill>
                  <a:srgbClr val="CC0000"/>
                </a:solidFill>
              </a:rPr>
              <a:t> </a:t>
            </a:r>
            <a:r>
              <a:rPr lang="en-US" altLang="sr-Latn-RS" sz="1800">
                <a:solidFill>
                  <a:srgbClr val="CC0000"/>
                </a:solidFill>
              </a:rPr>
              <a:t>plodnost</a:t>
            </a:r>
            <a:endParaRPr lang="sr-Cyrl-CS" altLang="sr-Latn-RS" sz="1800">
              <a:solidFill>
                <a:srgbClr val="CC0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sr-Latn-RS" altLang="sr-Latn-RS" sz="1800"/>
              <a:t>mogu da </a:t>
            </a:r>
            <a:r>
              <a:rPr lang="en-US" altLang="sr-Latn-RS" sz="1800"/>
              <a:t>dov</a:t>
            </a:r>
            <a:r>
              <a:rPr lang="sr-Latn-RS" altLang="sr-Latn-RS" sz="1800"/>
              <a:t>e</a:t>
            </a:r>
            <a:r>
              <a:rPr lang="en-US" altLang="sr-Latn-RS" sz="1800"/>
              <a:t>d</a:t>
            </a:r>
            <a:r>
              <a:rPr lang="sr-Latn-RS" altLang="sr-Latn-RS" sz="1800"/>
              <a:t>u</a:t>
            </a:r>
            <a:r>
              <a:rPr lang="sr-Cyrl-CS" altLang="sr-Latn-RS" sz="1800"/>
              <a:t> </a:t>
            </a:r>
            <a:r>
              <a:rPr lang="en-US" altLang="sr-Latn-RS" sz="1800"/>
              <a:t>do</a:t>
            </a:r>
            <a:r>
              <a:rPr lang="sr-Cyrl-CS" altLang="sr-Latn-RS" sz="1800"/>
              <a:t> </a:t>
            </a:r>
            <a:r>
              <a:rPr lang="en-US" altLang="sr-Latn-RS" sz="1800"/>
              <a:t>poremećaja</a:t>
            </a:r>
            <a:r>
              <a:rPr lang="sr-Cyrl-CS" altLang="sr-Latn-RS" sz="1800"/>
              <a:t> </a:t>
            </a:r>
            <a:r>
              <a:rPr lang="en-US" altLang="sr-Latn-RS" sz="1800"/>
              <a:t>rada</a:t>
            </a:r>
            <a:r>
              <a:rPr lang="sr-Cyrl-CS" altLang="sr-Latn-RS" sz="1800"/>
              <a:t> </a:t>
            </a:r>
            <a:r>
              <a:rPr lang="en-US" altLang="sr-Latn-RS" sz="1800"/>
              <a:t>endokrinog</a:t>
            </a:r>
            <a:r>
              <a:rPr lang="sr-Cyrl-CS" altLang="sr-Latn-RS" sz="1800"/>
              <a:t> </a:t>
            </a:r>
            <a:r>
              <a:rPr lang="en-US" altLang="sr-Latn-RS" sz="1800"/>
              <a:t>sistema</a:t>
            </a:r>
            <a:r>
              <a:rPr lang="sr-Cyrl-CS" altLang="sr-Latn-RS" sz="1800"/>
              <a:t> (</a:t>
            </a:r>
            <a:r>
              <a:rPr lang="en-US" altLang="sr-Latn-RS" sz="1800"/>
              <a:t>feminizacija</a:t>
            </a:r>
            <a:r>
              <a:rPr lang="sr-Cyrl-CS" altLang="sr-Latn-RS" sz="1800"/>
              <a:t> </a:t>
            </a:r>
            <a:r>
              <a:rPr lang="en-US" altLang="sr-Latn-RS" sz="1800"/>
              <a:t>muških</a:t>
            </a:r>
            <a:r>
              <a:rPr lang="sr-Cyrl-CS" altLang="sr-Latn-RS" sz="1800"/>
              <a:t> </a:t>
            </a:r>
            <a:r>
              <a:rPr lang="en-US" altLang="sr-Latn-RS" sz="1800"/>
              <a:t>jedinki</a:t>
            </a:r>
            <a:r>
              <a:rPr lang="sr-Cyrl-CS" altLang="sr-Latn-RS" sz="1800"/>
              <a:t>, </a:t>
            </a:r>
            <a:r>
              <a:rPr lang="en-US" altLang="sr-Latn-RS" sz="1800"/>
              <a:t>dijabetes</a:t>
            </a:r>
            <a:r>
              <a:rPr lang="sr-Cyrl-CS" altLang="sr-Latn-RS" sz="1800"/>
              <a:t>, </a:t>
            </a:r>
            <a:r>
              <a:rPr lang="en-US" altLang="sr-Latn-RS" sz="1800"/>
              <a:t>kongenitivni</a:t>
            </a:r>
            <a:r>
              <a:rPr lang="sr-Cyrl-CS" altLang="sr-Latn-RS" sz="1800"/>
              <a:t> </a:t>
            </a:r>
            <a:r>
              <a:rPr lang="en-US" altLang="sr-Latn-RS" sz="1800"/>
              <a:t>problemi</a:t>
            </a:r>
            <a:r>
              <a:rPr lang="sr-Cyrl-CS" altLang="sr-Latn-RS" sz="1800"/>
              <a:t>-</a:t>
            </a:r>
            <a:r>
              <a:rPr lang="en-US" altLang="sr-Latn-RS" sz="1800"/>
              <a:t>poremećaj</a:t>
            </a:r>
            <a:r>
              <a:rPr lang="sr-Cyrl-CS" altLang="sr-Latn-RS" sz="1800"/>
              <a:t> </a:t>
            </a:r>
            <a:r>
              <a:rPr lang="en-US" altLang="sr-Latn-RS" sz="1800"/>
              <a:t>pažnje</a:t>
            </a:r>
            <a:r>
              <a:rPr lang="sr-Cyrl-CS" altLang="sr-Latn-RS" sz="1800"/>
              <a:t>,</a:t>
            </a:r>
            <a:r>
              <a:rPr lang="en-US" altLang="sr-Latn-RS" sz="1800"/>
              <a:t>autizam</a:t>
            </a:r>
            <a:r>
              <a:rPr lang="sr-Cyrl-CS" altLang="sr-Latn-RS" sz="1800"/>
              <a:t>) </a:t>
            </a:r>
          </a:p>
          <a:p>
            <a:pPr>
              <a:lnSpc>
                <a:spcPct val="80000"/>
              </a:lnSpc>
            </a:pPr>
            <a:endParaRPr lang="en-US" altLang="sr-Latn-RS" sz="1800"/>
          </a:p>
        </p:txBody>
      </p:sp>
      <p:pic>
        <p:nvPicPr>
          <p:cNvPr id="31748" name="Picture 2" descr="D:\LENOVO\mini\POSAO\prezentacija za sudije\7-_Chemicals_beyond_control_-_Ensuring_EU_chemicals_policy_protects_human_health_and_the_environ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286000"/>
            <a:ext cx="30194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sr-Latn-RS" sz="3600" b="1">
                <a:solidFill>
                  <a:srgbClr val="C00000"/>
                </a:solidFill>
              </a:rPr>
              <a:t>K</a:t>
            </a:r>
            <a:r>
              <a:rPr lang="en-US" altLang="sr-Latn-RS" sz="3600" b="1">
                <a:solidFill>
                  <a:srgbClr val="C00000"/>
                </a:solidFill>
              </a:rPr>
              <a:t>oje</a:t>
            </a:r>
            <a:r>
              <a:rPr lang="en-GB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efekte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hemikalije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mogu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izazvati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po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životnu</a:t>
            </a:r>
            <a:r>
              <a:rPr lang="sr-Cyrl-CS" altLang="sr-Latn-RS" sz="3600" b="1">
                <a:solidFill>
                  <a:srgbClr val="C00000"/>
                </a:solidFill>
              </a:rPr>
              <a:t> </a:t>
            </a:r>
            <a:r>
              <a:rPr lang="en-US" altLang="sr-Latn-RS" sz="3600" b="1">
                <a:solidFill>
                  <a:srgbClr val="C00000"/>
                </a:solidFill>
              </a:rPr>
              <a:t>sredinu</a:t>
            </a:r>
            <a:r>
              <a:rPr lang="sr-Cyrl-CS" altLang="sr-Latn-RS" sz="3600" b="1">
                <a:solidFill>
                  <a:srgbClr val="C00000"/>
                </a:solidFill>
              </a:rPr>
              <a:t>?</a:t>
            </a:r>
            <a:endParaRPr lang="en-US" altLang="sr-Latn-RS" sz="360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4330700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altLang="sr-Latn-RS" sz="2700"/>
              <a:t>akutne</a:t>
            </a:r>
            <a:r>
              <a:rPr lang="sr-Cyrl-CS" altLang="sr-Latn-RS" sz="2700"/>
              <a:t> </a:t>
            </a:r>
            <a:r>
              <a:rPr lang="en-US" altLang="sr-Latn-RS" sz="2700"/>
              <a:t>i</a:t>
            </a:r>
            <a:r>
              <a:rPr lang="sr-Cyrl-CS" altLang="sr-Latn-RS" sz="2700"/>
              <a:t>/</a:t>
            </a:r>
            <a:r>
              <a:rPr lang="en-US" altLang="sr-Latn-RS" sz="2700"/>
              <a:t>ili</a:t>
            </a:r>
            <a:r>
              <a:rPr lang="sr-Cyrl-CS" altLang="sr-Latn-RS" sz="2700"/>
              <a:t> </a:t>
            </a:r>
            <a:r>
              <a:rPr lang="en-US" altLang="sr-Latn-RS" sz="2700"/>
              <a:t>hronične</a:t>
            </a:r>
            <a:r>
              <a:rPr lang="sr-Cyrl-CS" altLang="sr-Latn-RS" sz="2700"/>
              <a:t> </a:t>
            </a:r>
            <a:r>
              <a:rPr lang="en-US" altLang="sr-Latn-RS" sz="2700"/>
              <a:t>efekte</a:t>
            </a:r>
            <a:r>
              <a:rPr lang="sr-Cyrl-CS" altLang="sr-Latn-RS" sz="2700"/>
              <a:t> </a:t>
            </a:r>
            <a:r>
              <a:rPr lang="en-US" altLang="sr-Latn-RS" sz="2700"/>
              <a:t>po</a:t>
            </a:r>
            <a:r>
              <a:rPr lang="sr-Cyrl-CS" altLang="sr-Latn-RS" sz="2700"/>
              <a:t> </a:t>
            </a:r>
            <a:r>
              <a:rPr lang="en-US" altLang="sr-Latn-RS" sz="2700"/>
              <a:t>vodenu</a:t>
            </a:r>
            <a:r>
              <a:rPr lang="sr-Cyrl-CS" altLang="sr-Latn-RS" sz="2700"/>
              <a:t> </a:t>
            </a:r>
            <a:r>
              <a:rPr lang="en-US" altLang="sr-Latn-RS" sz="2700"/>
              <a:t>životnu</a:t>
            </a:r>
            <a:r>
              <a:rPr lang="sr-Cyrl-CS" altLang="sr-Latn-RS" sz="2700"/>
              <a:t> </a:t>
            </a:r>
            <a:r>
              <a:rPr lang="en-US" altLang="sr-Latn-RS" sz="2700"/>
              <a:t>sredinu</a:t>
            </a:r>
            <a:r>
              <a:rPr lang="sr-Cyrl-CS" altLang="sr-Latn-RS" sz="2700"/>
              <a:t> (</a:t>
            </a:r>
            <a:r>
              <a:rPr lang="en-US" altLang="sr-Latn-RS" sz="2700"/>
              <a:t>alge</a:t>
            </a:r>
            <a:r>
              <a:rPr lang="sr-Cyrl-CS" altLang="sr-Latn-RS" sz="2700"/>
              <a:t>, </a:t>
            </a:r>
            <a:r>
              <a:rPr lang="en-US" altLang="sr-Latn-RS" sz="2700"/>
              <a:t>dafnije</a:t>
            </a:r>
            <a:r>
              <a:rPr lang="sr-Cyrl-CS" altLang="sr-Latn-RS" sz="2700"/>
              <a:t>, </a:t>
            </a:r>
            <a:r>
              <a:rPr lang="en-US" altLang="sr-Latn-RS" sz="2700"/>
              <a:t>ribe</a:t>
            </a:r>
            <a:r>
              <a:rPr lang="sr-Cyrl-CS" altLang="sr-Latn-RS" sz="2700"/>
              <a:t>)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altLang="sr-Latn-RS" sz="2700"/>
              <a:t>akutne</a:t>
            </a:r>
            <a:r>
              <a:rPr lang="sr-Cyrl-CS" altLang="sr-Latn-RS" sz="2700"/>
              <a:t> </a:t>
            </a:r>
            <a:r>
              <a:rPr lang="en-US" altLang="sr-Latn-RS" sz="2700"/>
              <a:t>i</a:t>
            </a:r>
            <a:r>
              <a:rPr lang="sr-Cyrl-CS" altLang="sr-Latn-RS" sz="2700"/>
              <a:t>/</a:t>
            </a:r>
            <a:r>
              <a:rPr lang="en-US" altLang="sr-Latn-RS" sz="2700"/>
              <a:t>ili</a:t>
            </a:r>
            <a:r>
              <a:rPr lang="sr-Cyrl-CS" altLang="sr-Latn-RS" sz="2700"/>
              <a:t> </a:t>
            </a:r>
            <a:r>
              <a:rPr lang="en-US" altLang="sr-Latn-RS" sz="2700"/>
              <a:t>hronične</a:t>
            </a:r>
            <a:r>
              <a:rPr lang="sr-Cyrl-CS" altLang="sr-Latn-RS" sz="2700"/>
              <a:t> </a:t>
            </a:r>
            <a:r>
              <a:rPr lang="en-US" altLang="sr-Latn-RS" sz="2700"/>
              <a:t>efekte</a:t>
            </a:r>
            <a:r>
              <a:rPr lang="sr-Cyrl-CS" altLang="sr-Latn-RS" sz="2700"/>
              <a:t> </a:t>
            </a:r>
            <a:r>
              <a:rPr lang="en-US" altLang="sr-Latn-RS" sz="2700"/>
              <a:t>po</a:t>
            </a:r>
            <a:r>
              <a:rPr lang="sr-Cyrl-CS" altLang="sr-Latn-RS" sz="2700"/>
              <a:t> </a:t>
            </a:r>
            <a:r>
              <a:rPr lang="en-US" altLang="sr-Latn-RS" sz="2700"/>
              <a:t>nevodenu</a:t>
            </a:r>
            <a:r>
              <a:rPr lang="sr-Cyrl-CS" altLang="sr-Latn-RS" sz="2700"/>
              <a:t> </a:t>
            </a:r>
            <a:r>
              <a:rPr lang="en-US" altLang="sr-Latn-RS" sz="2700"/>
              <a:t>životnu</a:t>
            </a:r>
            <a:r>
              <a:rPr lang="sr-Cyrl-CS" altLang="sr-Latn-RS" sz="2700"/>
              <a:t> </a:t>
            </a:r>
            <a:r>
              <a:rPr lang="en-US" altLang="sr-Latn-RS" sz="2700"/>
              <a:t>sredinu</a:t>
            </a:r>
            <a:r>
              <a:rPr lang="sr-Cyrl-CS" altLang="sr-Latn-RS" sz="2700"/>
              <a:t> (</a:t>
            </a:r>
            <a:r>
              <a:rPr lang="en-US" altLang="sr-Latn-RS" sz="2700"/>
              <a:t>biljke</a:t>
            </a:r>
            <a:r>
              <a:rPr lang="sr-Cyrl-CS" altLang="sr-Latn-RS" sz="2700"/>
              <a:t>, </a:t>
            </a:r>
            <a:r>
              <a:rPr lang="en-US" altLang="sr-Latn-RS" sz="2700"/>
              <a:t>životinje</a:t>
            </a:r>
            <a:r>
              <a:rPr lang="sr-Cyrl-CS" altLang="sr-Latn-RS" sz="2700"/>
              <a:t>, </a:t>
            </a:r>
            <a:r>
              <a:rPr lang="en-US" altLang="sr-Latn-RS" sz="2700"/>
              <a:t>zemljišni</a:t>
            </a:r>
            <a:r>
              <a:rPr lang="sr-Cyrl-CS" altLang="sr-Latn-RS" sz="2700"/>
              <a:t> </a:t>
            </a:r>
            <a:r>
              <a:rPr lang="en-US" altLang="sr-Latn-RS" sz="2700"/>
              <a:t>organizmi</a:t>
            </a:r>
            <a:r>
              <a:rPr lang="sr-Cyrl-CS" altLang="sr-Latn-RS" sz="2700"/>
              <a:t>, </a:t>
            </a:r>
            <a:r>
              <a:rPr lang="en-US" altLang="sr-Latn-RS" sz="2700"/>
              <a:t>pčele</a:t>
            </a:r>
            <a:r>
              <a:rPr lang="sr-Cyrl-CS" altLang="sr-Latn-RS" sz="2700"/>
              <a:t>)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sr-Latn-RS" altLang="sr-Latn-RS" sz="2700"/>
              <a:t>š</a:t>
            </a:r>
            <a:r>
              <a:rPr lang="en-US" altLang="sr-Latn-RS" sz="2700"/>
              <a:t>tetn</a:t>
            </a:r>
            <a:r>
              <a:rPr lang="sr-Latn-RS" altLang="sr-Latn-RS" sz="2700"/>
              <a:t>e</a:t>
            </a:r>
            <a:r>
              <a:rPr lang="sr-Cyrl-CS" altLang="sr-Latn-RS" sz="2700"/>
              <a:t> </a:t>
            </a:r>
            <a:r>
              <a:rPr lang="en-US" altLang="sr-Latn-RS" sz="2700"/>
              <a:t>efekt</a:t>
            </a:r>
            <a:r>
              <a:rPr lang="sr-Latn-RS" altLang="sr-Latn-RS" sz="2700"/>
              <a:t>e</a:t>
            </a:r>
            <a:r>
              <a:rPr lang="sr-Cyrl-CS" altLang="sr-Latn-RS" sz="2700"/>
              <a:t> </a:t>
            </a:r>
            <a:r>
              <a:rPr lang="en-US" altLang="sr-Latn-RS" sz="2700"/>
              <a:t>na</a:t>
            </a:r>
            <a:r>
              <a:rPr lang="sr-Cyrl-CS" altLang="sr-Latn-RS" sz="2700"/>
              <a:t> </a:t>
            </a:r>
            <a:r>
              <a:rPr lang="en-US" altLang="sr-Latn-RS" sz="2700"/>
              <a:t>strukturu</a:t>
            </a:r>
            <a:r>
              <a:rPr lang="sr-Cyrl-CS" altLang="sr-Latn-RS" sz="2700"/>
              <a:t>, </a:t>
            </a:r>
            <a:r>
              <a:rPr lang="en-US" altLang="sr-Latn-RS" sz="2700"/>
              <a:t>odnosno</a:t>
            </a:r>
            <a:r>
              <a:rPr lang="sr-Cyrl-CS" altLang="sr-Latn-RS" sz="2700"/>
              <a:t> </a:t>
            </a:r>
            <a:r>
              <a:rPr lang="en-US" altLang="sr-Latn-RS" sz="2700"/>
              <a:t>funkcionisanje</a:t>
            </a:r>
            <a:r>
              <a:rPr lang="sr-Cyrl-CS" altLang="sr-Latn-RS" sz="2700"/>
              <a:t> </a:t>
            </a:r>
            <a:r>
              <a:rPr lang="en-US" altLang="sr-Latn-RS" sz="2700"/>
              <a:t>ozonskog</a:t>
            </a:r>
            <a:r>
              <a:rPr lang="sr-Cyrl-CS" altLang="sr-Latn-RS" sz="2700"/>
              <a:t> </a:t>
            </a:r>
            <a:r>
              <a:rPr lang="en-US" altLang="sr-Latn-RS" sz="2700"/>
              <a:t>omotača</a:t>
            </a:r>
            <a:endParaRPr lang="sr-Cyrl-CS" altLang="sr-Latn-RS" sz="2700"/>
          </a:p>
          <a:p>
            <a:pPr>
              <a:lnSpc>
                <a:spcPct val="90000"/>
              </a:lnSpc>
            </a:pPr>
            <a:endParaRPr lang="en-US" altLang="sr-Latn-RS" sz="2700"/>
          </a:p>
        </p:txBody>
      </p:sp>
      <p:pic>
        <p:nvPicPr>
          <p:cNvPr id="32772" name="Picture 3" descr="D:\LENOVO\mini\POSAO\prezentacija za sudije\cane-toad-4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50" y="2133600"/>
            <a:ext cx="423545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3" t="15115" r="10333" b="8502"/>
          <a:stretch>
            <a:fillRect/>
          </a:stretch>
        </p:blipFill>
        <p:spPr bwMode="auto">
          <a:xfrm>
            <a:off x="971550" y="1947863"/>
            <a:ext cx="6696075" cy="42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323850" y="404813"/>
            <a:ext cx="8229600" cy="1143000"/>
          </a:xfrm>
        </p:spPr>
        <p:txBody>
          <a:bodyPr/>
          <a:lstStyle/>
          <a:p>
            <a:r>
              <a:rPr lang="sr-Latn-CS" altLang="sr-Latn-RS" sz="4000" b="1">
                <a:solidFill>
                  <a:srgbClr val="000066"/>
                </a:solidFill>
              </a:rPr>
              <a:t>PRIMER:</a:t>
            </a:r>
            <a:br>
              <a:rPr lang="sr-Latn-CS" altLang="sr-Latn-RS" sz="4000" b="1">
                <a:solidFill>
                  <a:srgbClr val="000066"/>
                </a:solidFill>
              </a:rPr>
            </a:br>
            <a:r>
              <a:rPr lang="sr-Latn-CS" altLang="sr-Latn-RS" sz="4000" b="1">
                <a:solidFill>
                  <a:srgbClr val="000066"/>
                </a:solidFill>
              </a:rPr>
              <a:t>Uticaj EDCs na zdravlje ljudi ili malo biologije za početak</a:t>
            </a:r>
          </a:p>
        </p:txBody>
      </p:sp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395288" y="5013325"/>
            <a:ext cx="935037" cy="1439863"/>
            <a:chOff x="793" y="1570"/>
            <a:chExt cx="1180" cy="1633"/>
          </a:xfrm>
        </p:grpSpPr>
        <p:sp>
          <p:nvSpPr>
            <p:cNvPr id="11269" name="Oval 5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1270" name="Rectangle 6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1271" name="Line 7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1272" name="Line 8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1273" name="Line 9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1274" name="Line 10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1275" name="Line 11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1276" name="AutoShape 12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sp>
        <p:nvSpPr>
          <p:cNvPr id="11277" name="AutoShape 13"/>
          <p:cNvSpPr>
            <a:spLocks noChangeArrowheads="1"/>
          </p:cNvSpPr>
          <p:nvPr/>
        </p:nvSpPr>
        <p:spPr bwMode="auto">
          <a:xfrm>
            <a:off x="0" y="4005263"/>
            <a:ext cx="1547813" cy="609600"/>
          </a:xfrm>
          <a:prstGeom prst="wedgeEllipseCallout">
            <a:avLst>
              <a:gd name="adj1" fmla="val 153"/>
              <a:gd name="adj2" fmla="val 101301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sr-Latn-CS" altLang="sr-Latn-RS" sz="1400" b="1"/>
              <a:t>da čujem, da znam!</a:t>
            </a:r>
          </a:p>
        </p:txBody>
      </p:sp>
      <p:pic>
        <p:nvPicPr>
          <p:cNvPr id="11278" name="Grafik 6" descr="alhem-logo-cop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805488"/>
            <a:ext cx="1944688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8229600" cy="1143000"/>
          </a:xfrm>
        </p:spPr>
        <p:txBody>
          <a:bodyPr/>
          <a:lstStyle/>
          <a:p>
            <a:pPr algn="l"/>
            <a:r>
              <a:rPr lang="sr-Latn-CS" altLang="sr-Latn-RS" sz="4000" b="1">
                <a:solidFill>
                  <a:srgbClr val="000066"/>
                </a:solidFill>
              </a:rPr>
              <a:t>koje hemikalije – </a:t>
            </a:r>
            <a:br>
              <a:rPr lang="sr-Latn-CS" altLang="sr-Latn-RS" sz="4000" b="1">
                <a:solidFill>
                  <a:srgbClr val="000066"/>
                </a:solidFill>
              </a:rPr>
            </a:br>
            <a:r>
              <a:rPr lang="sr-Latn-CS" altLang="sr-Latn-RS" sz="4000" b="1">
                <a:solidFill>
                  <a:srgbClr val="000066"/>
                </a:solidFill>
              </a:rPr>
              <a:t>da li potrošač razume</a:t>
            </a:r>
          </a:p>
        </p:txBody>
      </p:sp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7631113" y="5418138"/>
            <a:ext cx="935037" cy="1439862"/>
            <a:chOff x="793" y="1570"/>
            <a:chExt cx="1180" cy="1633"/>
          </a:xfrm>
        </p:grpSpPr>
        <p:sp>
          <p:nvSpPr>
            <p:cNvPr id="12293" name="Oval 5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2294" name="Rectangle 6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2295" name="Line 7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2296" name="Line 8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2297" name="Line 9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2298" name="Line 10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2299" name="Line 11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2300" name="AutoShape 12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sp>
        <p:nvSpPr>
          <p:cNvPr id="12301" name="AutoShape 13"/>
          <p:cNvSpPr>
            <a:spLocks noChangeArrowheads="1"/>
          </p:cNvSpPr>
          <p:nvPr/>
        </p:nvSpPr>
        <p:spPr bwMode="auto">
          <a:xfrm>
            <a:off x="7235825" y="4076700"/>
            <a:ext cx="1547813" cy="942975"/>
          </a:xfrm>
          <a:prstGeom prst="wedgeEllipseCallout">
            <a:avLst>
              <a:gd name="adj1" fmla="val 153"/>
              <a:gd name="adj2" fmla="val 831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sr-Latn-CS" altLang="sr-Latn-RS" b="1"/>
              <a:t>ijao formule</a:t>
            </a:r>
          </a:p>
        </p:txBody>
      </p:sp>
      <p:sp>
        <p:nvSpPr>
          <p:cNvPr id="12306" name="AutoShape 18" descr="Image result for phthalate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sr-Latn-RS"/>
          </a:p>
        </p:txBody>
      </p:sp>
      <p:pic>
        <p:nvPicPr>
          <p:cNvPr id="12308" name="Picture 20" descr="220px-Phthala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268413"/>
            <a:ext cx="1674812" cy="172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10" name="AutoShape 22" descr="SKRxdBB7HWkaeJ12sbaRwrCwyvxXfP68bACufX3hxYQQrvu2nsDs8qWwExMTExMTExMf5X+8+ax1XBcBdgAAAABJRU5ErkJggg=="/>
          <p:cNvSpPr>
            <a:spLocks noChangeAspect="1" noChangeArrowheads="1"/>
          </p:cNvSpPr>
          <p:nvPr/>
        </p:nvSpPr>
        <p:spPr bwMode="auto">
          <a:xfrm>
            <a:off x="1076325" y="2366963"/>
            <a:ext cx="699135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sr-Latn-RS"/>
          </a:p>
        </p:txBody>
      </p:sp>
      <p:pic>
        <p:nvPicPr>
          <p:cNvPr id="12312" name="Picture 24" descr="bisphen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916113"/>
            <a:ext cx="3567112" cy="108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13" name="Text Box 25"/>
          <p:cNvSpPr txBox="1">
            <a:spLocks noChangeArrowheads="1"/>
          </p:cNvSpPr>
          <p:nvPr/>
        </p:nvSpPr>
        <p:spPr bwMode="auto">
          <a:xfrm>
            <a:off x="592138" y="2873375"/>
            <a:ext cx="730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CS" altLang="sr-Latn-RS"/>
              <a:t>ftalati</a:t>
            </a:r>
          </a:p>
        </p:txBody>
      </p:sp>
      <p:sp>
        <p:nvSpPr>
          <p:cNvPr id="12314" name="Text Box 26"/>
          <p:cNvSpPr txBox="1">
            <a:spLocks noChangeArrowheads="1"/>
          </p:cNvSpPr>
          <p:nvPr/>
        </p:nvSpPr>
        <p:spPr bwMode="auto">
          <a:xfrm>
            <a:off x="3543300" y="3016250"/>
            <a:ext cx="1187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CS" altLang="sr-Latn-RS"/>
              <a:t>bisfenol A</a:t>
            </a:r>
          </a:p>
        </p:txBody>
      </p:sp>
      <p:sp>
        <p:nvSpPr>
          <p:cNvPr id="12315" name="Text Box 27"/>
          <p:cNvSpPr txBox="1">
            <a:spLocks noChangeArrowheads="1"/>
          </p:cNvSpPr>
          <p:nvPr/>
        </p:nvSpPr>
        <p:spPr bwMode="auto">
          <a:xfrm>
            <a:off x="1619250" y="3213100"/>
            <a:ext cx="1162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sr-Latn-CS" altLang="sr-Latn-RS"/>
              <a:t>Cd</a:t>
            </a:r>
          </a:p>
          <a:p>
            <a:pPr algn="ctr"/>
            <a:r>
              <a:rPr lang="sr-Latn-CS" altLang="sr-Latn-RS"/>
              <a:t>kadmijum</a:t>
            </a:r>
          </a:p>
        </p:txBody>
      </p:sp>
      <p:sp>
        <p:nvSpPr>
          <p:cNvPr id="12316" name="Text Box 28"/>
          <p:cNvSpPr txBox="1">
            <a:spLocks noChangeArrowheads="1"/>
          </p:cNvSpPr>
          <p:nvPr/>
        </p:nvSpPr>
        <p:spPr bwMode="auto">
          <a:xfrm>
            <a:off x="7380288" y="1773238"/>
            <a:ext cx="730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sr-Latn-CS" altLang="sr-Latn-RS"/>
              <a:t>Pb</a:t>
            </a:r>
          </a:p>
          <a:p>
            <a:pPr algn="ctr"/>
            <a:r>
              <a:rPr lang="sr-Latn-CS" altLang="sr-Latn-RS"/>
              <a:t>olovo</a:t>
            </a:r>
          </a:p>
        </p:txBody>
      </p:sp>
      <p:pic>
        <p:nvPicPr>
          <p:cNvPr id="12319" name="Picture 31" descr="decab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292600"/>
            <a:ext cx="289560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20" name="Text Box 32"/>
          <p:cNvSpPr txBox="1">
            <a:spLocks noChangeArrowheads="1"/>
          </p:cNvSpPr>
          <p:nvPr/>
        </p:nvSpPr>
        <p:spPr bwMode="auto">
          <a:xfrm>
            <a:off x="3471863" y="5681663"/>
            <a:ext cx="286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CS" altLang="sr-Latn-RS"/>
              <a:t>dekabromovani difenil etar</a:t>
            </a:r>
          </a:p>
        </p:txBody>
      </p:sp>
      <p:pic>
        <p:nvPicPr>
          <p:cNvPr id="12322" name="Picture 34" descr="Nonylphenolnew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149725"/>
            <a:ext cx="15240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23" name="Text Box 35"/>
          <p:cNvSpPr txBox="1">
            <a:spLocks noChangeArrowheads="1"/>
          </p:cNvSpPr>
          <p:nvPr/>
        </p:nvSpPr>
        <p:spPr bwMode="auto">
          <a:xfrm>
            <a:off x="250825" y="5876925"/>
            <a:ext cx="1276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CS" altLang="sr-Latn-RS"/>
              <a:t>nonil fenoli</a:t>
            </a:r>
          </a:p>
        </p:txBody>
      </p:sp>
      <p:pic>
        <p:nvPicPr>
          <p:cNvPr id="12324" name="Grafik 6" descr="alhem-logo-copy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788" y="0"/>
            <a:ext cx="3097212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8229600" cy="1143000"/>
          </a:xfrm>
        </p:spPr>
        <p:txBody>
          <a:bodyPr/>
          <a:lstStyle/>
          <a:p>
            <a:pPr algn="l"/>
            <a:r>
              <a:rPr lang="sr-Latn-CS" altLang="sr-Latn-RS" sz="4000" b="1">
                <a:solidFill>
                  <a:srgbClr val="000066"/>
                </a:solidFill>
              </a:rPr>
              <a:t>koje hemikalije – </a:t>
            </a:r>
            <a:br>
              <a:rPr lang="sr-Latn-CS" altLang="sr-Latn-RS" sz="4000" b="1">
                <a:solidFill>
                  <a:srgbClr val="000066"/>
                </a:solidFill>
              </a:rPr>
            </a:br>
            <a:r>
              <a:rPr lang="sr-Latn-CS" altLang="sr-Latn-RS" sz="4000" b="1">
                <a:solidFill>
                  <a:srgbClr val="000066"/>
                </a:solidFill>
              </a:rPr>
              <a:t>drugi pokušaj</a:t>
            </a:r>
          </a:p>
        </p:txBody>
      </p:sp>
      <p:grpSp>
        <p:nvGrpSpPr>
          <p:cNvPr id="14340" name="Group 4"/>
          <p:cNvGrpSpPr>
            <a:grpSpLocks/>
          </p:cNvGrpSpPr>
          <p:nvPr/>
        </p:nvGrpSpPr>
        <p:grpSpPr bwMode="auto">
          <a:xfrm>
            <a:off x="7559675" y="2276475"/>
            <a:ext cx="935038" cy="1439863"/>
            <a:chOff x="793" y="1570"/>
            <a:chExt cx="1180" cy="1633"/>
          </a:xfrm>
        </p:grpSpPr>
        <p:sp>
          <p:nvSpPr>
            <p:cNvPr id="14341" name="Oval 5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4342" name="Rectangle 6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4343" name="Line 7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4344" name="Line 8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4345" name="Line 9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4346" name="Line 10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4347" name="Line 11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4348" name="AutoShape 12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sp>
        <p:nvSpPr>
          <p:cNvPr id="14349" name="AutoShape 13"/>
          <p:cNvSpPr>
            <a:spLocks noChangeArrowheads="1"/>
          </p:cNvSpPr>
          <p:nvPr/>
        </p:nvSpPr>
        <p:spPr bwMode="auto">
          <a:xfrm>
            <a:off x="7164388" y="260350"/>
            <a:ext cx="1547812" cy="1800225"/>
          </a:xfrm>
          <a:prstGeom prst="wedgeEllipseCallout">
            <a:avLst>
              <a:gd name="adj1" fmla="val 153"/>
              <a:gd name="adj2" fmla="val 57231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sr-Latn-CS" altLang="sr-Latn-RS" sz="2000" b="1"/>
              <a:t>nema  formula</a:t>
            </a:r>
          </a:p>
          <a:p>
            <a:pPr algn="ctr"/>
            <a:endParaRPr lang="sr-Latn-CS" altLang="sr-Latn-RS" sz="2000" b="1"/>
          </a:p>
          <a:p>
            <a:pPr algn="ctr"/>
            <a:r>
              <a:rPr lang="sr-Latn-CS" altLang="sr-Latn-RS" sz="2000" b="1"/>
              <a:t> slušam</a:t>
            </a:r>
          </a:p>
        </p:txBody>
      </p:sp>
      <p:sp>
        <p:nvSpPr>
          <p:cNvPr id="14350" name="AutoShape 14" descr="Image result for phthalate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14362" name="Text Box 26"/>
          <p:cNvSpPr txBox="1">
            <a:spLocks noChangeArrowheads="1"/>
          </p:cNvSpPr>
          <p:nvPr/>
        </p:nvSpPr>
        <p:spPr bwMode="auto">
          <a:xfrm>
            <a:off x="468313" y="1844675"/>
            <a:ext cx="8143875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sr-Latn-CS" altLang="sr-Latn-RS" sz="2400" b="1">
                <a:solidFill>
                  <a:srgbClr val="000066"/>
                </a:solidFill>
              </a:rPr>
              <a:t>one hemikalije koje mogu da ometaju normalno funkcionisanje </a:t>
            </a:r>
          </a:p>
          <a:p>
            <a:r>
              <a:rPr lang="sr-Latn-CS" altLang="sr-Latn-RS" sz="2400" b="1">
                <a:solidFill>
                  <a:srgbClr val="000066"/>
                </a:solidFill>
              </a:rPr>
              <a:t>endokrinog - hormonskog sistema</a:t>
            </a:r>
          </a:p>
          <a:p>
            <a:endParaRPr lang="sr-Latn-CS" altLang="sr-Latn-RS" sz="2400" b="1">
              <a:solidFill>
                <a:srgbClr val="000066"/>
              </a:solidFill>
            </a:endParaRPr>
          </a:p>
          <a:p>
            <a:r>
              <a:rPr lang="sr-Latn-CS" altLang="sr-Latn-RS" sz="2400" b="1">
                <a:solidFill>
                  <a:srgbClr val="000066"/>
                </a:solidFill>
              </a:rPr>
              <a:t>kako?</a:t>
            </a:r>
          </a:p>
          <a:p>
            <a:r>
              <a:rPr lang="sr-Latn-CS" altLang="sr-Latn-RS" sz="2400" b="1">
                <a:solidFill>
                  <a:srgbClr val="CC00CC"/>
                </a:solidFill>
              </a:rPr>
              <a:t>a) vežu se umesto njih na mesto vezivanja i organizam pomisli da ima dovoljno hormona, a nema ih</a:t>
            </a:r>
          </a:p>
          <a:p>
            <a:r>
              <a:rPr lang="sr-Latn-CS" altLang="sr-Latn-RS" sz="2400" b="1">
                <a:solidFill>
                  <a:srgbClr val="CC0000"/>
                </a:solidFill>
              </a:rPr>
              <a:t>b) blokiraju mesta vezivanja hormona pa im ni ne daju da deluju</a:t>
            </a:r>
          </a:p>
          <a:p>
            <a:r>
              <a:rPr lang="sr-Latn-CS" altLang="sr-Latn-RS" sz="2400" b="1">
                <a:solidFill>
                  <a:srgbClr val="008000"/>
                </a:solidFill>
              </a:rPr>
              <a:t>c) utiču na stvaranj ehormona u nekim organima (jetri)</a:t>
            </a:r>
          </a:p>
          <a:p>
            <a:r>
              <a:rPr lang="sr-Latn-CS" altLang="sr-Latn-RS" sz="2400" b="1">
                <a:solidFill>
                  <a:srgbClr val="008000"/>
                </a:solidFill>
              </a:rPr>
              <a:t>i naprave nešto drugačiju formulu koja nema dejstvo</a:t>
            </a:r>
          </a:p>
        </p:txBody>
      </p:sp>
      <p:pic>
        <p:nvPicPr>
          <p:cNvPr id="14363" name="Grafik 6" descr="alhem-logo-cop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6003925"/>
            <a:ext cx="190817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8229600" cy="1143000"/>
          </a:xfrm>
        </p:spPr>
        <p:txBody>
          <a:bodyPr/>
          <a:lstStyle/>
          <a:p>
            <a:pPr algn="l"/>
            <a:r>
              <a:rPr lang="sr-Latn-CS" altLang="sr-Latn-RS" sz="4000" b="1">
                <a:solidFill>
                  <a:srgbClr val="000066"/>
                </a:solidFill>
              </a:rPr>
              <a:t>koje hemikalije – </a:t>
            </a:r>
            <a:br>
              <a:rPr lang="sr-Latn-CS" altLang="sr-Latn-RS" sz="4000" b="1">
                <a:solidFill>
                  <a:srgbClr val="000066"/>
                </a:solidFill>
              </a:rPr>
            </a:br>
            <a:r>
              <a:rPr lang="sr-Latn-CS" altLang="sr-Latn-RS" sz="4000" b="1">
                <a:solidFill>
                  <a:srgbClr val="000066"/>
                </a:solidFill>
              </a:rPr>
              <a:t>treći pokušaj</a:t>
            </a:r>
          </a:p>
        </p:txBody>
      </p:sp>
      <p:grpSp>
        <p:nvGrpSpPr>
          <p:cNvPr id="15364" name="Group 4"/>
          <p:cNvGrpSpPr>
            <a:grpSpLocks/>
          </p:cNvGrpSpPr>
          <p:nvPr/>
        </p:nvGrpSpPr>
        <p:grpSpPr bwMode="auto">
          <a:xfrm>
            <a:off x="7596188" y="3141663"/>
            <a:ext cx="935037" cy="1439862"/>
            <a:chOff x="793" y="1570"/>
            <a:chExt cx="1180" cy="1633"/>
          </a:xfrm>
        </p:grpSpPr>
        <p:sp>
          <p:nvSpPr>
            <p:cNvPr id="15365" name="Oval 5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5366" name="Rectangle 6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5367" name="Line 7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5368" name="Line 8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5369" name="Line 9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5370" name="Line 10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5371" name="Line 11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5372" name="AutoShape 12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sp>
        <p:nvSpPr>
          <p:cNvPr id="15373" name="AutoShape 13"/>
          <p:cNvSpPr>
            <a:spLocks noChangeArrowheads="1"/>
          </p:cNvSpPr>
          <p:nvPr/>
        </p:nvSpPr>
        <p:spPr bwMode="auto">
          <a:xfrm>
            <a:off x="7164388" y="188913"/>
            <a:ext cx="1800225" cy="2808287"/>
          </a:xfrm>
          <a:prstGeom prst="wedgeEllipseCallout">
            <a:avLst>
              <a:gd name="adj1" fmla="val -6880"/>
              <a:gd name="adj2" fmla="val 21282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sr-Latn-CS" altLang="sr-Latn-RS" b="1">
                <a:solidFill>
                  <a:srgbClr val="CC0000"/>
                </a:solidFill>
              </a:rPr>
              <a:t>ali mene interesuje gde ih ima</a:t>
            </a:r>
          </a:p>
          <a:p>
            <a:pPr algn="ctr"/>
            <a:r>
              <a:rPr lang="sr-Latn-CS" altLang="sr-Latn-RS" b="1">
                <a:solidFill>
                  <a:srgbClr val="CC0000"/>
                </a:solidFill>
              </a:rPr>
              <a:t>neću hemiju, neću medicinu</a:t>
            </a:r>
          </a:p>
        </p:txBody>
      </p:sp>
      <p:sp>
        <p:nvSpPr>
          <p:cNvPr id="15374" name="AutoShape 14" descr="Image result for phthalate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468313" y="1844675"/>
            <a:ext cx="8143875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sr-Latn-CS" altLang="sr-Latn-RS" sz="2400" b="1">
                <a:solidFill>
                  <a:srgbClr val="000066"/>
                </a:solidFill>
              </a:rPr>
              <a:t>one hemikalije koje mogu da ometaju normalno funkcionisanje </a:t>
            </a:r>
          </a:p>
          <a:p>
            <a:r>
              <a:rPr lang="sr-Latn-CS" altLang="sr-Latn-RS" sz="2400" b="1">
                <a:solidFill>
                  <a:srgbClr val="000066"/>
                </a:solidFill>
              </a:rPr>
              <a:t>endokrinog - hormonskog sistema</a:t>
            </a:r>
          </a:p>
          <a:p>
            <a:endParaRPr lang="sr-Latn-CS" altLang="sr-Latn-RS" sz="2400" b="1">
              <a:solidFill>
                <a:srgbClr val="000066"/>
              </a:solidFill>
            </a:endParaRPr>
          </a:p>
          <a:p>
            <a:r>
              <a:rPr lang="sr-Latn-CS" altLang="sr-Latn-RS" sz="2400" b="1">
                <a:solidFill>
                  <a:srgbClr val="000066"/>
                </a:solidFill>
              </a:rPr>
              <a:t>ima ih u proizvodima opšte upotrebe</a:t>
            </a:r>
          </a:p>
          <a:p>
            <a:r>
              <a:rPr lang="sr-Latn-CS" altLang="sr-Latn-RS" sz="2400" b="1">
                <a:solidFill>
                  <a:srgbClr val="000066"/>
                </a:solidFill>
              </a:rPr>
              <a:t>igračkama</a:t>
            </a:r>
          </a:p>
          <a:p>
            <a:r>
              <a:rPr lang="sr-Latn-CS" altLang="sr-Latn-RS" sz="2400" b="1">
                <a:solidFill>
                  <a:srgbClr val="000066"/>
                </a:solidFill>
              </a:rPr>
              <a:t>nameštaju</a:t>
            </a:r>
          </a:p>
          <a:p>
            <a:r>
              <a:rPr lang="sr-Latn-CS" altLang="sr-Latn-RS" sz="2400" b="1">
                <a:solidFill>
                  <a:srgbClr val="000066"/>
                </a:solidFill>
              </a:rPr>
              <a:t>elektronskim uređajima (mobilni telefoni, računari)</a:t>
            </a:r>
          </a:p>
          <a:p>
            <a:r>
              <a:rPr lang="sr-Latn-CS" altLang="sr-Latn-RS" sz="2400" b="1">
                <a:solidFill>
                  <a:srgbClr val="000066"/>
                </a:solidFill>
              </a:rPr>
              <a:t>tekstilu </a:t>
            </a:r>
          </a:p>
          <a:p>
            <a:r>
              <a:rPr lang="sr-Latn-CS" altLang="sr-Latn-RS" sz="2400" b="1">
                <a:solidFill>
                  <a:srgbClr val="000066"/>
                </a:solidFill>
              </a:rPr>
              <a:t>automobilima</a:t>
            </a:r>
          </a:p>
          <a:p>
            <a:r>
              <a:rPr lang="sr-Latn-CS" altLang="sr-Latn-RS" sz="2400" b="1">
                <a:solidFill>
                  <a:srgbClr val="000066"/>
                </a:solidFill>
              </a:rPr>
              <a:t>plastici</a:t>
            </a:r>
            <a:endParaRPr lang="sr-Latn-CS" altLang="sr-Latn-RS" sz="2400" b="1">
              <a:solidFill>
                <a:srgbClr val="008000"/>
              </a:solidFill>
            </a:endParaRPr>
          </a:p>
        </p:txBody>
      </p:sp>
      <p:pic>
        <p:nvPicPr>
          <p:cNvPr id="15376" name="Grafik 6" descr="alhem-logo-cop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842000"/>
            <a:ext cx="2266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8229600" cy="1143000"/>
          </a:xfrm>
        </p:spPr>
        <p:txBody>
          <a:bodyPr/>
          <a:lstStyle/>
          <a:p>
            <a:pPr algn="l"/>
            <a:r>
              <a:rPr lang="sr-Latn-CS" altLang="sr-Latn-RS" sz="4000" b="1">
                <a:solidFill>
                  <a:srgbClr val="000066"/>
                </a:solidFill>
              </a:rPr>
              <a:t>koje hemikalije – </a:t>
            </a:r>
            <a:br>
              <a:rPr lang="sr-Latn-CS" altLang="sr-Latn-RS" sz="4000" b="1">
                <a:solidFill>
                  <a:srgbClr val="000066"/>
                </a:solidFill>
              </a:rPr>
            </a:br>
            <a:r>
              <a:rPr lang="sr-Latn-CS" altLang="sr-Latn-RS" sz="4000" b="1">
                <a:solidFill>
                  <a:srgbClr val="000066"/>
                </a:solidFill>
              </a:rPr>
              <a:t>četvrti pokušaj</a:t>
            </a:r>
          </a:p>
        </p:txBody>
      </p:sp>
      <p:grpSp>
        <p:nvGrpSpPr>
          <p:cNvPr id="16388" name="Group 4"/>
          <p:cNvGrpSpPr>
            <a:grpSpLocks/>
          </p:cNvGrpSpPr>
          <p:nvPr/>
        </p:nvGrpSpPr>
        <p:grpSpPr bwMode="auto">
          <a:xfrm>
            <a:off x="1925638" y="2759075"/>
            <a:ext cx="2089150" cy="2541588"/>
            <a:chOff x="793" y="1570"/>
            <a:chExt cx="1180" cy="1633"/>
          </a:xfrm>
        </p:grpSpPr>
        <p:sp>
          <p:nvSpPr>
            <p:cNvPr id="16389" name="Oval 5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6390" name="Rectangle 6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6391" name="Line 7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6392" name="Line 8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6393" name="Line 9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6394" name="Line 10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6395" name="Line 11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6396" name="AutoShape 12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sp>
        <p:nvSpPr>
          <p:cNvPr id="16397" name="AutoShape 13"/>
          <p:cNvSpPr>
            <a:spLocks noChangeArrowheads="1"/>
          </p:cNvSpPr>
          <p:nvPr/>
        </p:nvSpPr>
        <p:spPr bwMode="auto">
          <a:xfrm>
            <a:off x="1042988" y="1484313"/>
            <a:ext cx="3457575" cy="1076325"/>
          </a:xfrm>
          <a:prstGeom prst="wedgeEllipseCallout">
            <a:avLst>
              <a:gd name="adj1" fmla="val -185"/>
              <a:gd name="adj2" fmla="val 68435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sr-Latn-CS" altLang="sr-Latn-RS" b="1">
                <a:solidFill>
                  <a:srgbClr val="CC0000"/>
                </a:solidFill>
              </a:rPr>
              <a:t>PA SVUDA OKO MENE, KAKO DA ZNAAAAAAAM???</a:t>
            </a:r>
          </a:p>
        </p:txBody>
      </p:sp>
      <p:sp>
        <p:nvSpPr>
          <p:cNvPr id="16398" name="AutoShape 14" descr="Image result for phthalate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5364163" y="1844675"/>
            <a:ext cx="3289300" cy="43624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CS" altLang="sr-Latn-RS" sz="2800" b="1">
                <a:solidFill>
                  <a:srgbClr val="000066"/>
                </a:solidFill>
              </a:rPr>
              <a:t>KOMUNIKACIJA</a:t>
            </a:r>
          </a:p>
          <a:p>
            <a:endParaRPr lang="sr-Latn-CS" altLang="sr-Latn-RS" sz="2800" b="1">
              <a:solidFill>
                <a:srgbClr val="000066"/>
              </a:solidFill>
            </a:endParaRPr>
          </a:p>
          <a:p>
            <a:r>
              <a:rPr lang="sr-Latn-CS" altLang="sr-Latn-RS" sz="2800" b="1">
                <a:solidFill>
                  <a:srgbClr val="000066"/>
                </a:solidFill>
              </a:rPr>
              <a:t>potrošač</a:t>
            </a:r>
          </a:p>
          <a:p>
            <a:endParaRPr lang="sr-Latn-CS" altLang="sr-Latn-RS" sz="2800" b="1">
              <a:solidFill>
                <a:srgbClr val="000066"/>
              </a:solidFill>
            </a:endParaRPr>
          </a:p>
          <a:p>
            <a:r>
              <a:rPr lang="sr-Latn-CS" altLang="sr-Latn-RS" sz="2800" b="1">
                <a:solidFill>
                  <a:srgbClr val="000066"/>
                </a:solidFill>
              </a:rPr>
              <a:t>snabdevač</a:t>
            </a:r>
          </a:p>
          <a:p>
            <a:endParaRPr lang="sr-Latn-CS" altLang="sr-Latn-RS" sz="2800" b="1">
              <a:solidFill>
                <a:srgbClr val="000066"/>
              </a:solidFill>
            </a:endParaRPr>
          </a:p>
          <a:p>
            <a:r>
              <a:rPr lang="sr-Latn-CS" altLang="sr-Latn-RS" sz="2800" b="1">
                <a:solidFill>
                  <a:srgbClr val="000066"/>
                </a:solidFill>
              </a:rPr>
              <a:t>stručna lica i </a:t>
            </a:r>
          </a:p>
          <a:p>
            <a:r>
              <a:rPr lang="sr-Latn-CS" altLang="sr-Latn-RS" sz="2800" b="1">
                <a:solidFill>
                  <a:srgbClr val="000066"/>
                </a:solidFill>
              </a:rPr>
              <a:t>organizacije</a:t>
            </a:r>
          </a:p>
          <a:p>
            <a:endParaRPr lang="sr-Latn-CS" altLang="sr-Latn-RS" sz="2800" b="1">
              <a:solidFill>
                <a:srgbClr val="000066"/>
              </a:solidFill>
            </a:endParaRPr>
          </a:p>
          <a:p>
            <a:r>
              <a:rPr lang="sr-Latn-CS" altLang="sr-Latn-RS" sz="2800" b="1">
                <a:solidFill>
                  <a:srgbClr val="000066"/>
                </a:solidFill>
              </a:rPr>
              <a:t>novinari – glasnici</a:t>
            </a:r>
          </a:p>
        </p:txBody>
      </p:sp>
      <p:sp>
        <p:nvSpPr>
          <p:cNvPr id="16401" name="Oval 17"/>
          <p:cNvSpPr>
            <a:spLocks noChangeArrowheads="1"/>
          </p:cNvSpPr>
          <p:nvPr/>
        </p:nvSpPr>
        <p:spPr bwMode="auto">
          <a:xfrm>
            <a:off x="4643438" y="2349500"/>
            <a:ext cx="4500562" cy="4319588"/>
          </a:xfrm>
          <a:prstGeom prst="ellipse">
            <a:avLst/>
          </a:prstGeom>
          <a:noFill/>
          <a:ln w="53975">
            <a:solidFill>
              <a:srgbClr val="00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pic>
        <p:nvPicPr>
          <p:cNvPr id="16402" name="Grafik 6" descr="alhem-logo-cop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2000"/>
            <a:ext cx="2266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r-Latn-CS" altLang="sr-Latn-RS" sz="4000" b="1">
                <a:solidFill>
                  <a:schemeClr val="bg1"/>
                </a:solidFill>
              </a:rPr>
              <a:t>A zašto?</a:t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/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>različiti aspekti </a:t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>potrošača, novinara, stručnjaka, vlas(t)i ... o EDCs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sr-Latn-CS" altLang="sr-Latn-RS" sz="280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lang="sr-Latn-CS" altLang="sr-Latn-RS" sz="2800" b="1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lang="sr-Latn-CS" altLang="sr-Latn-RS" sz="2800" b="1">
                <a:solidFill>
                  <a:schemeClr val="bg1"/>
                </a:solidFill>
              </a:rPr>
              <a:t>-efekti na zdravlje ljudi i životnu sredinu-</a:t>
            </a:r>
          </a:p>
        </p:txBody>
      </p:sp>
      <p:pic>
        <p:nvPicPr>
          <p:cNvPr id="9221" name="Grafik 6" descr="alhem-logo-cop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842000"/>
            <a:ext cx="2266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95288" y="333375"/>
            <a:ext cx="7772400" cy="1470025"/>
          </a:xfrm>
        </p:spPr>
        <p:txBody>
          <a:bodyPr/>
          <a:lstStyle/>
          <a:p>
            <a:r>
              <a:rPr lang="sr-Latn-CS" altLang="sr-Latn-RS" b="1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Aspekt jednog potrošača (život mu je uglavnom siv)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7072313" y="4384675"/>
            <a:ext cx="1244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sr-Latn-RS" altLang="sr-Latn-RS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5508625" y="1844675"/>
            <a:ext cx="3024188" cy="6477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r-Latn-CS" altLang="sr-Latn-RS" b="1"/>
              <a:t>nekad žut</a:t>
            </a:r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 flipV="1">
            <a:off x="2124075" y="3357563"/>
            <a:ext cx="647700" cy="358775"/>
          </a:xfrm>
          <a:prstGeom prst="line">
            <a:avLst/>
          </a:prstGeom>
          <a:noFill/>
          <a:ln w="25400">
            <a:solidFill>
              <a:srgbClr val="0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grpSp>
        <p:nvGrpSpPr>
          <p:cNvPr id="3093" name="Group 21"/>
          <p:cNvGrpSpPr>
            <a:grpSpLocks/>
          </p:cNvGrpSpPr>
          <p:nvPr/>
        </p:nvGrpSpPr>
        <p:grpSpPr bwMode="auto">
          <a:xfrm>
            <a:off x="1258888" y="2492375"/>
            <a:ext cx="1873250" cy="2592388"/>
            <a:chOff x="793" y="1570"/>
            <a:chExt cx="1180" cy="1633"/>
          </a:xfrm>
        </p:grpSpPr>
        <p:sp>
          <p:nvSpPr>
            <p:cNvPr id="3081" name="Oval 9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2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2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3083" name="Line 11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3085" name="Line 13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3086" name="Line 14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3087" name="Line 15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3088" name="Line 16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3090" name="AutoShape 18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3203575" y="2749550"/>
            <a:ext cx="5653088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pošao je u kupovinu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traži određene proizvode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hranu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igračku za bebu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prsluk za baku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poklon za rođendan dečka </a:t>
            </a:r>
          </a:p>
          <a:p>
            <a:r>
              <a:rPr lang="sr-Latn-CS" altLang="sr-Latn-RS" sz="2400" b="1" i="1">
                <a:solidFill>
                  <a:srgbClr val="000066"/>
                </a:solidFill>
              </a:rPr>
              <a:t>u komšiluku</a:t>
            </a:r>
          </a:p>
          <a:p>
            <a:r>
              <a:rPr lang="sr-Latn-CS" altLang="sr-Latn-RS" sz="2400" b="1" i="1">
                <a:solidFill>
                  <a:srgbClr val="CC0000"/>
                </a:solidFill>
              </a:rPr>
              <a:t>ZNA LI IŠTA O EDCs </a:t>
            </a:r>
          </a:p>
          <a:p>
            <a:r>
              <a:rPr lang="sr-Latn-CS" altLang="sr-Latn-RS" sz="2400" b="1" i="1">
                <a:solidFill>
                  <a:srgbClr val="CC0000"/>
                </a:solidFill>
              </a:rPr>
              <a:t>PROIZVODIMA?</a:t>
            </a:r>
          </a:p>
          <a:p>
            <a:r>
              <a:rPr lang="sr-Latn-CS" altLang="sr-Latn-RS" sz="2400" b="1" i="1">
                <a:solidFill>
                  <a:srgbClr val="CC0000"/>
                </a:solidFill>
              </a:rPr>
              <a:t>KAKO DA MU OMOGUĆIMO DA ZNA?</a:t>
            </a:r>
          </a:p>
          <a:p>
            <a:endParaRPr lang="sr-Latn-CS" altLang="sr-Latn-RS" sz="2400" b="1" i="1">
              <a:solidFill>
                <a:srgbClr val="000066"/>
              </a:solidFill>
            </a:endParaRPr>
          </a:p>
        </p:txBody>
      </p:sp>
      <p:pic>
        <p:nvPicPr>
          <p:cNvPr id="3094" name="Grafik 6" descr="alhem-logo-cop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2000"/>
            <a:ext cx="2266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r-Latn-CS" altLang="sr-Latn-RS" sz="4000" b="1"/>
              <a:t>Aspekt jednog novinara</a:t>
            </a:r>
            <a:br>
              <a:rPr lang="sr-Latn-CS" altLang="sr-Latn-RS" sz="4000" b="1"/>
            </a:br>
            <a:r>
              <a:rPr lang="sr-Latn-CS" altLang="sr-Latn-RS" sz="4000" b="1"/>
              <a:t>(čiji je život – birajte boju)</a:t>
            </a:r>
          </a:p>
        </p:txBody>
      </p:sp>
      <p:grpSp>
        <p:nvGrpSpPr>
          <p:cNvPr id="4113" name="Group 17"/>
          <p:cNvGrpSpPr>
            <a:grpSpLocks/>
          </p:cNvGrpSpPr>
          <p:nvPr/>
        </p:nvGrpSpPr>
        <p:grpSpPr bwMode="auto">
          <a:xfrm>
            <a:off x="1258888" y="2492375"/>
            <a:ext cx="1873250" cy="2592388"/>
            <a:chOff x="793" y="1570"/>
            <a:chExt cx="1180" cy="1633"/>
          </a:xfrm>
        </p:grpSpPr>
        <p:sp>
          <p:nvSpPr>
            <p:cNvPr id="4102" name="Oval 6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4104" name="Line 8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4105" name="Line 9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4106" name="Line 10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4107" name="Line 11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4108" name="Line 12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4109" name="AutoShape 13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3348038" y="1916113"/>
            <a:ext cx="5113337" cy="465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pošli ste u kupovinu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tražite određene proizvode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hranu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igračku za bebu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prsluk za baku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poklon za rođendan dečka 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u komšiluku</a:t>
            </a:r>
          </a:p>
          <a:p>
            <a:r>
              <a:rPr lang="sr-Latn-CS" altLang="sr-Latn-RS" sz="2400" b="1" i="1">
                <a:solidFill>
                  <a:srgbClr val="CC0000"/>
                </a:solidFill>
              </a:rPr>
              <a:t>ZNATE LI IŠTA O EDCs </a:t>
            </a:r>
          </a:p>
          <a:p>
            <a:r>
              <a:rPr lang="sr-Latn-CS" altLang="sr-Latn-RS" sz="2400" b="1" i="1">
                <a:solidFill>
                  <a:srgbClr val="CC0000"/>
                </a:solidFill>
              </a:rPr>
              <a:t>PROIZVODIMA?</a:t>
            </a:r>
          </a:p>
          <a:p>
            <a:r>
              <a:rPr lang="sr-Latn-CS" altLang="sr-Latn-RS" sz="2400" b="1" i="1">
                <a:solidFill>
                  <a:srgbClr val="CC0000"/>
                </a:solidFill>
              </a:rPr>
              <a:t>KAKO DA SEBI OMOGUĆITE DA ZNATE?</a:t>
            </a:r>
          </a:p>
          <a:p>
            <a:pPr>
              <a:spcBef>
                <a:spcPct val="50000"/>
              </a:spcBef>
            </a:pPr>
            <a:endParaRPr lang="sr-Latn-CS" altLang="sr-Latn-RS" sz="2400" b="1" i="1">
              <a:solidFill>
                <a:srgbClr val="000066"/>
              </a:solidFill>
            </a:endParaRPr>
          </a:p>
        </p:txBody>
      </p:sp>
      <p:pic>
        <p:nvPicPr>
          <p:cNvPr id="4114" name="Grafik 6" descr="alhem-logo-cop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2000"/>
            <a:ext cx="2266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8229600" cy="1143000"/>
          </a:xfrm>
        </p:spPr>
        <p:txBody>
          <a:bodyPr/>
          <a:lstStyle/>
          <a:p>
            <a:r>
              <a:rPr lang="sr-Latn-CS" altLang="sr-Latn-RS" sz="4000" b="1"/>
              <a:t>Aspekt jednog stručnog lica koje nema priliku da podeli znanja</a:t>
            </a:r>
            <a:br>
              <a:rPr lang="sr-Latn-CS" altLang="sr-Latn-RS" sz="4000" b="1"/>
            </a:br>
            <a:r>
              <a:rPr lang="sr-Latn-CS" altLang="sr-Latn-RS" sz="4000" b="1"/>
              <a:t>(čiji je život – možda zelen)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924300" y="2201863"/>
            <a:ext cx="4572000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pošao je u kupovinu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traži određene proizvode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hranu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igračku za bebu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prsluk za baku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poklon za rođendan dečka </a:t>
            </a:r>
          </a:p>
          <a:p>
            <a:pPr>
              <a:buFontTx/>
              <a:buChar char="•"/>
            </a:pPr>
            <a:r>
              <a:rPr lang="sr-Latn-CS" altLang="sr-Latn-RS" sz="2400" b="1" i="1">
                <a:solidFill>
                  <a:srgbClr val="000066"/>
                </a:solidFill>
              </a:rPr>
              <a:t>u komšiluku</a:t>
            </a:r>
          </a:p>
          <a:p>
            <a:r>
              <a:rPr lang="sr-Latn-CS" altLang="sr-Latn-RS" sz="2400" b="1" i="1">
                <a:solidFill>
                  <a:schemeClr val="bg1"/>
                </a:solidFill>
              </a:rPr>
              <a:t>ZNA GDE MOŽE DA SAZNA RELEVANTNE INFORMACIJE O EDCs UPROIZVODIMA</a:t>
            </a:r>
          </a:p>
          <a:p>
            <a:r>
              <a:rPr lang="sr-Latn-CS" altLang="sr-Latn-RS" sz="2400" b="1" i="1">
                <a:solidFill>
                  <a:schemeClr val="bg1"/>
                </a:solidFill>
              </a:rPr>
              <a:t>KAKO DA MU OMOGUĆIMO DA ŠIRI ZNANJE?</a:t>
            </a: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1042988" y="2924175"/>
            <a:ext cx="1873250" cy="2592388"/>
            <a:chOff x="793" y="1570"/>
            <a:chExt cx="1180" cy="1633"/>
          </a:xfrm>
        </p:grpSpPr>
        <p:sp>
          <p:nvSpPr>
            <p:cNvPr id="6149" name="Oval 5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6150" name="Rectangle 6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6151" name="Line 7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6152" name="Line 8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6153" name="Line 9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6154" name="Line 10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6155" name="Line 11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6156" name="AutoShape 12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pic>
        <p:nvPicPr>
          <p:cNvPr id="6157" name="Grafik 6" descr="alhem-logo-cop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2000"/>
            <a:ext cx="2266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r>
              <a:rPr lang="sr-Latn-CS" altLang="sr-Latn-RS" sz="4000" b="1"/>
              <a:t>Aspekt jednog lica koje je vlast </a:t>
            </a:r>
            <a:br>
              <a:rPr lang="sr-Latn-CS" altLang="sr-Latn-RS" sz="4000" b="1"/>
            </a:br>
            <a:r>
              <a:rPr lang="sr-Latn-CS" altLang="sr-Latn-RS" sz="4000" b="1"/>
              <a:t>(čiji je život - pink)</a:t>
            </a:r>
          </a:p>
        </p:txBody>
      </p:sp>
      <p:grpSp>
        <p:nvGrpSpPr>
          <p:cNvPr id="7171" name="Group 3"/>
          <p:cNvGrpSpPr>
            <a:grpSpLocks/>
          </p:cNvGrpSpPr>
          <p:nvPr/>
        </p:nvGrpSpPr>
        <p:grpSpPr bwMode="auto">
          <a:xfrm>
            <a:off x="1042988" y="2924175"/>
            <a:ext cx="1873250" cy="2592388"/>
            <a:chOff x="793" y="1570"/>
            <a:chExt cx="1180" cy="1633"/>
          </a:xfrm>
        </p:grpSpPr>
        <p:sp>
          <p:nvSpPr>
            <p:cNvPr id="7172" name="Oval 4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7173" name="Rectangle 5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7174" name="Line 6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7175" name="Line 7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7176" name="Line 8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7177" name="Line 9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7178" name="Line 10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7179" name="AutoShape 11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3779838" y="1557338"/>
            <a:ext cx="4572000" cy="52101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sr-Latn-CS" altLang="sr-Latn-RS" b="1" i="1">
                <a:solidFill>
                  <a:srgbClr val="000066"/>
                </a:solidFill>
              </a:rPr>
              <a:t>pošao je u kupovinu</a:t>
            </a:r>
          </a:p>
          <a:p>
            <a:pPr>
              <a:buFontTx/>
              <a:buChar char="•"/>
            </a:pPr>
            <a:r>
              <a:rPr lang="sr-Latn-CS" altLang="sr-Latn-RS" b="1" i="1">
                <a:solidFill>
                  <a:srgbClr val="000066"/>
                </a:solidFill>
              </a:rPr>
              <a:t>traži određene proizvode</a:t>
            </a:r>
          </a:p>
          <a:p>
            <a:pPr>
              <a:buFontTx/>
              <a:buChar char="•"/>
            </a:pPr>
            <a:r>
              <a:rPr lang="sr-Latn-CS" altLang="sr-Latn-RS" b="1" i="1">
                <a:solidFill>
                  <a:srgbClr val="000066"/>
                </a:solidFill>
              </a:rPr>
              <a:t>hranu</a:t>
            </a:r>
          </a:p>
          <a:p>
            <a:pPr>
              <a:buFontTx/>
              <a:buChar char="•"/>
            </a:pPr>
            <a:r>
              <a:rPr lang="sr-Latn-CS" altLang="sr-Latn-RS" b="1" i="1">
                <a:solidFill>
                  <a:srgbClr val="000066"/>
                </a:solidFill>
              </a:rPr>
              <a:t>igračku za bebu</a:t>
            </a:r>
          </a:p>
          <a:p>
            <a:pPr>
              <a:buFontTx/>
              <a:buChar char="•"/>
            </a:pPr>
            <a:r>
              <a:rPr lang="sr-Latn-CS" altLang="sr-Latn-RS" b="1" i="1">
                <a:solidFill>
                  <a:srgbClr val="000066"/>
                </a:solidFill>
              </a:rPr>
              <a:t>prsluk za baku</a:t>
            </a:r>
          </a:p>
          <a:p>
            <a:pPr>
              <a:buFontTx/>
              <a:buChar char="•"/>
            </a:pPr>
            <a:r>
              <a:rPr lang="sr-Latn-CS" altLang="sr-Latn-RS" b="1" i="1">
                <a:solidFill>
                  <a:srgbClr val="000066"/>
                </a:solidFill>
              </a:rPr>
              <a:t>poklon za rođendan dečka </a:t>
            </a:r>
          </a:p>
          <a:p>
            <a:pPr>
              <a:buFontTx/>
              <a:buChar char="•"/>
            </a:pPr>
            <a:r>
              <a:rPr lang="sr-Latn-CS" altLang="sr-Latn-RS" b="1" i="1">
                <a:solidFill>
                  <a:srgbClr val="000066"/>
                </a:solidFill>
              </a:rPr>
              <a:t>u komšiluku</a:t>
            </a:r>
          </a:p>
          <a:p>
            <a:pPr>
              <a:buFontTx/>
              <a:buChar char="•"/>
            </a:pPr>
            <a:endParaRPr lang="sr-Latn-CS" altLang="sr-Latn-RS" b="1" i="1">
              <a:solidFill>
                <a:srgbClr val="000066"/>
              </a:solidFill>
            </a:endParaRPr>
          </a:p>
          <a:p>
            <a:r>
              <a:rPr lang="sr-Latn-CS" altLang="sr-Latn-RS" sz="2400" b="1" i="1">
                <a:solidFill>
                  <a:srgbClr val="CC0000"/>
                </a:solidFill>
              </a:rPr>
              <a:t>ZNA LI NEŠTO O EDCs U PROIZVODIMA?</a:t>
            </a:r>
          </a:p>
          <a:p>
            <a:endParaRPr lang="sr-Latn-CS" altLang="sr-Latn-RS" sz="2400" b="1" i="1">
              <a:solidFill>
                <a:srgbClr val="CC0000"/>
              </a:solidFill>
            </a:endParaRPr>
          </a:p>
          <a:p>
            <a:r>
              <a:rPr lang="sr-Latn-CS" altLang="sr-Latn-RS" sz="2400" b="1" i="1">
                <a:solidFill>
                  <a:srgbClr val="CC0000"/>
                </a:solidFill>
              </a:rPr>
              <a:t>IMA LI NAMERU DA NA TOME PORADI RADI ZDRAVLJE LJUDI? </a:t>
            </a:r>
          </a:p>
          <a:p>
            <a:endParaRPr lang="sr-Latn-CS" altLang="sr-Latn-RS" sz="2400" b="1" i="1">
              <a:solidFill>
                <a:srgbClr val="CC0000"/>
              </a:solidFill>
            </a:endParaRPr>
          </a:p>
          <a:p>
            <a:r>
              <a:rPr lang="sr-Latn-CS" altLang="sr-Latn-RS" sz="2400" b="1" i="1"/>
              <a:t>ON(A) JE VLAST</a:t>
            </a:r>
          </a:p>
        </p:txBody>
      </p:sp>
      <p:pic>
        <p:nvPicPr>
          <p:cNvPr id="7181" name="Grafik 6" descr="alhem-logo-cop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2000"/>
            <a:ext cx="2266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50" r="62590" b="21729"/>
          <a:stretch>
            <a:fillRect/>
          </a:stretch>
        </p:blipFill>
        <p:spPr bwMode="auto">
          <a:xfrm>
            <a:off x="468313" y="476250"/>
            <a:ext cx="7920037" cy="616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981075"/>
            <a:ext cx="8229600" cy="1143000"/>
          </a:xfrm>
        </p:spPr>
        <p:txBody>
          <a:bodyPr/>
          <a:lstStyle/>
          <a:p>
            <a:r>
              <a:rPr lang="sr-Latn-CS" altLang="sr-Latn-RS" sz="4000" b="1">
                <a:effectLst>
                  <a:outerShdw blurRad="38100" dist="38100" dir="2700000" algn="tl">
                    <a:srgbClr val="C0C0C0"/>
                  </a:outerShdw>
                </a:effectLst>
              </a:rPr>
              <a:t>Aspekt mnogo lica koje upravljaju našim životima na različite načine</a:t>
            </a:r>
            <a:br>
              <a:rPr lang="sr-Latn-CS" altLang="sr-Latn-RS" sz="4000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sr-Latn-CS" altLang="sr-Latn-RS" sz="4000" b="1">
                <a:effectLst>
                  <a:outerShdw blurRad="38100" dist="38100" dir="2700000" algn="tl">
                    <a:srgbClr val="C0C0C0"/>
                  </a:outerShdw>
                </a:effectLst>
              </a:rPr>
              <a:t>(čiji je život – boja novca)</a:t>
            </a:r>
          </a:p>
        </p:txBody>
      </p:sp>
      <p:grpSp>
        <p:nvGrpSpPr>
          <p:cNvPr id="8196" name="Group 4"/>
          <p:cNvGrpSpPr>
            <a:grpSpLocks/>
          </p:cNvGrpSpPr>
          <p:nvPr/>
        </p:nvGrpSpPr>
        <p:grpSpPr bwMode="auto">
          <a:xfrm rot="8206232">
            <a:off x="323850" y="5084763"/>
            <a:ext cx="865188" cy="1412875"/>
            <a:chOff x="793" y="1570"/>
            <a:chExt cx="1180" cy="1633"/>
          </a:xfrm>
        </p:grpSpPr>
        <p:sp>
          <p:nvSpPr>
            <p:cNvPr id="8197" name="Oval 5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8198" name="Rectangle 6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8199" name="Line 7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00" name="Line 8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01" name="Line 9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02" name="Line 10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03" name="Line 11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04" name="AutoShape 12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grpSp>
        <p:nvGrpSpPr>
          <p:cNvPr id="8205" name="Group 13"/>
          <p:cNvGrpSpPr>
            <a:grpSpLocks/>
          </p:cNvGrpSpPr>
          <p:nvPr/>
        </p:nvGrpSpPr>
        <p:grpSpPr bwMode="auto">
          <a:xfrm>
            <a:off x="1042988" y="2924175"/>
            <a:ext cx="1873250" cy="2592388"/>
            <a:chOff x="793" y="1570"/>
            <a:chExt cx="1180" cy="1633"/>
          </a:xfrm>
        </p:grpSpPr>
        <p:sp>
          <p:nvSpPr>
            <p:cNvPr id="8206" name="Oval 14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8207" name="Rectangle 15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8208" name="Line 16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09" name="Line 17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10" name="Line 18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11" name="Line 19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12" name="Line 20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13" name="AutoShape 21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grpSp>
        <p:nvGrpSpPr>
          <p:cNvPr id="8214" name="Group 22"/>
          <p:cNvGrpSpPr>
            <a:grpSpLocks/>
          </p:cNvGrpSpPr>
          <p:nvPr/>
        </p:nvGrpSpPr>
        <p:grpSpPr bwMode="auto">
          <a:xfrm rot="12685230">
            <a:off x="5795963" y="4292600"/>
            <a:ext cx="865187" cy="1412875"/>
            <a:chOff x="793" y="1570"/>
            <a:chExt cx="1180" cy="1633"/>
          </a:xfrm>
        </p:grpSpPr>
        <p:sp>
          <p:nvSpPr>
            <p:cNvPr id="8215" name="Oval 23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8216" name="Rectangle 24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8217" name="Line 25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18" name="Line 26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19" name="Line 27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20" name="Line 28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21" name="Line 29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22" name="AutoShape 30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grpSp>
        <p:nvGrpSpPr>
          <p:cNvPr id="8223" name="Group 31"/>
          <p:cNvGrpSpPr>
            <a:grpSpLocks/>
          </p:cNvGrpSpPr>
          <p:nvPr/>
        </p:nvGrpSpPr>
        <p:grpSpPr bwMode="auto">
          <a:xfrm rot="1721750">
            <a:off x="4716463" y="2997200"/>
            <a:ext cx="865187" cy="1412875"/>
            <a:chOff x="793" y="1570"/>
            <a:chExt cx="1180" cy="1633"/>
          </a:xfrm>
        </p:grpSpPr>
        <p:sp>
          <p:nvSpPr>
            <p:cNvPr id="8224" name="Oval 32"/>
            <p:cNvSpPr>
              <a:spLocks noChangeArrowheads="1"/>
            </p:cNvSpPr>
            <p:nvPr/>
          </p:nvSpPr>
          <p:spPr bwMode="auto">
            <a:xfrm>
              <a:off x="1020" y="1570"/>
              <a:ext cx="409" cy="545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8225" name="Rectangle 33"/>
            <p:cNvSpPr>
              <a:spLocks noChangeArrowheads="1"/>
            </p:cNvSpPr>
            <p:nvPr/>
          </p:nvSpPr>
          <p:spPr bwMode="auto">
            <a:xfrm>
              <a:off x="1066" y="2115"/>
              <a:ext cx="272" cy="576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rgbClr val="000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8226" name="Line 34"/>
            <p:cNvSpPr>
              <a:spLocks noChangeShapeType="1"/>
            </p:cNvSpPr>
            <p:nvPr/>
          </p:nvSpPr>
          <p:spPr bwMode="auto">
            <a:xfrm flipH="1" flipV="1">
              <a:off x="793" y="2251"/>
              <a:ext cx="273" cy="90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27" name="Line 35"/>
            <p:cNvSpPr>
              <a:spLocks noChangeShapeType="1"/>
            </p:cNvSpPr>
            <p:nvPr/>
          </p:nvSpPr>
          <p:spPr bwMode="auto">
            <a:xfrm flipH="1">
              <a:off x="884" y="2704"/>
              <a:ext cx="227" cy="454"/>
            </a:xfrm>
            <a:prstGeom prst="line">
              <a:avLst/>
            </a:prstGeom>
            <a:noFill/>
            <a:ln w="34925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28" name="Line 36"/>
            <p:cNvSpPr>
              <a:spLocks noChangeShapeType="1"/>
            </p:cNvSpPr>
            <p:nvPr/>
          </p:nvSpPr>
          <p:spPr bwMode="auto">
            <a:xfrm>
              <a:off x="1247" y="2704"/>
              <a:ext cx="91" cy="499"/>
            </a:xfrm>
            <a:prstGeom prst="line">
              <a:avLst/>
            </a:prstGeom>
            <a:noFill/>
            <a:ln w="31750">
              <a:solidFill>
                <a:srgbClr val="000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29" name="Line 37"/>
            <p:cNvSpPr>
              <a:spLocks noChangeShapeType="1"/>
            </p:cNvSpPr>
            <p:nvPr/>
          </p:nvSpPr>
          <p:spPr bwMode="auto">
            <a:xfrm flipV="1">
              <a:off x="1338" y="3113"/>
              <a:ext cx="227" cy="9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30" name="Line 38"/>
            <p:cNvSpPr>
              <a:spLocks noChangeShapeType="1"/>
            </p:cNvSpPr>
            <p:nvPr/>
          </p:nvSpPr>
          <p:spPr bwMode="auto">
            <a:xfrm>
              <a:off x="884" y="3158"/>
              <a:ext cx="182" cy="4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31" name="AutoShape 39"/>
            <p:cNvSpPr>
              <a:spLocks noChangeArrowheads="1"/>
            </p:cNvSpPr>
            <p:nvPr/>
          </p:nvSpPr>
          <p:spPr bwMode="auto">
            <a:xfrm>
              <a:off x="1338" y="2115"/>
              <a:ext cx="635" cy="57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pic>
        <p:nvPicPr>
          <p:cNvPr id="8232" name="Grafik 6" descr="alhem-logo-cop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6002338"/>
            <a:ext cx="1908175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404813"/>
            <a:ext cx="7632700" cy="5832475"/>
          </a:xfrm>
          <a:solidFill>
            <a:srgbClr val="008000"/>
          </a:solidFill>
        </p:spPr>
        <p:txBody>
          <a:bodyPr/>
          <a:lstStyle/>
          <a:p>
            <a:r>
              <a:rPr lang="sr-Latn-CS" altLang="sr-Latn-RS" sz="4000" b="1">
                <a:solidFill>
                  <a:schemeClr val="bg1"/>
                </a:solidFill>
              </a:rPr>
              <a:t>zapišite molim Vas prvo što ste pomislili i dajte nam ako želite</a:t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/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>komunkacijom postižemo mnogo</a:t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/>
            </a:r>
            <a:br>
              <a:rPr lang="sr-Latn-CS" altLang="sr-Latn-RS" sz="4000" b="1">
                <a:solidFill>
                  <a:schemeClr val="bg1"/>
                </a:solidFill>
              </a:rPr>
            </a:br>
            <a:r>
              <a:rPr lang="sr-Latn-CS" altLang="sr-Latn-RS" sz="4000" b="1">
                <a:solidFill>
                  <a:schemeClr val="bg1"/>
                </a:solidFill>
              </a:rPr>
              <a:t>Vi to najbolje znate</a:t>
            </a:r>
            <a:br>
              <a:rPr lang="sr-Latn-CS" altLang="sr-Latn-RS" sz="4000" b="1">
                <a:solidFill>
                  <a:schemeClr val="bg1"/>
                </a:solidFill>
              </a:rPr>
            </a:br>
            <a:endParaRPr lang="sr-Latn-CS" altLang="sr-Latn-RS" sz="4000" b="1">
              <a:solidFill>
                <a:schemeClr val="bg1"/>
              </a:solidFill>
            </a:endParaRPr>
          </a:p>
        </p:txBody>
      </p:sp>
      <p:pic>
        <p:nvPicPr>
          <p:cNvPr id="5126" name="Grafik 6" descr="alhem-logo-cop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5467350"/>
            <a:ext cx="269875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945</Words>
  <Application>Microsoft Office PowerPoint</Application>
  <PresentationFormat>On-screen Show (4:3)</PresentationFormat>
  <Paragraphs>177</Paragraphs>
  <Slides>20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Times New Roman</vt:lpstr>
      <vt:lpstr>Wingdings</vt:lpstr>
      <vt:lpstr>Default Design</vt:lpstr>
      <vt:lpstr>Microsoft Excel Chart</vt:lpstr>
      <vt:lpstr>Efekti hemikalija na   zdravlje ljudi i  životnu sredinu</vt:lpstr>
      <vt:lpstr>R SRbija Hemikalije danas </vt:lpstr>
      <vt:lpstr>Potrošnja opasnih hemikalija u RS (Izvor: Saopštenje broj 143 - god. LXIII, 20.06.2013. Republički zavod za statistiku RS)</vt:lpstr>
      <vt:lpstr>Potrošnja opasnih hemikalija u RS (Izvor: Saopštenje broj 143 - god. LXIII, 20.06.2013. Republički zavod za statistiku RS)</vt:lpstr>
      <vt:lpstr>Upozorenje Svetske zdravstvene organizacije </vt:lpstr>
      <vt:lpstr>Kako ljudi mogu biti izloženi hemikalijama?</vt:lpstr>
      <vt:lpstr>Koje efekte hemikalije mogu imati     po život i zdravlje   ljudi? </vt:lpstr>
      <vt:lpstr>Koje efekte hemikalije mogu izazvati po životnu sredinu?</vt:lpstr>
      <vt:lpstr>PRIMER: Uticaj EDCs na zdravlje ljudi ili malo biologije za početak</vt:lpstr>
      <vt:lpstr>koje hemikalije –  da li potrošač razume</vt:lpstr>
      <vt:lpstr>koje hemikalije –  drugi pokušaj</vt:lpstr>
      <vt:lpstr>koje hemikalije –  treći pokušaj</vt:lpstr>
      <vt:lpstr>koje hemikalije –  četvrti pokušaj</vt:lpstr>
      <vt:lpstr>A zašto?  različiti aspekti  potrošača, novinara, stručnjaka, vlas(t)i ... o EDCs</vt:lpstr>
      <vt:lpstr>Aspekt jednog potrošača (život mu je uglavnom siv)</vt:lpstr>
      <vt:lpstr>Aspekt jednog novinara (čiji je život – birajte boju)</vt:lpstr>
      <vt:lpstr>Aspekt jednog stručnog lica koje nema priliku da podeli znanja (čiji je život – možda zelen)</vt:lpstr>
      <vt:lpstr>Aspekt jednog lica koje je vlast  (čiji je život - pink)</vt:lpstr>
      <vt:lpstr>Aspekt mnogo lica koje upravljaju našim životima na različite načine (čiji je život – boja novca)</vt:lpstr>
      <vt:lpstr>zapišite molim Vas prvo što ste pomislili i dajte nam ako želite  komunkacijom postižemo mnogo  Vi to najbolje znate </vt:lpstr>
    </vt:vector>
  </TitlesOfParts>
  <Company>Farmaceutski fakultet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marijana</dc:creator>
  <cp:lastModifiedBy>Aleksandra Rasovic</cp:lastModifiedBy>
  <cp:revision>7</cp:revision>
  <dcterms:created xsi:type="dcterms:W3CDTF">2015-12-07T09:19:02Z</dcterms:created>
  <dcterms:modified xsi:type="dcterms:W3CDTF">2015-12-18T10:38:44Z</dcterms:modified>
</cp:coreProperties>
</file>