
<file path=[Content_Types].xml><?xml version="1.0" encoding="utf-8"?>
<Types xmlns="http://schemas.openxmlformats.org/package/2006/content-types">
  <Default Extension="png" ContentType="image/png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79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8" r:id="rId20"/>
    <p:sldId id="277" r:id="rId21"/>
    <p:sldId id="276" r:id="rId22"/>
  </p:sldIdLst>
  <p:sldSz cx="9144000" cy="6858000" type="screen4x3"/>
  <p:notesSz cx="6858000" cy="9144000"/>
  <p:defaultTextStyle>
    <a:defPPr>
      <a:defRPr lang="sr-Latn-R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4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DF8289-097D-463E-BA17-07D0E87A6EF1}" type="doc">
      <dgm:prSet loTypeId="urn:microsoft.com/office/officeart/2005/8/layout/radial6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A7C4A394-A1F0-46D3-A144-0BAB97FE32E3}">
      <dgm:prSet phldrT="[Text]" custT="1"/>
      <dgm:spPr>
        <a:solidFill>
          <a:srgbClr val="CCFF99"/>
        </a:solidFill>
        <a:ln>
          <a:solidFill>
            <a:srgbClr val="009900"/>
          </a:solidFill>
        </a:ln>
      </dgm:spPr>
      <dgm:t>
        <a:bodyPr/>
        <a:lstStyle/>
        <a:p>
          <a:r>
            <a:rPr lang="sr-Cyrl-CS" sz="2200" b="1" dirty="0" smtClean="0">
              <a:solidFill>
                <a:srgbClr val="009900"/>
              </a:solidFill>
              <a:effectLst/>
            </a:rPr>
            <a:t>Безбедно управљање хемикалијама</a:t>
          </a:r>
          <a:endParaRPr lang="en-US" sz="2200" b="1" dirty="0">
            <a:solidFill>
              <a:srgbClr val="009900"/>
            </a:solidFill>
            <a:effectLst/>
          </a:endParaRPr>
        </a:p>
      </dgm:t>
    </dgm:pt>
    <dgm:pt modelId="{869F35F4-FD1F-47DD-9BAE-F288E7BD45EA}" type="parTrans" cxnId="{C60509F6-7669-41C0-B461-9559970191ED}">
      <dgm:prSet/>
      <dgm:spPr/>
      <dgm:t>
        <a:bodyPr/>
        <a:lstStyle/>
        <a:p>
          <a:endParaRPr lang="en-US"/>
        </a:p>
      </dgm:t>
    </dgm:pt>
    <dgm:pt modelId="{51E8AD47-A099-4CE7-966E-8BE1D643877B}" type="sibTrans" cxnId="{C60509F6-7669-41C0-B461-9559970191ED}">
      <dgm:prSet/>
      <dgm:spPr/>
      <dgm:t>
        <a:bodyPr/>
        <a:lstStyle/>
        <a:p>
          <a:endParaRPr lang="en-US"/>
        </a:p>
      </dgm:t>
    </dgm:pt>
    <dgm:pt modelId="{9590DAB0-25F0-4097-A81E-AA51B6EE74BC}">
      <dgm:prSet phldrT="[Text]" custT="1"/>
      <dgm:spPr>
        <a:solidFill>
          <a:srgbClr val="33CC33"/>
        </a:solidFill>
        <a:ln>
          <a:solidFill>
            <a:srgbClr val="00B050"/>
          </a:solidFill>
        </a:ln>
      </dgm:spPr>
      <dgm:t>
        <a:bodyPr/>
        <a:lstStyle/>
        <a:p>
          <a:pPr algn="ctr"/>
          <a:r>
            <a:rPr lang="sr-Cyrl-CS" sz="2000" b="1" i="0" dirty="0" smtClean="0">
              <a:solidFill>
                <a:schemeClr val="tx1"/>
              </a:solidFill>
            </a:rPr>
            <a:t>МПЗЖС</a:t>
          </a:r>
        </a:p>
        <a:p>
          <a:pPr algn="ctr"/>
          <a:r>
            <a:rPr lang="sr-Cyrl-CS" sz="1100" b="0" i="1" dirty="0" smtClean="0">
              <a:solidFill>
                <a:schemeClr val="tx1"/>
              </a:solidFill>
            </a:rPr>
            <a:t>Хемикалије, биоцидни производи средства за заштиту биља, отпад, процена утицаја на ЖС...</a:t>
          </a:r>
          <a:endParaRPr lang="en-US" sz="1100" b="0" i="1" dirty="0"/>
        </a:p>
      </dgm:t>
    </dgm:pt>
    <dgm:pt modelId="{440AABDE-752B-4A9F-AA27-6228C89B82FF}" type="parTrans" cxnId="{F4D9A24E-78CD-472D-AC2C-8DFB0481CEC4}">
      <dgm:prSet/>
      <dgm:spPr/>
      <dgm:t>
        <a:bodyPr/>
        <a:lstStyle/>
        <a:p>
          <a:endParaRPr lang="en-US"/>
        </a:p>
      </dgm:t>
    </dgm:pt>
    <dgm:pt modelId="{893335AA-BF8A-4D41-8B05-BE6E441CDE5F}" type="sibTrans" cxnId="{F4D9A24E-78CD-472D-AC2C-8DFB0481CEC4}">
      <dgm:prSet/>
      <dgm:spPr>
        <a:solidFill>
          <a:srgbClr val="FFCC66"/>
        </a:solidFill>
      </dgm:spPr>
      <dgm:t>
        <a:bodyPr/>
        <a:lstStyle/>
        <a:p>
          <a:endParaRPr lang="en-US" dirty="0"/>
        </a:p>
      </dgm:t>
    </dgm:pt>
    <dgm:pt modelId="{4273FD86-EE3C-40A9-B4E4-E8F5C44E3E0B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sr-Cyrl-CS" sz="2000" b="1" dirty="0" smtClean="0">
              <a:solidFill>
                <a:schemeClr val="tx1"/>
              </a:solidFill>
            </a:rPr>
            <a:t>МП</a:t>
          </a:r>
        </a:p>
        <a:p>
          <a:r>
            <a:rPr lang="sr-Cyrl-CS" sz="1400" i="1" dirty="0" smtClean="0">
              <a:solidFill>
                <a:schemeClr val="tx1"/>
              </a:solidFill>
            </a:rPr>
            <a:t>Технички прописи, роба двоструке намене</a:t>
          </a:r>
          <a:endParaRPr lang="en-US" sz="1400" i="1" dirty="0">
            <a:solidFill>
              <a:schemeClr val="tx1"/>
            </a:solidFill>
          </a:endParaRPr>
        </a:p>
      </dgm:t>
    </dgm:pt>
    <dgm:pt modelId="{6C4DE88F-12D6-41AF-9A21-0428236D0A19}" type="parTrans" cxnId="{1B4386F0-F3B2-4F54-8931-958A6235C47D}">
      <dgm:prSet/>
      <dgm:spPr/>
      <dgm:t>
        <a:bodyPr/>
        <a:lstStyle/>
        <a:p>
          <a:endParaRPr lang="en-US"/>
        </a:p>
      </dgm:t>
    </dgm:pt>
    <dgm:pt modelId="{466D5436-E3BA-4ABE-A2CF-D64AB8129E7F}" type="sibTrans" cxnId="{1B4386F0-F3B2-4F54-8931-958A6235C47D}">
      <dgm:prSet/>
      <dgm:spPr>
        <a:solidFill>
          <a:srgbClr val="FFCC66"/>
        </a:solidFill>
      </dgm:spPr>
      <dgm:t>
        <a:bodyPr/>
        <a:lstStyle/>
        <a:p>
          <a:endParaRPr lang="en-US" dirty="0"/>
        </a:p>
      </dgm:t>
    </dgm:pt>
    <dgm:pt modelId="{1BA4130A-5D95-45D6-B3A0-FB12FF685867}">
      <dgm:prSet phldrT="[Text]" custT="1"/>
      <dgm:spPr>
        <a:solidFill>
          <a:srgbClr val="FFFF66"/>
        </a:solidFill>
        <a:ln>
          <a:solidFill>
            <a:srgbClr val="FFFF00"/>
          </a:solidFill>
        </a:ln>
      </dgm:spPr>
      <dgm:t>
        <a:bodyPr/>
        <a:lstStyle/>
        <a:p>
          <a:r>
            <a:rPr lang="sr-Cyrl-CS" sz="2000" b="1" dirty="0" smtClean="0">
              <a:solidFill>
                <a:schemeClr val="tx1"/>
              </a:solidFill>
            </a:rPr>
            <a:t>МРЗСП</a:t>
          </a:r>
        </a:p>
        <a:p>
          <a:r>
            <a:rPr lang="sr-Cyrl-CS" sz="1600" i="1" dirty="0" smtClean="0">
              <a:solidFill>
                <a:schemeClr val="tx1"/>
              </a:solidFill>
            </a:rPr>
            <a:t>Безбедност и здравље на раду</a:t>
          </a:r>
          <a:endParaRPr lang="en-US" sz="1600" i="1" dirty="0"/>
        </a:p>
      </dgm:t>
    </dgm:pt>
    <dgm:pt modelId="{4259FF0A-8E40-44A0-B00F-F292F6CCB177}" type="parTrans" cxnId="{8F891A2B-FB6D-4BBF-9EF9-66E3326A5873}">
      <dgm:prSet/>
      <dgm:spPr/>
      <dgm:t>
        <a:bodyPr/>
        <a:lstStyle/>
        <a:p>
          <a:endParaRPr lang="en-US"/>
        </a:p>
      </dgm:t>
    </dgm:pt>
    <dgm:pt modelId="{27921AD1-75B2-493B-A18B-CE02E073209C}" type="sibTrans" cxnId="{8F891A2B-FB6D-4BBF-9EF9-66E3326A5873}">
      <dgm:prSet/>
      <dgm:spPr>
        <a:solidFill>
          <a:srgbClr val="FFCC66"/>
        </a:solidFill>
      </dgm:spPr>
      <dgm:t>
        <a:bodyPr/>
        <a:lstStyle/>
        <a:p>
          <a:endParaRPr lang="en-US" dirty="0"/>
        </a:p>
      </dgm:t>
    </dgm:pt>
    <dgm:pt modelId="{9DD96910-B1BF-420A-A278-E8BDFEF4D42D}">
      <dgm:prSet phldrT="[Text]" custT="1"/>
      <dgm:spPr>
        <a:solidFill>
          <a:srgbClr val="9966FF"/>
        </a:solidFill>
        <a:ln>
          <a:solidFill>
            <a:srgbClr val="7030A0"/>
          </a:solidFill>
        </a:ln>
      </dgm:spPr>
      <dgm:t>
        <a:bodyPr/>
        <a:lstStyle/>
        <a:p>
          <a:r>
            <a:rPr lang="sr-Cyrl-CS" sz="2200" b="1" dirty="0" smtClean="0">
              <a:solidFill>
                <a:schemeClr val="tx1"/>
              </a:solidFill>
            </a:rPr>
            <a:t>МГСИ</a:t>
          </a:r>
        </a:p>
        <a:p>
          <a:r>
            <a:rPr lang="sr-Cyrl-CS" sz="1400" i="1" dirty="0" smtClean="0">
              <a:solidFill>
                <a:schemeClr val="tx1"/>
              </a:solidFill>
            </a:rPr>
            <a:t>Превоз опасног терета</a:t>
          </a:r>
          <a:endParaRPr lang="en-US" sz="1400" i="1" dirty="0"/>
        </a:p>
      </dgm:t>
    </dgm:pt>
    <dgm:pt modelId="{8C1D4602-2228-4176-88B6-6C3578F983DF}" type="parTrans" cxnId="{2404A4FF-9CD5-4B91-BC41-6D845E90DA49}">
      <dgm:prSet/>
      <dgm:spPr/>
      <dgm:t>
        <a:bodyPr/>
        <a:lstStyle/>
        <a:p>
          <a:endParaRPr lang="en-US"/>
        </a:p>
      </dgm:t>
    </dgm:pt>
    <dgm:pt modelId="{80F34A48-CE40-4131-96C1-F2273AE04EA9}" type="sibTrans" cxnId="{2404A4FF-9CD5-4B91-BC41-6D845E90DA49}">
      <dgm:prSet/>
      <dgm:spPr>
        <a:solidFill>
          <a:srgbClr val="FFCC66"/>
        </a:solidFill>
      </dgm:spPr>
      <dgm:t>
        <a:bodyPr/>
        <a:lstStyle/>
        <a:p>
          <a:endParaRPr lang="en-US" dirty="0"/>
        </a:p>
      </dgm:t>
    </dgm:pt>
    <dgm:pt modelId="{CAE7CFBC-9E43-4325-B01E-CF8512C26737}">
      <dgm:prSet phldrT="[Text]" custT="1"/>
      <dgm:spPr>
        <a:solidFill>
          <a:schemeClr val="bg1">
            <a:lumMod val="65000"/>
          </a:schemeClr>
        </a:soli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sr-Cyrl-CS" sz="2200" b="1" dirty="0" smtClean="0">
              <a:solidFill>
                <a:schemeClr val="tx1"/>
              </a:solidFill>
            </a:rPr>
            <a:t>МТТТ</a:t>
          </a:r>
        </a:p>
        <a:p>
          <a:r>
            <a:rPr lang="sr-Cyrl-CS" sz="1400" i="1" dirty="0" smtClean="0">
              <a:solidFill>
                <a:schemeClr val="tx1"/>
              </a:solidFill>
            </a:rPr>
            <a:t>Заштита потрошача, тржишни надзор</a:t>
          </a:r>
          <a:endParaRPr lang="en-US" sz="1400" i="1" dirty="0"/>
        </a:p>
      </dgm:t>
    </dgm:pt>
    <dgm:pt modelId="{3E2CD2F6-1BB7-439B-93E0-3FFA4217A43A}" type="parTrans" cxnId="{31A5DB42-A5F2-46BB-9EE2-B8CE0E326DE2}">
      <dgm:prSet/>
      <dgm:spPr/>
      <dgm:t>
        <a:bodyPr/>
        <a:lstStyle/>
        <a:p>
          <a:endParaRPr lang="en-US"/>
        </a:p>
      </dgm:t>
    </dgm:pt>
    <dgm:pt modelId="{D84AF3CD-C753-43DE-91C2-36195933A3A2}" type="sibTrans" cxnId="{31A5DB42-A5F2-46BB-9EE2-B8CE0E326DE2}">
      <dgm:prSet/>
      <dgm:spPr>
        <a:solidFill>
          <a:srgbClr val="FFCC66"/>
        </a:solidFill>
      </dgm:spPr>
      <dgm:t>
        <a:bodyPr/>
        <a:lstStyle/>
        <a:p>
          <a:endParaRPr lang="en-US" dirty="0"/>
        </a:p>
      </dgm:t>
    </dgm:pt>
    <dgm:pt modelId="{C1E0203E-C751-40F8-8D14-30FA42CB5223}">
      <dgm:prSet phldrT="[Text]" custT="1"/>
      <dgm:spPr>
        <a:solidFill>
          <a:schemeClr val="accent2">
            <a:lumMod val="60000"/>
            <a:lumOff val="40000"/>
          </a:schemeClr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sr-Cyrl-CS" sz="2400" b="1" dirty="0" smtClean="0">
              <a:solidFill>
                <a:schemeClr val="tx1"/>
              </a:solidFill>
            </a:rPr>
            <a:t>МУП</a:t>
          </a:r>
        </a:p>
        <a:p>
          <a:r>
            <a:rPr lang="sr-Cyrl-CS" sz="1600" i="1" dirty="0" smtClean="0">
              <a:solidFill>
                <a:schemeClr val="tx1"/>
              </a:solidFill>
            </a:rPr>
            <a:t>Експлозиви</a:t>
          </a:r>
          <a:endParaRPr lang="en-US" sz="1600" b="1" i="1" dirty="0"/>
        </a:p>
      </dgm:t>
    </dgm:pt>
    <dgm:pt modelId="{10EC06C9-CDC9-4F1D-85DD-F8E12F9AA305}" type="parTrans" cxnId="{7A73E2D6-605E-4B16-9CE0-C69A32FF5658}">
      <dgm:prSet/>
      <dgm:spPr/>
      <dgm:t>
        <a:bodyPr/>
        <a:lstStyle/>
        <a:p>
          <a:endParaRPr lang="en-US"/>
        </a:p>
      </dgm:t>
    </dgm:pt>
    <dgm:pt modelId="{AC22EBC0-8EE1-4480-9791-CE7E35448719}" type="sibTrans" cxnId="{7A73E2D6-605E-4B16-9CE0-C69A32FF5658}">
      <dgm:prSet/>
      <dgm:spPr>
        <a:solidFill>
          <a:srgbClr val="FFCC66"/>
        </a:solidFill>
      </dgm:spPr>
      <dgm:t>
        <a:bodyPr/>
        <a:lstStyle/>
        <a:p>
          <a:endParaRPr lang="en-US" dirty="0"/>
        </a:p>
      </dgm:t>
    </dgm:pt>
    <dgm:pt modelId="{15CAC644-F5D5-49F0-9158-53E73E3A0FCC}">
      <dgm:prSet phldrT="[Text]" custT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sr-Cyrl-CS" sz="2400" b="1" dirty="0" smtClean="0">
              <a:solidFill>
                <a:schemeClr val="tx1"/>
              </a:solidFill>
            </a:rPr>
            <a:t>МО</a:t>
          </a:r>
        </a:p>
        <a:p>
          <a:r>
            <a:rPr lang="sr-Cyrl-CS" sz="1800" i="1" dirty="0" smtClean="0">
              <a:solidFill>
                <a:schemeClr val="tx1"/>
              </a:solidFill>
            </a:rPr>
            <a:t>Хемијско оружје</a:t>
          </a:r>
          <a:endParaRPr lang="en-US" sz="1800" b="1" i="1" dirty="0">
            <a:solidFill>
              <a:schemeClr val="tx1"/>
            </a:solidFill>
          </a:endParaRPr>
        </a:p>
      </dgm:t>
    </dgm:pt>
    <dgm:pt modelId="{14DEF201-EFC8-4F38-94F1-CA03209AC0E6}" type="parTrans" cxnId="{48171B57-FEE9-4FAE-A3E3-0F8A85B4F900}">
      <dgm:prSet/>
      <dgm:spPr/>
      <dgm:t>
        <a:bodyPr/>
        <a:lstStyle/>
        <a:p>
          <a:endParaRPr lang="en-US"/>
        </a:p>
      </dgm:t>
    </dgm:pt>
    <dgm:pt modelId="{32FBAB64-4A7E-4E1E-B5B1-B8ABE4BBD554}" type="sibTrans" cxnId="{48171B57-FEE9-4FAE-A3E3-0F8A85B4F900}">
      <dgm:prSet/>
      <dgm:spPr>
        <a:solidFill>
          <a:srgbClr val="FFCC66"/>
        </a:solidFill>
      </dgm:spPr>
      <dgm:t>
        <a:bodyPr/>
        <a:lstStyle/>
        <a:p>
          <a:endParaRPr lang="en-US" dirty="0"/>
        </a:p>
      </dgm:t>
    </dgm:pt>
    <dgm:pt modelId="{A33429A7-3E9A-4836-B750-E5C5C91C0B65}">
      <dgm:prSet phldrT="[Text]" custT="1"/>
      <dgm:spPr>
        <a:solidFill>
          <a:srgbClr val="FF3300"/>
        </a:solidFill>
        <a:ln>
          <a:solidFill>
            <a:srgbClr val="FF0000"/>
          </a:solidFill>
        </a:ln>
      </dgm:spPr>
      <dgm:t>
        <a:bodyPr/>
        <a:lstStyle/>
        <a:p>
          <a:r>
            <a:rPr lang="sr-Cyrl-CS" sz="2000" b="1" noProof="0" dirty="0" smtClean="0">
              <a:solidFill>
                <a:schemeClr val="tx1"/>
              </a:solidFill>
            </a:rPr>
            <a:t>МЗ</a:t>
          </a:r>
        </a:p>
        <a:p>
          <a:r>
            <a:rPr lang="sr-Latn-CS" sz="1100" b="0" i="1" noProof="0" dirty="0" smtClean="0">
              <a:solidFill>
                <a:schemeClr val="tx1"/>
              </a:solidFill>
            </a:rPr>
            <a:t>Дроге, </a:t>
          </a:r>
          <a:r>
            <a:rPr lang="en-US" sz="1100" b="0" i="1" noProof="0" dirty="0" err="1" smtClean="0">
              <a:solidFill>
                <a:schemeClr val="tx1"/>
              </a:solidFill>
            </a:rPr>
            <a:t>психоактивне</a:t>
          </a:r>
          <a:r>
            <a:rPr lang="sr-Latn-CS" sz="1100" b="0" i="1" noProof="0" dirty="0" smtClean="0">
              <a:solidFill>
                <a:schemeClr val="tx1"/>
              </a:solidFill>
            </a:rPr>
            <a:t> супстанце, хумани и </a:t>
          </a:r>
          <a:r>
            <a:rPr lang="sr-Latn-CS" sz="1100" b="0" i="1" noProof="0" dirty="0" err="1" smtClean="0">
              <a:solidFill>
                <a:schemeClr val="tx1"/>
              </a:solidFill>
            </a:rPr>
            <a:t>бетеринарски</a:t>
          </a:r>
          <a:r>
            <a:rPr lang="sr-Latn-CS" sz="1100" b="0" i="1" noProof="0" dirty="0" smtClean="0">
              <a:solidFill>
                <a:schemeClr val="tx1"/>
              </a:solidFill>
            </a:rPr>
            <a:t> лекови, предмети опште употребе</a:t>
          </a:r>
          <a:endParaRPr lang="sr-Latn-CS" sz="1100" b="0" i="1" noProof="0" dirty="0">
            <a:solidFill>
              <a:schemeClr val="tx1"/>
            </a:solidFill>
          </a:endParaRPr>
        </a:p>
      </dgm:t>
    </dgm:pt>
    <dgm:pt modelId="{9B92D9D9-736D-4C1F-B1E8-C2A378BDCA5D}" type="parTrans" cxnId="{15FCC012-7131-4779-BD0E-C54F7ED1DECC}">
      <dgm:prSet/>
      <dgm:spPr/>
      <dgm:t>
        <a:bodyPr/>
        <a:lstStyle/>
        <a:p>
          <a:endParaRPr lang="en-US"/>
        </a:p>
      </dgm:t>
    </dgm:pt>
    <dgm:pt modelId="{B7E6A311-C72F-4AC7-89A3-7DC304B6D9B8}" type="sibTrans" cxnId="{15FCC012-7131-4779-BD0E-C54F7ED1DECC}">
      <dgm:prSet/>
      <dgm:spPr>
        <a:solidFill>
          <a:srgbClr val="FFCC66"/>
        </a:solidFill>
      </dgm:spPr>
      <dgm:t>
        <a:bodyPr/>
        <a:lstStyle/>
        <a:p>
          <a:endParaRPr lang="en-US" dirty="0"/>
        </a:p>
      </dgm:t>
    </dgm:pt>
    <dgm:pt modelId="{4745749F-C702-46F1-AB87-C04D636094E5}" type="pres">
      <dgm:prSet presAssocID="{F2DF8289-097D-463E-BA17-07D0E87A6EF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849808B-5189-4C12-91C7-5E45AD802E93}" type="pres">
      <dgm:prSet presAssocID="{A7C4A394-A1F0-46D3-A144-0BAB97FE32E3}" presName="centerShape" presStyleLbl="node0" presStyleIdx="0" presStyleCnt="1" custScaleX="153431" custScaleY="124488" custLinFactNeighborY="1009"/>
      <dgm:spPr/>
      <dgm:t>
        <a:bodyPr/>
        <a:lstStyle/>
        <a:p>
          <a:endParaRPr lang="en-US"/>
        </a:p>
      </dgm:t>
    </dgm:pt>
    <dgm:pt modelId="{B7EB9681-1599-4E5C-B08A-34D765863A2D}" type="pres">
      <dgm:prSet presAssocID="{9590DAB0-25F0-4097-A81E-AA51B6EE74BC}" presName="node" presStyleLbl="node1" presStyleIdx="0" presStyleCnt="8" custScaleX="160387" custScaleY="124073" custRadScaleRad="877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E8A3B5-7198-4C04-983B-71DFD39F7F80}" type="pres">
      <dgm:prSet presAssocID="{9590DAB0-25F0-4097-A81E-AA51B6EE74BC}" presName="dummy" presStyleCnt="0"/>
      <dgm:spPr/>
    </dgm:pt>
    <dgm:pt modelId="{AFD8DE23-2E99-401F-B913-810F9C8DEBED}" type="pres">
      <dgm:prSet presAssocID="{893335AA-BF8A-4D41-8B05-BE6E441CDE5F}" presName="sibTrans" presStyleLbl="sibTrans2D1" presStyleIdx="0" presStyleCnt="8"/>
      <dgm:spPr/>
      <dgm:t>
        <a:bodyPr/>
        <a:lstStyle/>
        <a:p>
          <a:endParaRPr lang="en-US"/>
        </a:p>
      </dgm:t>
    </dgm:pt>
    <dgm:pt modelId="{E1146557-A1BD-4FBB-A693-C42E2C62D568}" type="pres">
      <dgm:prSet presAssocID="{4273FD86-EE3C-40A9-B4E4-E8F5C44E3E0B}" presName="node" presStyleLbl="node1" presStyleIdx="1" presStyleCnt="8" custScaleX="145731" custScaleY="116489" custRadScaleRad="102935" custRadScaleInc="372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CB66AA-7147-4B03-AF2E-8C186E00487E}" type="pres">
      <dgm:prSet presAssocID="{4273FD86-EE3C-40A9-B4E4-E8F5C44E3E0B}" presName="dummy" presStyleCnt="0"/>
      <dgm:spPr/>
    </dgm:pt>
    <dgm:pt modelId="{0A579BB6-1097-4632-97E2-52EB6893E0BC}" type="pres">
      <dgm:prSet presAssocID="{466D5436-E3BA-4ABE-A2CF-D64AB8129E7F}" presName="sibTrans" presStyleLbl="sibTrans2D1" presStyleIdx="1" presStyleCnt="8"/>
      <dgm:spPr/>
      <dgm:t>
        <a:bodyPr/>
        <a:lstStyle/>
        <a:p>
          <a:endParaRPr lang="en-US"/>
        </a:p>
      </dgm:t>
    </dgm:pt>
    <dgm:pt modelId="{65A0314D-46D9-4045-B716-2D6ADE4C75B8}" type="pres">
      <dgm:prSet presAssocID="{1BA4130A-5D95-45D6-B3A0-FB12FF685867}" presName="node" presStyleLbl="node1" presStyleIdx="2" presStyleCnt="8" custScaleX="145731" custScaleY="116489" custRadScaleRad="1059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4ED2A1-71AE-4E5F-853F-7E322081A259}" type="pres">
      <dgm:prSet presAssocID="{1BA4130A-5D95-45D6-B3A0-FB12FF685867}" presName="dummy" presStyleCnt="0"/>
      <dgm:spPr/>
    </dgm:pt>
    <dgm:pt modelId="{00B3262F-A26D-44F4-94E9-E21433352EE4}" type="pres">
      <dgm:prSet presAssocID="{27921AD1-75B2-493B-A18B-CE02E073209C}" presName="sibTrans" presStyleLbl="sibTrans2D1" presStyleIdx="2" presStyleCnt="8"/>
      <dgm:spPr/>
      <dgm:t>
        <a:bodyPr/>
        <a:lstStyle/>
        <a:p>
          <a:endParaRPr lang="en-US"/>
        </a:p>
      </dgm:t>
    </dgm:pt>
    <dgm:pt modelId="{5E634CD1-D482-4B4D-B725-32E8B404A2B3}" type="pres">
      <dgm:prSet presAssocID="{9DD96910-B1BF-420A-A278-E8BDFEF4D42D}" presName="node" presStyleLbl="node1" presStyleIdx="3" presStyleCnt="8" custScaleX="145731" custScaleY="116489" custRadScaleRad="105806" custRadScaleInc="-24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C15495-483A-4651-AB5B-CF2C3029950A}" type="pres">
      <dgm:prSet presAssocID="{9DD96910-B1BF-420A-A278-E8BDFEF4D42D}" presName="dummy" presStyleCnt="0"/>
      <dgm:spPr/>
    </dgm:pt>
    <dgm:pt modelId="{620C07B5-9C5C-4E09-B97A-27524C4F5E14}" type="pres">
      <dgm:prSet presAssocID="{80F34A48-CE40-4131-96C1-F2273AE04EA9}" presName="sibTrans" presStyleLbl="sibTrans2D1" presStyleIdx="3" presStyleCnt="8"/>
      <dgm:spPr/>
      <dgm:t>
        <a:bodyPr/>
        <a:lstStyle/>
        <a:p>
          <a:endParaRPr lang="en-US"/>
        </a:p>
      </dgm:t>
    </dgm:pt>
    <dgm:pt modelId="{CBE56F01-A90D-4E7A-92C9-B8739F2DDC93}" type="pres">
      <dgm:prSet presAssocID="{CAE7CFBC-9E43-4325-B01E-CF8512C26737}" presName="node" presStyleLbl="node1" presStyleIdx="4" presStyleCnt="8" custScaleX="145731" custScaleY="1164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D20E44-4ABE-4D1F-AFFE-71ED8462FF52}" type="pres">
      <dgm:prSet presAssocID="{CAE7CFBC-9E43-4325-B01E-CF8512C26737}" presName="dummy" presStyleCnt="0"/>
      <dgm:spPr/>
    </dgm:pt>
    <dgm:pt modelId="{676C68AA-E8FB-4A4B-B435-E5D71BF855A4}" type="pres">
      <dgm:prSet presAssocID="{D84AF3CD-C753-43DE-91C2-36195933A3A2}" presName="sibTrans" presStyleLbl="sibTrans2D1" presStyleIdx="4" presStyleCnt="8"/>
      <dgm:spPr/>
      <dgm:t>
        <a:bodyPr/>
        <a:lstStyle/>
        <a:p>
          <a:endParaRPr lang="en-US"/>
        </a:p>
      </dgm:t>
    </dgm:pt>
    <dgm:pt modelId="{3B4C4AED-34E9-435B-9F27-140F6EC3FF6F}" type="pres">
      <dgm:prSet presAssocID="{C1E0203E-C751-40F8-8D14-30FA42CB5223}" presName="node" presStyleLbl="node1" presStyleIdx="5" presStyleCnt="8" custScaleX="145731" custScaleY="116489" custRadScaleRad="108158" custRadScaleInc="278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559A4C-F435-479E-A619-74EACD967270}" type="pres">
      <dgm:prSet presAssocID="{C1E0203E-C751-40F8-8D14-30FA42CB5223}" presName="dummy" presStyleCnt="0"/>
      <dgm:spPr/>
    </dgm:pt>
    <dgm:pt modelId="{1E523DAD-18E9-44AF-AD23-7BC11D5449F8}" type="pres">
      <dgm:prSet presAssocID="{AC22EBC0-8EE1-4480-9791-CE7E35448719}" presName="sibTrans" presStyleLbl="sibTrans2D1" presStyleIdx="5" presStyleCnt="8"/>
      <dgm:spPr/>
      <dgm:t>
        <a:bodyPr/>
        <a:lstStyle/>
        <a:p>
          <a:endParaRPr lang="en-US"/>
        </a:p>
      </dgm:t>
    </dgm:pt>
    <dgm:pt modelId="{D5073C56-28AC-4A58-AA65-63A5C5012CD8}" type="pres">
      <dgm:prSet presAssocID="{15CAC644-F5D5-49F0-9158-53E73E3A0FCC}" presName="node" presStyleLbl="node1" presStyleIdx="6" presStyleCnt="8" custScaleX="145731" custScaleY="116489" custRadScaleRad="1141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ED8F7E-D929-471E-9C96-27A8462EA380}" type="pres">
      <dgm:prSet presAssocID="{15CAC644-F5D5-49F0-9158-53E73E3A0FCC}" presName="dummy" presStyleCnt="0"/>
      <dgm:spPr/>
    </dgm:pt>
    <dgm:pt modelId="{BC0BAC7B-3289-4B4B-BB12-781AD7FB6063}" type="pres">
      <dgm:prSet presAssocID="{32FBAB64-4A7E-4E1E-B5B1-B8ABE4BBD554}" presName="sibTrans" presStyleLbl="sibTrans2D1" presStyleIdx="6" presStyleCnt="8"/>
      <dgm:spPr/>
      <dgm:t>
        <a:bodyPr/>
        <a:lstStyle/>
        <a:p>
          <a:endParaRPr lang="en-US"/>
        </a:p>
      </dgm:t>
    </dgm:pt>
    <dgm:pt modelId="{2D5293EE-53C5-413D-82EE-A5F9AF3702BE}" type="pres">
      <dgm:prSet presAssocID="{A33429A7-3E9A-4836-B750-E5C5C91C0B65}" presName="node" presStyleLbl="node1" presStyleIdx="7" presStyleCnt="8" custScaleX="160387" custScaleY="123991" custRadScaleRad="107684" custRadScaleInc="-426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42238F-BFFC-43A9-8A1C-0A6C987DCFB0}" type="pres">
      <dgm:prSet presAssocID="{A33429A7-3E9A-4836-B750-E5C5C91C0B65}" presName="dummy" presStyleCnt="0"/>
      <dgm:spPr/>
    </dgm:pt>
    <dgm:pt modelId="{DBA99F28-0C20-4690-A869-39C26F046A1E}" type="pres">
      <dgm:prSet presAssocID="{B7E6A311-C72F-4AC7-89A3-7DC304B6D9B8}" presName="sibTrans" presStyleLbl="sibTrans2D1" presStyleIdx="7" presStyleCnt="8"/>
      <dgm:spPr/>
      <dgm:t>
        <a:bodyPr/>
        <a:lstStyle/>
        <a:p>
          <a:endParaRPr lang="en-US"/>
        </a:p>
      </dgm:t>
    </dgm:pt>
  </dgm:ptLst>
  <dgm:cxnLst>
    <dgm:cxn modelId="{9528A2FA-7F1E-4529-B513-BF5325AF0195}" type="presOf" srcId="{893335AA-BF8A-4D41-8B05-BE6E441CDE5F}" destId="{AFD8DE23-2E99-401F-B913-810F9C8DEBED}" srcOrd="0" destOrd="0" presId="urn:microsoft.com/office/officeart/2005/8/layout/radial6"/>
    <dgm:cxn modelId="{C8DEEFB5-14DB-4A67-A399-BC71BEF0338A}" type="presOf" srcId="{AC22EBC0-8EE1-4480-9791-CE7E35448719}" destId="{1E523DAD-18E9-44AF-AD23-7BC11D5449F8}" srcOrd="0" destOrd="0" presId="urn:microsoft.com/office/officeart/2005/8/layout/radial6"/>
    <dgm:cxn modelId="{8DE3A0AD-4D5C-48F5-8616-4AC957E866DE}" type="presOf" srcId="{32FBAB64-4A7E-4E1E-B5B1-B8ABE4BBD554}" destId="{BC0BAC7B-3289-4B4B-BB12-781AD7FB6063}" srcOrd="0" destOrd="0" presId="urn:microsoft.com/office/officeart/2005/8/layout/radial6"/>
    <dgm:cxn modelId="{CBD1A71B-AF2F-4FA4-8439-E753CEF80BC1}" type="presOf" srcId="{A7C4A394-A1F0-46D3-A144-0BAB97FE32E3}" destId="{A849808B-5189-4C12-91C7-5E45AD802E93}" srcOrd="0" destOrd="0" presId="urn:microsoft.com/office/officeart/2005/8/layout/radial6"/>
    <dgm:cxn modelId="{A2957B9B-9F1F-4AE1-8E39-7434A71E50CA}" type="presOf" srcId="{B7E6A311-C72F-4AC7-89A3-7DC304B6D9B8}" destId="{DBA99F28-0C20-4690-A869-39C26F046A1E}" srcOrd="0" destOrd="0" presId="urn:microsoft.com/office/officeart/2005/8/layout/radial6"/>
    <dgm:cxn modelId="{A38628E8-DC56-42BE-A417-863CA9C0213C}" type="presOf" srcId="{27921AD1-75B2-493B-A18B-CE02E073209C}" destId="{00B3262F-A26D-44F4-94E9-E21433352EE4}" srcOrd="0" destOrd="0" presId="urn:microsoft.com/office/officeart/2005/8/layout/radial6"/>
    <dgm:cxn modelId="{15FCC012-7131-4779-BD0E-C54F7ED1DECC}" srcId="{A7C4A394-A1F0-46D3-A144-0BAB97FE32E3}" destId="{A33429A7-3E9A-4836-B750-E5C5C91C0B65}" srcOrd="7" destOrd="0" parTransId="{9B92D9D9-736D-4C1F-B1E8-C2A378BDCA5D}" sibTransId="{B7E6A311-C72F-4AC7-89A3-7DC304B6D9B8}"/>
    <dgm:cxn modelId="{735C41E0-08D4-4226-842D-B2F976F25E49}" type="presOf" srcId="{C1E0203E-C751-40F8-8D14-30FA42CB5223}" destId="{3B4C4AED-34E9-435B-9F27-140F6EC3FF6F}" srcOrd="0" destOrd="0" presId="urn:microsoft.com/office/officeart/2005/8/layout/radial6"/>
    <dgm:cxn modelId="{48171B57-FEE9-4FAE-A3E3-0F8A85B4F900}" srcId="{A7C4A394-A1F0-46D3-A144-0BAB97FE32E3}" destId="{15CAC644-F5D5-49F0-9158-53E73E3A0FCC}" srcOrd="6" destOrd="0" parTransId="{14DEF201-EFC8-4F38-94F1-CA03209AC0E6}" sibTransId="{32FBAB64-4A7E-4E1E-B5B1-B8ABE4BBD554}"/>
    <dgm:cxn modelId="{7A73E2D6-605E-4B16-9CE0-C69A32FF5658}" srcId="{A7C4A394-A1F0-46D3-A144-0BAB97FE32E3}" destId="{C1E0203E-C751-40F8-8D14-30FA42CB5223}" srcOrd="5" destOrd="0" parTransId="{10EC06C9-CDC9-4F1D-85DD-F8E12F9AA305}" sibTransId="{AC22EBC0-8EE1-4480-9791-CE7E35448719}"/>
    <dgm:cxn modelId="{1B4386F0-F3B2-4F54-8931-958A6235C47D}" srcId="{A7C4A394-A1F0-46D3-A144-0BAB97FE32E3}" destId="{4273FD86-EE3C-40A9-B4E4-E8F5C44E3E0B}" srcOrd="1" destOrd="0" parTransId="{6C4DE88F-12D6-41AF-9A21-0428236D0A19}" sibTransId="{466D5436-E3BA-4ABE-A2CF-D64AB8129E7F}"/>
    <dgm:cxn modelId="{4F838DD7-4ACE-4D0C-BE72-43CBE0770AD9}" type="presOf" srcId="{9DD96910-B1BF-420A-A278-E8BDFEF4D42D}" destId="{5E634CD1-D482-4B4D-B725-32E8B404A2B3}" srcOrd="0" destOrd="0" presId="urn:microsoft.com/office/officeart/2005/8/layout/radial6"/>
    <dgm:cxn modelId="{2404A4FF-9CD5-4B91-BC41-6D845E90DA49}" srcId="{A7C4A394-A1F0-46D3-A144-0BAB97FE32E3}" destId="{9DD96910-B1BF-420A-A278-E8BDFEF4D42D}" srcOrd="3" destOrd="0" parTransId="{8C1D4602-2228-4176-88B6-6C3578F983DF}" sibTransId="{80F34A48-CE40-4131-96C1-F2273AE04EA9}"/>
    <dgm:cxn modelId="{B8202A66-D8CC-4043-A8EA-1C07843DAF12}" type="presOf" srcId="{1BA4130A-5D95-45D6-B3A0-FB12FF685867}" destId="{65A0314D-46D9-4045-B716-2D6ADE4C75B8}" srcOrd="0" destOrd="0" presId="urn:microsoft.com/office/officeart/2005/8/layout/radial6"/>
    <dgm:cxn modelId="{31A5DB42-A5F2-46BB-9EE2-B8CE0E326DE2}" srcId="{A7C4A394-A1F0-46D3-A144-0BAB97FE32E3}" destId="{CAE7CFBC-9E43-4325-B01E-CF8512C26737}" srcOrd="4" destOrd="0" parTransId="{3E2CD2F6-1BB7-439B-93E0-3FFA4217A43A}" sibTransId="{D84AF3CD-C753-43DE-91C2-36195933A3A2}"/>
    <dgm:cxn modelId="{1E4E17CC-0297-4F08-8B7E-C8156A8C2EBB}" type="presOf" srcId="{15CAC644-F5D5-49F0-9158-53E73E3A0FCC}" destId="{D5073C56-28AC-4A58-AA65-63A5C5012CD8}" srcOrd="0" destOrd="0" presId="urn:microsoft.com/office/officeart/2005/8/layout/radial6"/>
    <dgm:cxn modelId="{31192EC3-E299-4E2A-9CD8-686EE68B8CD8}" type="presOf" srcId="{A33429A7-3E9A-4836-B750-E5C5C91C0B65}" destId="{2D5293EE-53C5-413D-82EE-A5F9AF3702BE}" srcOrd="0" destOrd="0" presId="urn:microsoft.com/office/officeart/2005/8/layout/radial6"/>
    <dgm:cxn modelId="{F4D9A24E-78CD-472D-AC2C-8DFB0481CEC4}" srcId="{A7C4A394-A1F0-46D3-A144-0BAB97FE32E3}" destId="{9590DAB0-25F0-4097-A81E-AA51B6EE74BC}" srcOrd="0" destOrd="0" parTransId="{440AABDE-752B-4A9F-AA27-6228C89B82FF}" sibTransId="{893335AA-BF8A-4D41-8B05-BE6E441CDE5F}"/>
    <dgm:cxn modelId="{42D313A8-0079-49E5-8353-9F627A18F215}" type="presOf" srcId="{9590DAB0-25F0-4097-A81E-AA51B6EE74BC}" destId="{B7EB9681-1599-4E5C-B08A-34D765863A2D}" srcOrd="0" destOrd="0" presId="urn:microsoft.com/office/officeart/2005/8/layout/radial6"/>
    <dgm:cxn modelId="{283B3906-EC00-4096-AB0A-F998E92CF7E4}" type="presOf" srcId="{4273FD86-EE3C-40A9-B4E4-E8F5C44E3E0B}" destId="{E1146557-A1BD-4FBB-A693-C42E2C62D568}" srcOrd="0" destOrd="0" presId="urn:microsoft.com/office/officeart/2005/8/layout/radial6"/>
    <dgm:cxn modelId="{A6037484-96FC-4103-9F64-A1A10B3164CA}" type="presOf" srcId="{D84AF3CD-C753-43DE-91C2-36195933A3A2}" destId="{676C68AA-E8FB-4A4B-B435-E5D71BF855A4}" srcOrd="0" destOrd="0" presId="urn:microsoft.com/office/officeart/2005/8/layout/radial6"/>
    <dgm:cxn modelId="{C60509F6-7669-41C0-B461-9559970191ED}" srcId="{F2DF8289-097D-463E-BA17-07D0E87A6EF1}" destId="{A7C4A394-A1F0-46D3-A144-0BAB97FE32E3}" srcOrd="0" destOrd="0" parTransId="{869F35F4-FD1F-47DD-9BAE-F288E7BD45EA}" sibTransId="{51E8AD47-A099-4CE7-966E-8BE1D643877B}"/>
    <dgm:cxn modelId="{482D1686-8589-4C26-B58D-3645212BF65E}" type="presOf" srcId="{F2DF8289-097D-463E-BA17-07D0E87A6EF1}" destId="{4745749F-C702-46F1-AB87-C04D636094E5}" srcOrd="0" destOrd="0" presId="urn:microsoft.com/office/officeart/2005/8/layout/radial6"/>
    <dgm:cxn modelId="{78BF09AB-F127-4EB0-962F-E159A91F2AE1}" type="presOf" srcId="{466D5436-E3BA-4ABE-A2CF-D64AB8129E7F}" destId="{0A579BB6-1097-4632-97E2-52EB6893E0BC}" srcOrd="0" destOrd="0" presId="urn:microsoft.com/office/officeart/2005/8/layout/radial6"/>
    <dgm:cxn modelId="{7DEBE62C-F688-4204-B64D-E89BA7C06296}" type="presOf" srcId="{80F34A48-CE40-4131-96C1-F2273AE04EA9}" destId="{620C07B5-9C5C-4E09-B97A-27524C4F5E14}" srcOrd="0" destOrd="0" presId="urn:microsoft.com/office/officeart/2005/8/layout/radial6"/>
    <dgm:cxn modelId="{8F891A2B-FB6D-4BBF-9EF9-66E3326A5873}" srcId="{A7C4A394-A1F0-46D3-A144-0BAB97FE32E3}" destId="{1BA4130A-5D95-45D6-B3A0-FB12FF685867}" srcOrd="2" destOrd="0" parTransId="{4259FF0A-8E40-44A0-B00F-F292F6CCB177}" sibTransId="{27921AD1-75B2-493B-A18B-CE02E073209C}"/>
    <dgm:cxn modelId="{2F4C3D64-7D09-4DD3-B0B7-A75546936A81}" type="presOf" srcId="{CAE7CFBC-9E43-4325-B01E-CF8512C26737}" destId="{CBE56F01-A90D-4E7A-92C9-B8739F2DDC93}" srcOrd="0" destOrd="0" presId="urn:microsoft.com/office/officeart/2005/8/layout/radial6"/>
    <dgm:cxn modelId="{3EC20DEA-60F6-4B4F-A503-E6A84A95CAE2}" type="presParOf" srcId="{4745749F-C702-46F1-AB87-C04D636094E5}" destId="{A849808B-5189-4C12-91C7-5E45AD802E93}" srcOrd="0" destOrd="0" presId="urn:microsoft.com/office/officeart/2005/8/layout/radial6"/>
    <dgm:cxn modelId="{574FDB8F-04FF-4F5A-B59E-95B23FDB3B68}" type="presParOf" srcId="{4745749F-C702-46F1-AB87-C04D636094E5}" destId="{B7EB9681-1599-4E5C-B08A-34D765863A2D}" srcOrd="1" destOrd="0" presId="urn:microsoft.com/office/officeart/2005/8/layout/radial6"/>
    <dgm:cxn modelId="{F790767F-83CB-49A2-A9CC-1C65B852D7F2}" type="presParOf" srcId="{4745749F-C702-46F1-AB87-C04D636094E5}" destId="{EBE8A3B5-7198-4C04-983B-71DFD39F7F80}" srcOrd="2" destOrd="0" presId="urn:microsoft.com/office/officeart/2005/8/layout/radial6"/>
    <dgm:cxn modelId="{6CE8CEC7-6119-4085-AF51-4C0303C1EB62}" type="presParOf" srcId="{4745749F-C702-46F1-AB87-C04D636094E5}" destId="{AFD8DE23-2E99-401F-B913-810F9C8DEBED}" srcOrd="3" destOrd="0" presId="urn:microsoft.com/office/officeart/2005/8/layout/radial6"/>
    <dgm:cxn modelId="{BC8DC8D9-9CB6-4E39-94D6-4B8CCE75C0E1}" type="presParOf" srcId="{4745749F-C702-46F1-AB87-C04D636094E5}" destId="{E1146557-A1BD-4FBB-A693-C42E2C62D568}" srcOrd="4" destOrd="0" presId="urn:microsoft.com/office/officeart/2005/8/layout/radial6"/>
    <dgm:cxn modelId="{B15E31C2-02FF-441E-BA75-4B50534B155C}" type="presParOf" srcId="{4745749F-C702-46F1-AB87-C04D636094E5}" destId="{D1CB66AA-7147-4B03-AF2E-8C186E00487E}" srcOrd="5" destOrd="0" presId="urn:microsoft.com/office/officeart/2005/8/layout/radial6"/>
    <dgm:cxn modelId="{814E73CD-2446-4BC8-B3B6-22B7EFD02301}" type="presParOf" srcId="{4745749F-C702-46F1-AB87-C04D636094E5}" destId="{0A579BB6-1097-4632-97E2-52EB6893E0BC}" srcOrd="6" destOrd="0" presId="urn:microsoft.com/office/officeart/2005/8/layout/radial6"/>
    <dgm:cxn modelId="{A3496CE8-23C1-46EF-8885-32009463B3BD}" type="presParOf" srcId="{4745749F-C702-46F1-AB87-C04D636094E5}" destId="{65A0314D-46D9-4045-B716-2D6ADE4C75B8}" srcOrd="7" destOrd="0" presId="urn:microsoft.com/office/officeart/2005/8/layout/radial6"/>
    <dgm:cxn modelId="{2AE7E51A-4429-4777-85CD-C16999F8D97B}" type="presParOf" srcId="{4745749F-C702-46F1-AB87-C04D636094E5}" destId="{484ED2A1-71AE-4E5F-853F-7E322081A259}" srcOrd="8" destOrd="0" presId="urn:microsoft.com/office/officeart/2005/8/layout/radial6"/>
    <dgm:cxn modelId="{C6EA3E35-C05F-409C-B527-F161E4281ED9}" type="presParOf" srcId="{4745749F-C702-46F1-AB87-C04D636094E5}" destId="{00B3262F-A26D-44F4-94E9-E21433352EE4}" srcOrd="9" destOrd="0" presId="urn:microsoft.com/office/officeart/2005/8/layout/radial6"/>
    <dgm:cxn modelId="{A4DC871B-F0F2-498E-87D3-EB0DF2374C68}" type="presParOf" srcId="{4745749F-C702-46F1-AB87-C04D636094E5}" destId="{5E634CD1-D482-4B4D-B725-32E8B404A2B3}" srcOrd="10" destOrd="0" presId="urn:microsoft.com/office/officeart/2005/8/layout/radial6"/>
    <dgm:cxn modelId="{3EDF8A38-E1E3-42F2-A526-387EE141461B}" type="presParOf" srcId="{4745749F-C702-46F1-AB87-C04D636094E5}" destId="{E9C15495-483A-4651-AB5B-CF2C3029950A}" srcOrd="11" destOrd="0" presId="urn:microsoft.com/office/officeart/2005/8/layout/radial6"/>
    <dgm:cxn modelId="{25458D49-79B1-4DE1-B68F-D9472B77FEE5}" type="presParOf" srcId="{4745749F-C702-46F1-AB87-C04D636094E5}" destId="{620C07B5-9C5C-4E09-B97A-27524C4F5E14}" srcOrd="12" destOrd="0" presId="urn:microsoft.com/office/officeart/2005/8/layout/radial6"/>
    <dgm:cxn modelId="{6BBFFE32-2D72-41D6-B88F-B4945F55D0AE}" type="presParOf" srcId="{4745749F-C702-46F1-AB87-C04D636094E5}" destId="{CBE56F01-A90D-4E7A-92C9-B8739F2DDC93}" srcOrd="13" destOrd="0" presId="urn:microsoft.com/office/officeart/2005/8/layout/radial6"/>
    <dgm:cxn modelId="{B64B3B65-E3AC-41A3-9FB0-50EDCDDDBC70}" type="presParOf" srcId="{4745749F-C702-46F1-AB87-C04D636094E5}" destId="{E1D20E44-4ABE-4D1F-AFFE-71ED8462FF52}" srcOrd="14" destOrd="0" presId="urn:microsoft.com/office/officeart/2005/8/layout/radial6"/>
    <dgm:cxn modelId="{D067D3EE-F6A4-4060-A376-79F3B92BB5A5}" type="presParOf" srcId="{4745749F-C702-46F1-AB87-C04D636094E5}" destId="{676C68AA-E8FB-4A4B-B435-E5D71BF855A4}" srcOrd="15" destOrd="0" presId="urn:microsoft.com/office/officeart/2005/8/layout/radial6"/>
    <dgm:cxn modelId="{D4CF2F6C-D3DE-4307-91EE-9183DFDDDF67}" type="presParOf" srcId="{4745749F-C702-46F1-AB87-C04D636094E5}" destId="{3B4C4AED-34E9-435B-9F27-140F6EC3FF6F}" srcOrd="16" destOrd="0" presId="urn:microsoft.com/office/officeart/2005/8/layout/radial6"/>
    <dgm:cxn modelId="{532BA852-1616-415E-8CEB-E0B7D9059868}" type="presParOf" srcId="{4745749F-C702-46F1-AB87-C04D636094E5}" destId="{7E559A4C-F435-479E-A619-74EACD967270}" srcOrd="17" destOrd="0" presId="urn:microsoft.com/office/officeart/2005/8/layout/radial6"/>
    <dgm:cxn modelId="{38AE1E50-E8E2-4145-A083-BF6D44BE02A5}" type="presParOf" srcId="{4745749F-C702-46F1-AB87-C04D636094E5}" destId="{1E523DAD-18E9-44AF-AD23-7BC11D5449F8}" srcOrd="18" destOrd="0" presId="urn:microsoft.com/office/officeart/2005/8/layout/radial6"/>
    <dgm:cxn modelId="{EF238B86-153D-4E28-BA31-C0D1F5197792}" type="presParOf" srcId="{4745749F-C702-46F1-AB87-C04D636094E5}" destId="{D5073C56-28AC-4A58-AA65-63A5C5012CD8}" srcOrd="19" destOrd="0" presId="urn:microsoft.com/office/officeart/2005/8/layout/radial6"/>
    <dgm:cxn modelId="{D2E428E3-97A1-40E8-909A-8F7BBC131320}" type="presParOf" srcId="{4745749F-C702-46F1-AB87-C04D636094E5}" destId="{A9ED8F7E-D929-471E-9C96-27A8462EA380}" srcOrd="20" destOrd="0" presId="urn:microsoft.com/office/officeart/2005/8/layout/radial6"/>
    <dgm:cxn modelId="{548FD382-A953-4E5B-9995-3ADE2DABD04F}" type="presParOf" srcId="{4745749F-C702-46F1-AB87-C04D636094E5}" destId="{BC0BAC7B-3289-4B4B-BB12-781AD7FB6063}" srcOrd="21" destOrd="0" presId="urn:microsoft.com/office/officeart/2005/8/layout/radial6"/>
    <dgm:cxn modelId="{26C30A4F-AACE-4EB5-A838-61DA4F43B37A}" type="presParOf" srcId="{4745749F-C702-46F1-AB87-C04D636094E5}" destId="{2D5293EE-53C5-413D-82EE-A5F9AF3702BE}" srcOrd="22" destOrd="0" presId="urn:microsoft.com/office/officeart/2005/8/layout/radial6"/>
    <dgm:cxn modelId="{F97F53EB-4DA0-4850-AFBB-7D4D245FD511}" type="presParOf" srcId="{4745749F-C702-46F1-AB87-C04D636094E5}" destId="{3D42238F-BFFC-43A9-8A1C-0A6C987DCFB0}" srcOrd="23" destOrd="0" presId="urn:microsoft.com/office/officeart/2005/8/layout/radial6"/>
    <dgm:cxn modelId="{3377882C-F3BA-43B4-9492-A2721ACF0429}" type="presParOf" srcId="{4745749F-C702-46F1-AB87-C04D636094E5}" destId="{DBA99F28-0C20-4690-A869-39C26F046A1E}" srcOrd="24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A99F28-0C20-4690-A869-39C26F046A1E}">
      <dsp:nvSpPr>
        <dsp:cNvPr id="0" name=""/>
        <dsp:cNvSpPr/>
      </dsp:nvSpPr>
      <dsp:spPr>
        <a:xfrm>
          <a:off x="1579334" y="822458"/>
          <a:ext cx="4987512" cy="4987512"/>
        </a:xfrm>
        <a:prstGeom prst="blockArc">
          <a:avLst>
            <a:gd name="adj1" fmla="val 13835028"/>
            <a:gd name="adj2" fmla="val 16915605"/>
            <a:gd name="adj3" fmla="val 3435"/>
          </a:avLst>
        </a:prstGeom>
        <a:solidFill>
          <a:srgbClr val="FFCC66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0BAC7B-3289-4B4B-BB12-781AD7FB6063}">
      <dsp:nvSpPr>
        <dsp:cNvPr id="0" name=""/>
        <dsp:cNvSpPr/>
      </dsp:nvSpPr>
      <dsp:spPr>
        <a:xfrm>
          <a:off x="1736498" y="681520"/>
          <a:ext cx="4987512" cy="4987512"/>
        </a:xfrm>
        <a:prstGeom prst="blockArc">
          <a:avLst>
            <a:gd name="adj1" fmla="val 10948828"/>
            <a:gd name="adj2" fmla="val 13538839"/>
            <a:gd name="adj3" fmla="val 3435"/>
          </a:avLst>
        </a:prstGeom>
        <a:solidFill>
          <a:srgbClr val="FFCC66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523DAD-18E9-44AF-AD23-7BC11D5449F8}">
      <dsp:nvSpPr>
        <dsp:cNvPr id="0" name=""/>
        <dsp:cNvSpPr/>
      </dsp:nvSpPr>
      <dsp:spPr>
        <a:xfrm>
          <a:off x="1737732" y="503297"/>
          <a:ext cx="4987512" cy="4987512"/>
        </a:xfrm>
        <a:prstGeom prst="blockArc">
          <a:avLst>
            <a:gd name="adj1" fmla="val 7953721"/>
            <a:gd name="adj2" fmla="val 10698787"/>
            <a:gd name="adj3" fmla="val 3435"/>
          </a:avLst>
        </a:prstGeom>
        <a:solidFill>
          <a:srgbClr val="FFCC66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6C68AA-E8FB-4A4B-B435-E5D71BF855A4}">
      <dsp:nvSpPr>
        <dsp:cNvPr id="0" name=""/>
        <dsp:cNvSpPr/>
      </dsp:nvSpPr>
      <dsp:spPr>
        <a:xfrm>
          <a:off x="1826654" y="589190"/>
          <a:ext cx="4987512" cy="4987512"/>
        </a:xfrm>
        <a:prstGeom prst="blockArc">
          <a:avLst>
            <a:gd name="adj1" fmla="val 5035769"/>
            <a:gd name="adj2" fmla="val 8127149"/>
            <a:gd name="adj3" fmla="val 3435"/>
          </a:avLst>
        </a:prstGeom>
        <a:solidFill>
          <a:srgbClr val="FFCC66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0C07B5-9C5C-4E09-B97A-27524C4F5E14}">
      <dsp:nvSpPr>
        <dsp:cNvPr id="0" name=""/>
        <dsp:cNvSpPr/>
      </dsp:nvSpPr>
      <dsp:spPr>
        <a:xfrm>
          <a:off x="2272689" y="582579"/>
          <a:ext cx="4987512" cy="4987512"/>
        </a:xfrm>
        <a:prstGeom prst="blockArc">
          <a:avLst>
            <a:gd name="adj1" fmla="val 2641616"/>
            <a:gd name="adj2" fmla="val 5662327"/>
            <a:gd name="adj3" fmla="val 3435"/>
          </a:avLst>
        </a:prstGeom>
        <a:solidFill>
          <a:srgbClr val="FFCC66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B3262F-A26D-44F4-94E9-E21433352EE4}">
      <dsp:nvSpPr>
        <dsp:cNvPr id="0" name=""/>
        <dsp:cNvSpPr/>
      </dsp:nvSpPr>
      <dsp:spPr>
        <a:xfrm>
          <a:off x="2232571" y="625086"/>
          <a:ext cx="4987512" cy="4987512"/>
        </a:xfrm>
        <a:prstGeom prst="blockArc">
          <a:avLst>
            <a:gd name="adj1" fmla="val 21530369"/>
            <a:gd name="adj2" fmla="val 2559631"/>
            <a:gd name="adj3" fmla="val 3435"/>
          </a:avLst>
        </a:prstGeom>
        <a:solidFill>
          <a:srgbClr val="FFCC66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579BB6-1097-4632-97E2-52EB6893E0BC}">
      <dsp:nvSpPr>
        <dsp:cNvPr id="0" name=""/>
        <dsp:cNvSpPr/>
      </dsp:nvSpPr>
      <dsp:spPr>
        <a:xfrm>
          <a:off x="2232785" y="634722"/>
          <a:ext cx="4987512" cy="4987512"/>
        </a:xfrm>
        <a:prstGeom prst="blockArc">
          <a:avLst>
            <a:gd name="adj1" fmla="val 19039908"/>
            <a:gd name="adj2" fmla="val 21516850"/>
            <a:gd name="adj3" fmla="val 3435"/>
          </a:avLst>
        </a:prstGeom>
        <a:solidFill>
          <a:srgbClr val="FFCC66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D8DE23-2E99-401F-B913-810F9C8DEBED}">
      <dsp:nvSpPr>
        <dsp:cNvPr id="0" name=""/>
        <dsp:cNvSpPr/>
      </dsp:nvSpPr>
      <dsp:spPr>
        <a:xfrm>
          <a:off x="2455074" y="847395"/>
          <a:ext cx="4987512" cy="4987512"/>
        </a:xfrm>
        <a:prstGeom prst="blockArc">
          <a:avLst>
            <a:gd name="adj1" fmla="val 15680130"/>
            <a:gd name="adj2" fmla="val 18608120"/>
            <a:gd name="adj3" fmla="val 3435"/>
          </a:avLst>
        </a:prstGeom>
        <a:solidFill>
          <a:srgbClr val="FFCC66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49808B-5189-4C12-91C7-5E45AD802E93}">
      <dsp:nvSpPr>
        <dsp:cNvPr id="0" name=""/>
        <dsp:cNvSpPr/>
      </dsp:nvSpPr>
      <dsp:spPr>
        <a:xfrm>
          <a:off x="3275851" y="2060849"/>
          <a:ext cx="2607501" cy="2115626"/>
        </a:xfrm>
        <a:prstGeom prst="ellipse">
          <a:avLst/>
        </a:prstGeom>
        <a:solidFill>
          <a:srgbClr val="CCFF99"/>
        </a:solidFill>
        <a:ln>
          <a:solidFill>
            <a:srgbClr val="009900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2200" b="1" kern="1200" dirty="0" smtClean="0">
              <a:solidFill>
                <a:srgbClr val="009900"/>
              </a:solidFill>
              <a:effectLst/>
            </a:rPr>
            <a:t>Безбедно управљање хемикалијама</a:t>
          </a:r>
          <a:endParaRPr lang="en-US" sz="2200" b="1" kern="1200" dirty="0">
            <a:solidFill>
              <a:srgbClr val="009900"/>
            </a:solidFill>
            <a:effectLst/>
          </a:endParaRPr>
        </a:p>
      </dsp:txBody>
      <dsp:txXfrm>
        <a:off x="3657711" y="2370675"/>
        <a:ext cx="1843781" cy="1495974"/>
      </dsp:txXfrm>
    </dsp:sp>
    <dsp:sp modelId="{B7EB9681-1599-4E5C-B08A-34D765863A2D}">
      <dsp:nvSpPr>
        <dsp:cNvPr id="0" name=""/>
        <dsp:cNvSpPr/>
      </dsp:nvSpPr>
      <dsp:spPr>
        <a:xfrm>
          <a:off x="3625601" y="180193"/>
          <a:ext cx="1908001" cy="1476001"/>
        </a:xfrm>
        <a:prstGeom prst="ellipse">
          <a:avLst/>
        </a:prstGeom>
        <a:solidFill>
          <a:srgbClr val="33CC33"/>
        </a:solidFill>
        <a:ln>
          <a:solidFill>
            <a:srgbClr val="00B05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2000" b="1" i="0" kern="1200" dirty="0" smtClean="0">
              <a:solidFill>
                <a:schemeClr val="tx1"/>
              </a:solidFill>
            </a:rPr>
            <a:t>МПЗЖС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100" b="0" i="1" kern="1200" dirty="0" smtClean="0">
              <a:solidFill>
                <a:schemeClr val="tx1"/>
              </a:solidFill>
            </a:rPr>
            <a:t>Хемикалије, биоцидни производи средства за заштиту биља, отпад, процена утицаја на ЖС...</a:t>
          </a:r>
          <a:endParaRPr lang="en-US" sz="1100" b="0" i="1" kern="1200" dirty="0"/>
        </a:p>
      </dsp:txBody>
      <dsp:txXfrm>
        <a:off x="3905021" y="396348"/>
        <a:ext cx="1349161" cy="1043691"/>
      </dsp:txXfrm>
    </dsp:sp>
    <dsp:sp modelId="{E1146557-A1BD-4FBB-A693-C42E2C62D568}">
      <dsp:nvSpPr>
        <dsp:cNvPr id="0" name=""/>
        <dsp:cNvSpPr/>
      </dsp:nvSpPr>
      <dsp:spPr>
        <a:xfrm>
          <a:off x="5661863" y="774467"/>
          <a:ext cx="1733649" cy="1385780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2000" b="1" kern="1200" dirty="0" smtClean="0">
              <a:solidFill>
                <a:schemeClr val="tx1"/>
              </a:solidFill>
            </a:rPr>
            <a:t>МП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400" i="1" kern="1200" dirty="0" smtClean="0">
              <a:solidFill>
                <a:schemeClr val="tx1"/>
              </a:solidFill>
            </a:rPr>
            <a:t>Технички прописи, роба двоструке намене</a:t>
          </a:r>
          <a:endParaRPr lang="en-US" sz="1400" i="1" kern="1200" dirty="0">
            <a:solidFill>
              <a:schemeClr val="tx1"/>
            </a:solidFill>
          </a:endParaRPr>
        </a:p>
      </dsp:txBody>
      <dsp:txXfrm>
        <a:off x="5915750" y="977410"/>
        <a:ext cx="1225875" cy="979894"/>
      </dsp:txXfrm>
    </dsp:sp>
    <dsp:sp modelId="{65A0314D-46D9-4045-B716-2D6ADE4C75B8}">
      <dsp:nvSpPr>
        <dsp:cNvPr id="0" name=""/>
        <dsp:cNvSpPr/>
      </dsp:nvSpPr>
      <dsp:spPr>
        <a:xfrm>
          <a:off x="6309929" y="2376313"/>
          <a:ext cx="1733649" cy="1385780"/>
        </a:xfrm>
        <a:prstGeom prst="ellipse">
          <a:avLst/>
        </a:prstGeom>
        <a:solidFill>
          <a:srgbClr val="FFFF66"/>
        </a:solidFill>
        <a:ln>
          <a:solidFill>
            <a:srgbClr val="FFFF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2000" b="1" kern="1200" dirty="0" smtClean="0">
              <a:solidFill>
                <a:schemeClr val="tx1"/>
              </a:solidFill>
            </a:rPr>
            <a:t>МРЗСП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600" i="1" kern="1200" dirty="0" smtClean="0">
              <a:solidFill>
                <a:schemeClr val="tx1"/>
              </a:solidFill>
            </a:rPr>
            <a:t>Безбедност и здравље на раду</a:t>
          </a:r>
          <a:endParaRPr lang="en-US" sz="1600" i="1" kern="1200" dirty="0"/>
        </a:p>
      </dsp:txBody>
      <dsp:txXfrm>
        <a:off x="6563816" y="2579256"/>
        <a:ext cx="1225875" cy="979894"/>
      </dsp:txXfrm>
    </dsp:sp>
    <dsp:sp modelId="{5E634CD1-D482-4B4D-B725-32E8B404A2B3}">
      <dsp:nvSpPr>
        <dsp:cNvPr id="0" name=""/>
        <dsp:cNvSpPr/>
      </dsp:nvSpPr>
      <dsp:spPr>
        <a:xfrm>
          <a:off x="5661871" y="4086832"/>
          <a:ext cx="1733649" cy="1385780"/>
        </a:xfrm>
        <a:prstGeom prst="ellipse">
          <a:avLst/>
        </a:prstGeom>
        <a:solidFill>
          <a:srgbClr val="9966FF"/>
        </a:solidFill>
        <a:ln>
          <a:solidFill>
            <a:srgbClr val="7030A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2200" b="1" kern="1200" dirty="0" smtClean="0">
              <a:solidFill>
                <a:schemeClr val="tx1"/>
              </a:solidFill>
            </a:rPr>
            <a:t>МГСИ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400" i="1" kern="1200" dirty="0" smtClean="0">
              <a:solidFill>
                <a:schemeClr val="tx1"/>
              </a:solidFill>
            </a:rPr>
            <a:t>Превоз опасног терета</a:t>
          </a:r>
          <a:endParaRPr lang="en-US" sz="1400" i="1" kern="1200" dirty="0"/>
        </a:p>
      </dsp:txBody>
      <dsp:txXfrm>
        <a:off x="5915758" y="4289775"/>
        <a:ext cx="1225875" cy="979894"/>
      </dsp:txXfrm>
    </dsp:sp>
    <dsp:sp modelId="{CBE56F01-A90D-4E7A-92C9-B8739F2DDC93}">
      <dsp:nvSpPr>
        <dsp:cNvPr id="0" name=""/>
        <dsp:cNvSpPr/>
      </dsp:nvSpPr>
      <dsp:spPr>
        <a:xfrm>
          <a:off x="3712777" y="4827242"/>
          <a:ext cx="1733649" cy="1385780"/>
        </a:xfrm>
        <a:prstGeom prst="ellipse">
          <a:avLst/>
        </a:prstGeom>
        <a:solidFill>
          <a:schemeClr val="bg1">
            <a:lumMod val="65000"/>
          </a:schemeClr>
        </a:solidFill>
        <a:ln>
          <a:solidFill>
            <a:schemeClr val="bg1">
              <a:lumMod val="5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2200" b="1" kern="1200" dirty="0" smtClean="0">
              <a:solidFill>
                <a:schemeClr val="tx1"/>
              </a:solidFill>
            </a:rPr>
            <a:t>МТТТ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400" i="1" kern="1200" dirty="0" smtClean="0">
              <a:solidFill>
                <a:schemeClr val="tx1"/>
              </a:solidFill>
            </a:rPr>
            <a:t>Заштита потрошача, тржишни надзор</a:t>
          </a:r>
          <a:endParaRPr lang="en-US" sz="1400" i="1" kern="1200" dirty="0"/>
        </a:p>
      </dsp:txBody>
      <dsp:txXfrm>
        <a:off x="3966664" y="5030185"/>
        <a:ext cx="1225875" cy="979894"/>
      </dsp:txXfrm>
    </dsp:sp>
    <dsp:sp modelId="{3B4C4AED-34E9-435B-9F27-140F6EC3FF6F}">
      <dsp:nvSpPr>
        <dsp:cNvPr id="0" name=""/>
        <dsp:cNvSpPr/>
      </dsp:nvSpPr>
      <dsp:spPr>
        <a:xfrm>
          <a:off x="1706884" y="4109385"/>
          <a:ext cx="1733649" cy="1385780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>
          <a:solidFill>
            <a:schemeClr val="accent2">
              <a:lumMod val="7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2400" b="1" kern="1200" dirty="0" smtClean="0">
              <a:solidFill>
                <a:schemeClr val="tx1"/>
              </a:solidFill>
            </a:rPr>
            <a:t>МУП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600" i="1" kern="1200" dirty="0" smtClean="0">
              <a:solidFill>
                <a:schemeClr val="tx1"/>
              </a:solidFill>
            </a:rPr>
            <a:t>Експлозиви</a:t>
          </a:r>
          <a:endParaRPr lang="en-US" sz="1600" b="1" i="1" kern="1200" dirty="0"/>
        </a:p>
      </dsp:txBody>
      <dsp:txXfrm>
        <a:off x="1960771" y="4312328"/>
        <a:ext cx="1225875" cy="979894"/>
      </dsp:txXfrm>
    </dsp:sp>
    <dsp:sp modelId="{D5073C56-28AC-4A58-AA65-63A5C5012CD8}">
      <dsp:nvSpPr>
        <dsp:cNvPr id="0" name=""/>
        <dsp:cNvSpPr/>
      </dsp:nvSpPr>
      <dsp:spPr>
        <a:xfrm>
          <a:off x="914796" y="2376313"/>
          <a:ext cx="1733649" cy="1385780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5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2400" b="1" kern="1200" dirty="0" smtClean="0">
              <a:solidFill>
                <a:schemeClr val="tx1"/>
              </a:solidFill>
            </a:rPr>
            <a:t>МО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800" i="1" kern="1200" dirty="0" smtClean="0">
              <a:solidFill>
                <a:schemeClr val="tx1"/>
              </a:solidFill>
            </a:rPr>
            <a:t>Хемијско оружје</a:t>
          </a:r>
          <a:endParaRPr lang="en-US" sz="1800" b="1" i="1" kern="1200" dirty="0">
            <a:solidFill>
              <a:schemeClr val="tx1"/>
            </a:solidFill>
          </a:endParaRPr>
        </a:p>
      </dsp:txBody>
      <dsp:txXfrm>
        <a:off x="1168683" y="2579256"/>
        <a:ext cx="1225875" cy="979894"/>
      </dsp:txXfrm>
    </dsp:sp>
    <dsp:sp modelId="{2D5293EE-53C5-413D-82EE-A5F9AF3702BE}">
      <dsp:nvSpPr>
        <dsp:cNvPr id="0" name=""/>
        <dsp:cNvSpPr/>
      </dsp:nvSpPr>
      <dsp:spPr>
        <a:xfrm>
          <a:off x="1562874" y="685225"/>
          <a:ext cx="1908001" cy="1475025"/>
        </a:xfrm>
        <a:prstGeom prst="ellipse">
          <a:avLst/>
        </a:prstGeom>
        <a:solidFill>
          <a:srgbClr val="FF3300"/>
        </a:solidFill>
        <a:ln>
          <a:solidFill>
            <a:srgbClr val="FF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2000" b="1" kern="1200" noProof="0" dirty="0" smtClean="0">
              <a:solidFill>
                <a:schemeClr val="tx1"/>
              </a:solidFill>
            </a:rPr>
            <a:t>МЗ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CS" sz="1100" b="0" i="1" kern="1200" noProof="0" dirty="0" smtClean="0">
              <a:solidFill>
                <a:schemeClr val="tx1"/>
              </a:solidFill>
            </a:rPr>
            <a:t>Дроге, </a:t>
          </a:r>
          <a:r>
            <a:rPr lang="en-US" sz="1100" b="0" i="1" kern="1200" noProof="0" dirty="0" err="1" smtClean="0">
              <a:solidFill>
                <a:schemeClr val="tx1"/>
              </a:solidFill>
            </a:rPr>
            <a:t>психоактивне</a:t>
          </a:r>
          <a:r>
            <a:rPr lang="sr-Latn-CS" sz="1100" b="0" i="1" kern="1200" noProof="0" dirty="0" smtClean="0">
              <a:solidFill>
                <a:schemeClr val="tx1"/>
              </a:solidFill>
            </a:rPr>
            <a:t> супстанце, хумани и </a:t>
          </a:r>
          <a:r>
            <a:rPr lang="sr-Latn-CS" sz="1100" b="0" i="1" kern="1200" noProof="0" dirty="0" err="1" smtClean="0">
              <a:solidFill>
                <a:schemeClr val="tx1"/>
              </a:solidFill>
            </a:rPr>
            <a:t>бетеринарски</a:t>
          </a:r>
          <a:r>
            <a:rPr lang="sr-Latn-CS" sz="1100" b="0" i="1" kern="1200" noProof="0" dirty="0" smtClean="0">
              <a:solidFill>
                <a:schemeClr val="tx1"/>
              </a:solidFill>
            </a:rPr>
            <a:t> лекови, предмети опште употребе</a:t>
          </a:r>
          <a:endParaRPr lang="sr-Latn-CS" sz="1100" b="0" i="1" kern="1200" noProof="0" dirty="0">
            <a:solidFill>
              <a:schemeClr val="tx1"/>
            </a:solidFill>
          </a:endParaRPr>
        </a:p>
      </dsp:txBody>
      <dsp:txXfrm>
        <a:off x="1842294" y="901237"/>
        <a:ext cx="1349161" cy="10430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7B1999-77CB-4EA1-8832-8B8BBAE48449}" type="datetimeFigureOut">
              <a:rPr lang="sr-Latn-RS" smtClean="0"/>
              <a:pPr/>
              <a:t>18.12.2015</a:t>
            </a:fld>
            <a:endParaRPr lang="sr-Latn-R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R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8AE6A0-7B6C-4560-A63E-B4C085A52334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92576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AE6A0-7B6C-4560-A63E-B4C085A52334}" type="slidenum">
              <a:rPr lang="sr-Latn-RS" smtClean="0"/>
              <a:pPr/>
              <a:t>6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8274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6D326-55EB-4FFA-AAD4-3A5F74B8F63E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EEB8F-4B2E-4D0B-9281-225C8DBF426C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31291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ABFEB-BF89-4C4A-BD88-854145F2DA92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254B3-8A7B-4DAF-A8DC-2DA53BD4149D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690368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F248E-534E-4EB4-9152-BAE81331B79A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D9A36-1CCD-4377-ADDE-EC2B9DEB0934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76112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E623D-6430-43B1-8D76-83B0E264B7F9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98966-9152-40BB-BAD5-46E87108FEDB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215560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5D2FA-0336-466F-A7D0-69B301AA0CCD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D9900-E90C-4E33-BA7B-5F1712DE21AB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328744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46EA2-FA74-4ED6-9076-BE114D23D136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C718C-6067-4390-BE40-9AB31F57A2A9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27036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A49FC-84F4-4D12-9246-2AAFC4653891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B157F-F14E-491B-9E9F-4BFA27473953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42403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7FB43-D623-406A-B13A-AD47CF00449A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63FB5-1E91-4203-94CD-436639363EFD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818400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r-Latn-R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FA314-9A94-4A11-ABAA-B11D9B841F53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02B70-E81E-4390-AC2D-7CEF693396F4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68394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A0CC6-AAD6-4433-91F6-8EF223098423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B9023-50B2-4630-B9A6-E725350990C7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110047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2F282-1822-410D-B42F-27A606050D08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922E2-E2AC-407D-94C8-1E14D3FAAF56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509498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 smtClean="0"/>
              <a:t>Click to edit Master title style</a:t>
            </a:r>
            <a:endParaRPr lang="sr-Latn-RS" altLang="sr-Latn-R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 smtClean="0"/>
              <a:t>Click to edit Master text styles</a:t>
            </a:r>
          </a:p>
          <a:p>
            <a:pPr lvl="1"/>
            <a:r>
              <a:rPr lang="en-US" altLang="sr-Latn-RS" smtClean="0"/>
              <a:t>Second level</a:t>
            </a:r>
          </a:p>
          <a:p>
            <a:pPr lvl="2"/>
            <a:r>
              <a:rPr lang="en-US" altLang="sr-Latn-RS" smtClean="0"/>
              <a:t>Third level</a:t>
            </a:r>
          </a:p>
          <a:p>
            <a:pPr lvl="3"/>
            <a:r>
              <a:rPr lang="en-US" altLang="sr-Latn-RS" smtClean="0"/>
              <a:t>Fourth level</a:t>
            </a:r>
          </a:p>
          <a:p>
            <a:pPr lvl="4"/>
            <a:r>
              <a:rPr lang="en-US" altLang="sr-Latn-RS" smtClean="0"/>
              <a:t>Fifth level</a:t>
            </a:r>
            <a:endParaRPr lang="sr-Latn-RS" altLang="sr-Latn-R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C69218-B490-4F42-8DE5-B9FDC6612AEB}" type="datetimeFigureOut">
              <a:rPr lang="sr-Latn-RS"/>
              <a:pPr>
                <a:defRPr/>
              </a:pPr>
              <a:t>18.12.2015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532229-0044-4BC9-98C5-52779112DB7C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.int/" TargetMode="External"/><Relationship Id="rId2" Type="http://schemas.openxmlformats.org/officeDocument/2006/relationships/hyperlink" Target="http://chm.pops.int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hyperlink" Target="http://www.mercuryconvention.org/" TargetMode="External"/><Relationship Id="rId4" Type="http://schemas.openxmlformats.org/officeDocument/2006/relationships/hyperlink" Target="http://www.saicm.org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eko.minpolj.gov.rs/wpcontent/uploads/hemikalije/Smernice_o_SVHC_12.12.2014.pdf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7.jpeg"/><Relationship Id="rId7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539750" y="0"/>
            <a:ext cx="8064500" cy="2232025"/>
          </a:xfrm>
        </p:spPr>
        <p:txBody>
          <a:bodyPr rtlCol="0">
            <a:normAutofit/>
          </a:bodyPr>
          <a:lstStyle/>
          <a:p>
            <a:pPr marL="273050" indent="-273050">
              <a:defRPr/>
            </a:pPr>
            <a:r>
              <a:rPr lang="sr-Cyrl-CS" sz="4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charset="0"/>
              </a:rPr>
              <a:t>Министарство пољопривреде и заштите животне средине</a:t>
            </a:r>
            <a:endParaRPr lang="en-US" sz="4000" b="1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419475" y="5445125"/>
            <a:ext cx="5761038" cy="1439863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Cyrl-RS" sz="4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м</a:t>
            </a:r>
            <a:r>
              <a:rPr lang="sr-Cyrl-R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 </a:t>
            </a:r>
            <a:r>
              <a:rPr lang="sr-Cyrl-C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Александра </a:t>
            </a:r>
            <a:r>
              <a:rPr lang="sr-Cyrl-C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Рашовић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Cyrl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Информативни пулт за хемикалије и </a:t>
            </a:r>
            <a:endParaRPr lang="sr-Latn-CS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Cyrl-CS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биоцидне</a:t>
            </a:r>
            <a:r>
              <a:rPr lang="sr-Cyrl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производе</a:t>
            </a:r>
            <a:endParaRPr lang="sr-Latn-CS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Latn-CS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email</a:t>
            </a:r>
            <a:r>
              <a:rPr lang="sr-Latn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: </a:t>
            </a:r>
            <a:r>
              <a:rPr lang="sr-Latn-CS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info.hemikalije@eko.minpolj.gov.rs</a:t>
            </a:r>
            <a:endParaRPr lang="sr-Latn-CS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842354"/>
            <a:ext cx="900113" cy="149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49263" y="3729087"/>
            <a:ext cx="82454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Управљање ризиком од хемикалија</a:t>
            </a:r>
            <a:endParaRPr lang="en-US" sz="4000" dirty="0">
              <a:solidFill>
                <a:srgbClr val="7030A0"/>
              </a:solidFill>
              <a:latin typeface="+mn-lt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214676"/>
            <a:ext cx="1978464" cy="930047"/>
          </a:xfrm>
          <a:prstGeom prst="rect">
            <a:avLst/>
          </a:prstGeom>
        </p:spPr>
      </p:pic>
      <p:pic>
        <p:nvPicPr>
          <p:cNvPr id="8" name="Picture 7" descr="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43977" y="2093986"/>
            <a:ext cx="56673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chemeClr val="tx1">
                <a:alpha val="23000"/>
              </a:schemeClr>
            </a:outerShdw>
          </a:effectLst>
        </p:spPr>
      </p:pic>
      <p:pic>
        <p:nvPicPr>
          <p:cNvPr id="10" name="Picture 6" descr="Сродна слик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2176674"/>
            <a:ext cx="983872" cy="964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177925" y="115888"/>
            <a:ext cx="7642225" cy="1296987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CS" sz="29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ИНСТИТУЦИОНАЛНИ И ЗАКОНОДАВНИ ОКВИР ЗА УПРАВЉАЊЕ РИЗИКОМ ОД ХЕМИКАЛИЈА </a:t>
            </a:r>
            <a:endParaRPr lang="en-US" sz="29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50825" y="1406525"/>
            <a:ext cx="8642350" cy="545147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1. </a:t>
            </a:r>
            <a:r>
              <a:rPr lang="sr-Cyrl-CS" sz="35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Надлежни орган</a:t>
            </a:r>
            <a:endParaRPr lang="en-US" sz="35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Cyrl-CS" sz="2600" b="1" smtClean="0">
                <a:solidFill>
                  <a:srgbClr val="7030A0"/>
                </a:solidFill>
              </a:rPr>
              <a:t>Министарство пољопривреде и заштите животне средине </a:t>
            </a:r>
            <a:r>
              <a:rPr lang="sr-Cyrl-CS" sz="26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је надлежни орган за безебедно управљање хемикалијама,</a:t>
            </a:r>
            <a:r>
              <a:rPr lang="sr-Latn-CS" sz="26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r-Cyrl-CS" sz="26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са Одељењем за хемикалије као централном администрацијом</a:t>
            </a:r>
            <a:r>
              <a:rPr lang="en-US" sz="2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2. </a:t>
            </a:r>
            <a:r>
              <a:rPr lang="sr-Cyrl-CS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Законодавни оквир</a:t>
            </a:r>
            <a:endParaRPr lang="en-US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6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Како би се регулисала област и обезбедило управљање хемикалијама кроз њихов цео „животни циклусˮ, Република Србија је 2009. године донела </a:t>
            </a:r>
            <a:r>
              <a:rPr lang="ru-RU" sz="2600" b="1" smtClean="0">
                <a:solidFill>
                  <a:srgbClr val="7030A0"/>
                </a:solidFill>
              </a:rPr>
              <a:t>Закон о хемикалијама </a:t>
            </a:r>
            <a:r>
              <a:rPr lang="ru-RU" sz="26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(„Службени гласник РСˮ, бр. 36/09, 88/10, 92/11, 93/12 и 25/15) </a:t>
            </a:r>
            <a:r>
              <a:rPr lang="ru-RU" sz="2600" b="1" smtClean="0">
                <a:solidFill>
                  <a:srgbClr val="7030A0"/>
                </a:solidFill>
              </a:rPr>
              <a:t>и Закон о биоцидним производима </a:t>
            </a:r>
            <a:r>
              <a:rPr lang="ru-RU" sz="26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(„Службени гласник РСˮ, бр. 36/09, 88/10, 92/11 и 25/15), који су усклађени са релевантним прописима Европске уније у највећем могућем обиму за једну земљу која није чланица ЕУ.</a:t>
            </a:r>
            <a:endParaRPr lang="sr-Cyrl-CS" sz="2600" b="1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67400" y="2540000"/>
            <a:ext cx="2376488" cy="13938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 dirty="0"/>
          </a:p>
        </p:txBody>
      </p:sp>
      <p:sp>
        <p:nvSpPr>
          <p:cNvPr id="3" name="Rectangle 2"/>
          <p:cNvSpPr/>
          <p:nvPr/>
        </p:nvSpPr>
        <p:spPr>
          <a:xfrm>
            <a:off x="5867400" y="2565400"/>
            <a:ext cx="2297113" cy="1295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5867400" y="2590800"/>
            <a:ext cx="2233613" cy="1193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 dirty="0"/>
          </a:p>
        </p:txBody>
      </p:sp>
      <p:sp>
        <p:nvSpPr>
          <p:cNvPr id="4101" name="Title 1"/>
          <p:cNvSpPr txBox="1">
            <a:spLocks/>
          </p:cNvSpPr>
          <p:nvPr/>
        </p:nvSpPr>
        <p:spPr bwMode="auto">
          <a:xfrm>
            <a:off x="1187450" y="274638"/>
            <a:ext cx="55451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sr-Cyrl-BA" altLang="sr-Latn-RS" sz="4800" b="1" dirty="0">
                <a:solidFill>
                  <a:srgbClr val="7030A0"/>
                </a:solidFill>
                <a:latin typeface="Mistral" pitchFamily="66" charset="0"/>
              </a:rPr>
              <a:t>ЗАКОНОДАВНИ ОКВИР</a:t>
            </a:r>
            <a:endParaRPr lang="en-US" altLang="sr-Latn-RS" sz="4800" b="1" dirty="0">
              <a:solidFill>
                <a:srgbClr val="7030A0"/>
              </a:solidFill>
              <a:latin typeface="Mistral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7088" y="2133600"/>
            <a:ext cx="2952750" cy="914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b="1" dirty="0"/>
              <a:t>Закон о хемикалијама</a:t>
            </a:r>
            <a:endParaRPr lang="en-US" b="1" dirty="0"/>
          </a:p>
        </p:txBody>
      </p:sp>
      <p:sp>
        <p:nvSpPr>
          <p:cNvPr id="8" name="Rectangle 7"/>
          <p:cNvSpPr/>
          <p:nvPr/>
        </p:nvSpPr>
        <p:spPr>
          <a:xfrm>
            <a:off x="827088" y="3141663"/>
            <a:ext cx="2952750" cy="914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b="1" dirty="0"/>
              <a:t>Закон о биоцидним производима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5867400" y="2636838"/>
            <a:ext cx="2160588" cy="10795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b="1" dirty="0"/>
              <a:t>29 – подзаконских аката</a:t>
            </a:r>
            <a:endParaRPr lang="en-US" b="1" dirty="0"/>
          </a:p>
        </p:txBody>
      </p:sp>
      <p:sp>
        <p:nvSpPr>
          <p:cNvPr id="10" name="Rectangle 9"/>
          <p:cNvSpPr/>
          <p:nvPr/>
        </p:nvSpPr>
        <p:spPr>
          <a:xfrm>
            <a:off x="2303463" y="4652963"/>
            <a:ext cx="4932362" cy="14398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b="1" dirty="0"/>
              <a:t>Закони о потврђивању међународних конвенција из области хемикалија</a:t>
            </a:r>
            <a:endParaRPr lang="en-US" b="1" dirty="0"/>
          </a:p>
        </p:txBody>
      </p:sp>
      <p:sp>
        <p:nvSpPr>
          <p:cNvPr id="11" name="Right Arrow 10"/>
          <p:cNvSpPr/>
          <p:nvPr/>
        </p:nvSpPr>
        <p:spPr>
          <a:xfrm>
            <a:off x="3851275" y="2997200"/>
            <a:ext cx="1728788" cy="165100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 rot="20844369">
            <a:off x="3925888" y="3432175"/>
            <a:ext cx="1728787" cy="166688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 rot="658424">
            <a:off x="3905250" y="2590800"/>
            <a:ext cx="1728788" cy="165100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4110" name="Picture 5" descr="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475" y="236538"/>
            <a:ext cx="269557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95400" y="260350"/>
            <a:ext cx="6553200" cy="566738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CS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ОВИМ ЗАКОНИМА ОМОГУЋЕНО ЈЕ:</a:t>
            </a:r>
            <a:endParaRPr lang="en-US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15900" y="2176463"/>
            <a:ext cx="8712200" cy="442118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sr-Cyrl-BA" sz="3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осигурање високог нивоа заштите здравља људи и животне средине као и побољшање слободног промета хемикалија са ЕУ и другим земљама,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sr-Cyrl-BA" sz="3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успостављање, одржавање и унапређивање јединственог система управљања хемикалијама на територији Републике Србиј</a:t>
            </a:r>
            <a:r>
              <a:rPr lang="en-US" sz="3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e,</a:t>
            </a:r>
            <a:endParaRPr lang="sr-Cyrl-BA" sz="3000" b="1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sr-Cyrl-BA" sz="3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јачање и подстицање конкурентности привреде,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sr-Cyrl-BA" sz="3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подстицање развоја безбеднијих алтернатива.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125" name="Picture 2" descr="F:\SAICM QSP\seminar novinari 15 12 2015\prezentacija novinari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866775"/>
            <a:ext cx="32385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115753" y="115888"/>
            <a:ext cx="6912495" cy="10255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CS" sz="29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УПРАВЉАЊЕ</a:t>
            </a:r>
            <a:r>
              <a:rPr lang="sr-Cyrl-CS" sz="4000" b="1" dirty="0" smtClean="0">
                <a:solidFill>
                  <a:srgbClr val="7030A0"/>
                </a:solidFill>
                <a:latin typeface="Mistral" panose="03090702030407020403" pitchFamily="66" charset="0"/>
              </a:rPr>
              <a:t> </a:t>
            </a:r>
            <a:r>
              <a:rPr lang="sr-Cyrl-CS" sz="29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РИЗИКОМ ОД ХЕМИКАЛИЈА</a:t>
            </a:r>
            <a:endParaRPr lang="en-US" sz="29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25413" y="1196975"/>
            <a:ext cx="8893175" cy="56610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sr-Cyrl-CS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Хемикалије су свуда око нас. Чине саставни део нашег живота и савремени живот незамислив је без њих.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Ваздух, земљиште, храна, готово да нема места где се не налази макар једна од </a:t>
            </a:r>
            <a:r>
              <a:rPr lang="ru-RU" sz="1800" b="1" smtClean="0">
                <a:solidFill>
                  <a:srgbClr val="7030A0"/>
                </a:solidFill>
              </a:rPr>
              <a:t>100.000 хемикалија </a:t>
            </a:r>
            <a:r>
              <a:rPr lang="ru-RU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са којима свакодневно долазимо у контакт.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Индустријски и технолошки развој условили су енормно повећање употребе хемикалија на глобалном нивоу. Потрошња хемикалија је од 1945. године, када се на годишњем нивоу користило око </a:t>
            </a:r>
            <a:r>
              <a:rPr lang="ru-RU" sz="1800" b="1" smtClean="0">
                <a:solidFill>
                  <a:srgbClr val="7030A0"/>
                </a:solidFill>
              </a:rPr>
              <a:t>1 милион </a:t>
            </a:r>
            <a:r>
              <a:rPr lang="ru-RU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тона, до данас порасла на </a:t>
            </a:r>
            <a:r>
              <a:rPr lang="ru-RU" sz="1800" b="1" smtClean="0">
                <a:solidFill>
                  <a:srgbClr val="7030A0"/>
                </a:solidFill>
              </a:rPr>
              <a:t>500 милиона</a:t>
            </a:r>
            <a:r>
              <a:rPr lang="ru-RU" sz="1800" b="1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тона.</a:t>
            </a:r>
            <a:endParaRPr lang="sr-Cyrl-CS" sz="1800" b="1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sr-Cyrl-CS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Одређене хемикалије које су класификоване у најмање једну од класа опасности (физичка опасност, опасност по здравље људи или опасност по животну средину) могу представљати велики ризик по здравље људи и животну средину.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sr-Cyrl-CS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Према подацима које је СЗО објавила 2004. године, </a:t>
            </a:r>
            <a:r>
              <a:rPr lang="sr-Cyrl-CS" sz="1800" b="1" smtClean="0">
                <a:solidFill>
                  <a:srgbClr val="7030A0"/>
                </a:solidFill>
              </a:rPr>
              <a:t>око 5 милиона људи у свету умре</a:t>
            </a:r>
            <a:r>
              <a:rPr lang="sr-Cyrl-CS" sz="1800" b="1" smtClean="0">
                <a:solidFill>
                  <a:srgbClr val="FF3300"/>
                </a:solidFill>
              </a:rPr>
              <a:t> </a:t>
            </a:r>
            <a:r>
              <a:rPr lang="sr-Cyrl-CS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због изложености одређеним хемикалијама.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sr-Cyrl-CS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Без хемикалија се не може, али се </a:t>
            </a:r>
            <a:r>
              <a:rPr lang="sr-Cyrl-CS" sz="1800" b="1" smtClean="0">
                <a:solidFill>
                  <a:srgbClr val="7030A0"/>
                </a:solidFill>
              </a:rPr>
              <a:t>може смањити ризик </a:t>
            </a:r>
            <a:r>
              <a:rPr lang="sr-Cyrl-CS" sz="1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од њиховог штетног дејства по здравље људи и животну средину.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sr-Cyrl-CS" sz="2800" b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 би се смањио ризик од хемикалија, њима се мора </a:t>
            </a:r>
            <a:r>
              <a:rPr lang="sr-Cyrl-CS" sz="2400" b="1" smtClean="0">
                <a:solidFill>
                  <a:srgbClr val="7030A0"/>
                </a:solidFill>
              </a:rPr>
              <a:t>управљати на безбедан и интегрисан начин.</a:t>
            </a:r>
            <a:endParaRPr lang="sr-Cyrl-CS" sz="2400" b="1" dirty="0" smtClean="0">
              <a:solidFill>
                <a:srgbClr val="7030A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08063" y="274638"/>
            <a:ext cx="7127875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x-none" sz="29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НАЧИНИ ЗА УПРАВЉАЊЕ РИЗИКОМ ОД ХЕМИКАЛИЈА</a:t>
            </a:r>
            <a:endParaRPr lang="en-US" sz="29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79512" y="2708920"/>
            <a:ext cx="8642350" cy="367168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Пружање информација и смерница произвођачима, увозницима, даљим корисницима и дистрибутерима о правилној примени прописа;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Обезбеђивање знања о својствима хемикалија, нарочито за произвођаче, увознике и кориснике хемикалија;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Издавање акта на основу ког се биоцидни производи стављају на тржиште Републике Србије (процена физичко-хемијских, екотоксиколошких и токсиколошких својстава, података о ефекасности и др);</a:t>
            </a:r>
          </a:p>
          <a:p>
            <a:pPr fontAlgn="auto">
              <a:spcAft>
                <a:spcPts val="0"/>
              </a:spcAft>
              <a:defRPr/>
            </a:pPr>
            <a:r>
              <a:rPr lang="sr-Cyrl-BA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Информисање и подизање свести јавности – потрошача.</a:t>
            </a:r>
            <a:endParaRPr lang="sr-Cyrl-BA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516" y="44624"/>
            <a:ext cx="1296988" cy="127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1628800"/>
            <a:ext cx="86489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sr-Cyrl-C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Класификација, паковање</a:t>
            </a:r>
            <a:r>
              <a:rPr lang="sr-Cyrl-BA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и обележавање </a:t>
            </a:r>
            <a:r>
              <a:rPr lang="sr-Cyrl-BA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хемикалија;</a:t>
            </a:r>
            <a:endParaRPr lang="en-US" sz="2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Ограничења </a:t>
            </a: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забране производње, стављања на тржиште и </a:t>
            </a:r>
            <a:r>
              <a:rPr lang="sr-Cyrl-C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</a:t>
            </a: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оришћења најопаснијих хемикалија;</a:t>
            </a:r>
          </a:p>
          <a:p>
            <a:endParaRPr lang="sr-Latn-RS" dirty="0"/>
          </a:p>
        </p:txBody>
      </p:sp>
      <p:sp>
        <p:nvSpPr>
          <p:cNvPr id="8" name="Rectangle 7"/>
          <p:cNvSpPr/>
          <p:nvPr/>
        </p:nvSpPr>
        <p:spPr>
          <a:xfrm>
            <a:off x="251520" y="2852936"/>
            <a:ext cx="8480077" cy="3888432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Нпр. у играчкама и предметима намењеним за негу деце забрањени су </a:t>
            </a:r>
            <a:r>
              <a:rPr lang="sr-Cyrl-RS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фталати</a:t>
            </a:r>
            <a:r>
              <a:rPr lang="sr-Cyrl-R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ctr"/>
            <a:r>
              <a:rPr lang="sr-Cyrl-CS" dirty="0" smtClean="0">
                <a:solidFill>
                  <a:schemeClr val="tx1"/>
                </a:solidFill>
              </a:rPr>
              <a:t>а) </a:t>
            </a:r>
            <a:r>
              <a:rPr lang="sr-Latn-RS" b="1" dirty="0" smtClean="0">
                <a:solidFill>
                  <a:schemeClr val="tx1"/>
                </a:solidFill>
              </a:rPr>
              <a:t>Bis</a:t>
            </a:r>
            <a:r>
              <a:rPr lang="sr-Cyrl-RS" b="1" dirty="0" smtClean="0">
                <a:solidFill>
                  <a:schemeClr val="tx1"/>
                </a:solidFill>
              </a:rPr>
              <a:t> (</a:t>
            </a:r>
            <a:r>
              <a:rPr lang="sr-Latn-RS" b="1" dirty="0" smtClean="0">
                <a:solidFill>
                  <a:schemeClr val="tx1"/>
                </a:solidFill>
              </a:rPr>
              <a:t>2-</a:t>
            </a:r>
            <a:r>
              <a:rPr lang="sr-Cyrl-CS" b="1" dirty="0" err="1" smtClean="0">
                <a:solidFill>
                  <a:schemeClr val="tx1"/>
                </a:solidFill>
              </a:rPr>
              <a:t>етилхексил</a:t>
            </a:r>
            <a:r>
              <a:rPr lang="sr-Cyrl-CS" b="1" dirty="0" smtClean="0">
                <a:solidFill>
                  <a:schemeClr val="tx1"/>
                </a:solidFill>
              </a:rPr>
              <a:t>) </a:t>
            </a:r>
            <a:r>
              <a:rPr lang="sr-Cyrl-CS" b="1" dirty="0" err="1" smtClean="0">
                <a:solidFill>
                  <a:schemeClr val="tx1"/>
                </a:solidFill>
              </a:rPr>
              <a:t>фталат</a:t>
            </a:r>
            <a:r>
              <a:rPr lang="sr-Cyrl-CS" b="1" dirty="0" smtClean="0">
                <a:solidFill>
                  <a:schemeClr val="tx1"/>
                </a:solidFill>
              </a:rPr>
              <a:t>, </a:t>
            </a:r>
            <a:r>
              <a:rPr lang="sr-Latn-RS" b="1" dirty="0" smtClean="0">
                <a:solidFill>
                  <a:schemeClr val="tx1"/>
                </a:solidFill>
              </a:rPr>
              <a:t>DEHP</a:t>
            </a:r>
          </a:p>
          <a:p>
            <a:pPr algn="ctr"/>
            <a:r>
              <a:rPr lang="sr-Latn-RS" dirty="0" smtClean="0">
                <a:solidFill>
                  <a:schemeClr val="tx1"/>
                </a:solidFill>
              </a:rPr>
              <a:t>   CAS</a:t>
            </a:r>
            <a:r>
              <a:rPr lang="sr-Cyrl-RS" dirty="0" smtClean="0">
                <a:solidFill>
                  <a:schemeClr val="tx1"/>
                </a:solidFill>
              </a:rPr>
              <a:t>:</a:t>
            </a:r>
            <a:r>
              <a:rPr lang="sr-Cyrl-CS" dirty="0" smtClean="0">
                <a:solidFill>
                  <a:schemeClr val="tx1"/>
                </a:solidFill>
              </a:rPr>
              <a:t> 117-81-7</a:t>
            </a:r>
          </a:p>
          <a:p>
            <a:pPr algn="ctr"/>
            <a:r>
              <a:rPr lang="sr-Cyrl-CS" dirty="0" smtClean="0">
                <a:solidFill>
                  <a:schemeClr val="tx1"/>
                </a:solidFill>
              </a:rPr>
              <a:t>б) </a:t>
            </a:r>
            <a:r>
              <a:rPr lang="sr-Cyrl-CS" b="1" dirty="0" err="1" smtClean="0">
                <a:solidFill>
                  <a:schemeClr val="tx1"/>
                </a:solidFill>
              </a:rPr>
              <a:t>Дибутил</a:t>
            </a:r>
            <a:r>
              <a:rPr lang="sr-Cyrl-CS" b="1" dirty="0" smtClean="0">
                <a:solidFill>
                  <a:schemeClr val="tx1"/>
                </a:solidFill>
              </a:rPr>
              <a:t> </a:t>
            </a:r>
            <a:r>
              <a:rPr lang="sr-Cyrl-CS" b="1" dirty="0" err="1" smtClean="0">
                <a:solidFill>
                  <a:schemeClr val="tx1"/>
                </a:solidFill>
              </a:rPr>
              <a:t>фталат</a:t>
            </a:r>
            <a:r>
              <a:rPr lang="sr-Cyrl-CS" b="1" dirty="0" smtClean="0">
                <a:solidFill>
                  <a:schemeClr val="tx1"/>
                </a:solidFill>
              </a:rPr>
              <a:t>, </a:t>
            </a:r>
            <a:r>
              <a:rPr lang="sr-Latn-RS" b="1" dirty="0" smtClean="0">
                <a:solidFill>
                  <a:schemeClr val="tx1"/>
                </a:solidFill>
              </a:rPr>
              <a:t>DBP</a:t>
            </a:r>
          </a:p>
          <a:p>
            <a:pPr algn="ctr"/>
            <a:r>
              <a:rPr lang="sr-Latn-RS" dirty="0" smtClean="0">
                <a:solidFill>
                  <a:schemeClr val="tx1"/>
                </a:solidFill>
              </a:rPr>
              <a:t>   CAS</a:t>
            </a:r>
            <a:r>
              <a:rPr lang="sr-Cyrl-RS" dirty="0" smtClean="0">
                <a:solidFill>
                  <a:schemeClr val="tx1"/>
                </a:solidFill>
              </a:rPr>
              <a:t>:</a:t>
            </a:r>
            <a:r>
              <a:rPr lang="sr-Cyrl-CS" dirty="0" smtClean="0">
                <a:solidFill>
                  <a:schemeClr val="tx1"/>
                </a:solidFill>
              </a:rPr>
              <a:t> 84-74-2</a:t>
            </a:r>
          </a:p>
          <a:p>
            <a:pPr algn="ctr"/>
            <a:r>
              <a:rPr lang="sr-Cyrl-CS" dirty="0" smtClean="0">
                <a:solidFill>
                  <a:schemeClr val="tx1"/>
                </a:solidFill>
              </a:rPr>
              <a:t>в) </a:t>
            </a:r>
            <a:r>
              <a:rPr lang="sr-Cyrl-CS" b="1" dirty="0" err="1" smtClean="0">
                <a:solidFill>
                  <a:schemeClr val="tx1"/>
                </a:solidFill>
              </a:rPr>
              <a:t>Бензил</a:t>
            </a:r>
            <a:r>
              <a:rPr lang="sr-Cyrl-CS" b="1" dirty="0" smtClean="0">
                <a:solidFill>
                  <a:schemeClr val="tx1"/>
                </a:solidFill>
              </a:rPr>
              <a:t> </a:t>
            </a:r>
            <a:r>
              <a:rPr lang="sr-Cyrl-CS" b="1" dirty="0" err="1" smtClean="0">
                <a:solidFill>
                  <a:schemeClr val="tx1"/>
                </a:solidFill>
              </a:rPr>
              <a:t>бутил</a:t>
            </a:r>
            <a:r>
              <a:rPr lang="sr-Cyrl-CS" b="1" dirty="0" smtClean="0">
                <a:solidFill>
                  <a:schemeClr val="tx1"/>
                </a:solidFill>
              </a:rPr>
              <a:t> </a:t>
            </a:r>
            <a:r>
              <a:rPr lang="sr-Cyrl-CS" b="1" dirty="0" err="1" smtClean="0">
                <a:solidFill>
                  <a:schemeClr val="tx1"/>
                </a:solidFill>
              </a:rPr>
              <a:t>фталат</a:t>
            </a:r>
            <a:r>
              <a:rPr lang="sr-Cyrl-CS" b="1" dirty="0" smtClean="0">
                <a:solidFill>
                  <a:schemeClr val="tx1"/>
                </a:solidFill>
              </a:rPr>
              <a:t>, </a:t>
            </a:r>
            <a:r>
              <a:rPr lang="sr-Latn-RS" b="1" dirty="0" smtClean="0">
                <a:solidFill>
                  <a:schemeClr val="tx1"/>
                </a:solidFill>
              </a:rPr>
              <a:t>BBP</a:t>
            </a:r>
          </a:p>
          <a:p>
            <a:pPr algn="ctr"/>
            <a:r>
              <a:rPr lang="sr-Latn-RS" dirty="0" smtClean="0">
                <a:solidFill>
                  <a:schemeClr val="tx1"/>
                </a:solidFill>
              </a:rPr>
              <a:t>CAS</a:t>
            </a:r>
            <a:r>
              <a:rPr lang="sr-Cyrl-RS" dirty="0" smtClean="0">
                <a:solidFill>
                  <a:schemeClr val="tx1"/>
                </a:solidFill>
              </a:rPr>
              <a:t>:</a:t>
            </a:r>
            <a:r>
              <a:rPr lang="sr-Cyrl-CS" dirty="0" smtClean="0">
                <a:solidFill>
                  <a:schemeClr val="tx1"/>
                </a:solidFill>
              </a:rPr>
              <a:t> 85-68-7</a:t>
            </a:r>
          </a:p>
          <a:p>
            <a:pPr algn="ctr"/>
            <a:r>
              <a:rPr lang="sr-Cyrl-CS" dirty="0" smtClean="0">
                <a:solidFill>
                  <a:schemeClr val="tx1"/>
                </a:solidFill>
              </a:rPr>
              <a:t>г) </a:t>
            </a:r>
            <a:r>
              <a:rPr lang="sr-Cyrl-CS" b="1" dirty="0" smtClean="0">
                <a:solidFill>
                  <a:schemeClr val="tx1"/>
                </a:solidFill>
              </a:rPr>
              <a:t>Ди-</a:t>
            </a:r>
            <a:r>
              <a:rPr lang="sr-Cyrl-CS" b="1" dirty="0" err="1" smtClean="0">
                <a:solidFill>
                  <a:schemeClr val="tx1"/>
                </a:solidFill>
              </a:rPr>
              <a:t>изононилфталат</a:t>
            </a:r>
            <a:r>
              <a:rPr lang="sr-Cyrl-CS" b="1" dirty="0" smtClean="0">
                <a:solidFill>
                  <a:schemeClr val="tx1"/>
                </a:solidFill>
              </a:rPr>
              <a:t>, DINP</a:t>
            </a:r>
          </a:p>
          <a:p>
            <a:pPr algn="ctr"/>
            <a:r>
              <a:rPr lang="sr-Cyrl-CS" dirty="0" smtClean="0">
                <a:solidFill>
                  <a:schemeClr val="tx1"/>
                </a:solidFill>
              </a:rPr>
              <a:t>   CAS: 28553-12-0 и </a:t>
            </a:r>
            <a:r>
              <a:rPr lang="sr-Cyrl-CS" dirty="0">
                <a:solidFill>
                  <a:schemeClr val="tx1"/>
                </a:solidFill>
              </a:rPr>
              <a:t>68515-48-0</a:t>
            </a:r>
            <a:r>
              <a:rPr lang="sr-Cyrl-CS" dirty="0"/>
              <a:t> </a:t>
            </a:r>
            <a:endParaRPr lang="sr-Cyrl-CS" dirty="0" smtClean="0">
              <a:solidFill>
                <a:schemeClr val="tx1"/>
              </a:solidFill>
            </a:endParaRPr>
          </a:p>
          <a:p>
            <a:pPr algn="ctr"/>
            <a:r>
              <a:rPr lang="sr-Cyrl-CS" dirty="0" smtClean="0">
                <a:solidFill>
                  <a:schemeClr val="tx1"/>
                </a:solidFill>
              </a:rPr>
              <a:t>д) </a:t>
            </a:r>
            <a:r>
              <a:rPr lang="sr-Cyrl-CS" b="1" dirty="0" smtClean="0">
                <a:solidFill>
                  <a:schemeClr val="tx1"/>
                </a:solidFill>
              </a:rPr>
              <a:t>Ди-</a:t>
            </a:r>
            <a:r>
              <a:rPr lang="sr-Cyrl-CS" b="1" dirty="0" err="1" smtClean="0">
                <a:solidFill>
                  <a:schemeClr val="tx1"/>
                </a:solidFill>
              </a:rPr>
              <a:t>изодецилфталат</a:t>
            </a:r>
            <a:r>
              <a:rPr lang="sr-Cyrl-CS" b="1" dirty="0" smtClean="0">
                <a:solidFill>
                  <a:schemeClr val="tx1"/>
                </a:solidFill>
              </a:rPr>
              <a:t>, DIDP</a:t>
            </a:r>
          </a:p>
          <a:p>
            <a:pPr algn="ctr"/>
            <a:r>
              <a:rPr lang="sr-Cyrl-CS" dirty="0" smtClean="0">
                <a:solidFill>
                  <a:schemeClr val="tx1"/>
                </a:solidFill>
              </a:rPr>
              <a:t>   CAS: 26761-40-0 и 68515-49-1</a:t>
            </a:r>
          </a:p>
          <a:p>
            <a:pPr algn="ctr"/>
            <a:r>
              <a:rPr lang="sr-Cyrl-CS" dirty="0" smtClean="0">
                <a:solidFill>
                  <a:schemeClr val="tx1"/>
                </a:solidFill>
              </a:rPr>
              <a:t>ђ) </a:t>
            </a:r>
            <a:r>
              <a:rPr lang="sr-Cyrl-CS" b="1" dirty="0" smtClean="0">
                <a:solidFill>
                  <a:schemeClr val="tx1"/>
                </a:solidFill>
              </a:rPr>
              <a:t>Ди-</a:t>
            </a:r>
            <a:r>
              <a:rPr lang="sr-Cyrl-CS" b="1" i="1" dirty="0" smtClean="0">
                <a:solidFill>
                  <a:schemeClr val="tx1"/>
                </a:solidFill>
              </a:rPr>
              <a:t>n</a:t>
            </a:r>
            <a:r>
              <a:rPr lang="sr-Cyrl-CS" b="1" dirty="0" smtClean="0">
                <a:solidFill>
                  <a:schemeClr val="tx1"/>
                </a:solidFill>
              </a:rPr>
              <a:t>-</a:t>
            </a:r>
            <a:r>
              <a:rPr lang="sr-Cyrl-CS" b="1" dirty="0" err="1" smtClean="0">
                <a:solidFill>
                  <a:schemeClr val="tx1"/>
                </a:solidFill>
              </a:rPr>
              <a:t>октiлфталат</a:t>
            </a:r>
            <a:r>
              <a:rPr lang="sr-Cyrl-CS" b="1" dirty="0" smtClean="0">
                <a:solidFill>
                  <a:schemeClr val="tx1"/>
                </a:solidFill>
              </a:rPr>
              <a:t>, DNOP</a:t>
            </a:r>
          </a:p>
          <a:p>
            <a:pPr algn="ctr"/>
            <a:r>
              <a:rPr lang="sr-Cyrl-CS" dirty="0" smtClean="0">
                <a:solidFill>
                  <a:schemeClr val="tx1"/>
                </a:solidFill>
              </a:rPr>
              <a:t>CAS: 117-84-0</a:t>
            </a:r>
            <a:endParaRPr lang="sr-Latn-R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897393537"/>
              </p:ext>
            </p:extLst>
          </p:nvPr>
        </p:nvGraphicFramePr>
        <p:xfrm>
          <a:off x="-36512" y="620688"/>
          <a:ext cx="9159205" cy="6093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99183" y="0"/>
            <a:ext cx="77456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CS" sz="2400" b="1" dirty="0">
                <a:solidFill>
                  <a:srgbClr val="7030A0"/>
                </a:solidFill>
                <a:latin typeface="+mn-lt"/>
              </a:rPr>
              <a:t>Интегрисани начин управљања </a:t>
            </a:r>
            <a:endParaRPr lang="sr-Cyrl-CS" sz="2400" b="1" dirty="0" smtClean="0">
              <a:solidFill>
                <a:srgbClr val="7030A0"/>
              </a:solidFill>
              <a:latin typeface="+mn-lt"/>
            </a:endParaRPr>
          </a:p>
          <a:p>
            <a:pPr algn="ctr"/>
            <a:r>
              <a:rPr lang="sr-Cyrl-CS" sz="2400" b="1" dirty="0" smtClean="0">
                <a:solidFill>
                  <a:srgbClr val="7030A0"/>
                </a:solidFill>
                <a:latin typeface="+mn-lt"/>
              </a:rPr>
              <a:t>хемикалијама </a:t>
            </a:r>
            <a:r>
              <a:rPr lang="sr-Cyrl-CS" sz="2400" b="1" dirty="0">
                <a:solidFill>
                  <a:srgbClr val="7030A0"/>
                </a:solidFill>
                <a:latin typeface="+mn-lt"/>
              </a:rPr>
              <a:t>и </a:t>
            </a:r>
            <a:r>
              <a:rPr lang="sr-Cyrl-CS" sz="2400" b="1" dirty="0" err="1">
                <a:solidFill>
                  <a:srgbClr val="7030A0"/>
                </a:solidFill>
                <a:latin typeface="+mn-lt"/>
              </a:rPr>
              <a:t>међусекторска</a:t>
            </a:r>
            <a:r>
              <a:rPr lang="sr-Cyrl-CS" sz="2400" b="1" dirty="0">
                <a:solidFill>
                  <a:srgbClr val="7030A0"/>
                </a:solidFill>
                <a:latin typeface="+mn-lt"/>
              </a:rPr>
              <a:t> повезаност </a:t>
            </a:r>
            <a:endParaRPr lang="en-US" sz="2400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9" descr="Picture1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olidFill>
            <a:srgbClr val="FFFF00"/>
          </a:solidFill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12850" y="274638"/>
            <a:ext cx="671830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CS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МЕЂУНАРОДНА САРАДЊА У ОБЛАСТИ УПРАВЉАЊА ХЕМИКАЛИЈАМА</a:t>
            </a:r>
            <a:endParaRPr lang="en-US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15900" y="1744663"/>
            <a:ext cx="8712200" cy="4924425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ru-RU" b="1" smtClean="0">
                <a:solidFill>
                  <a:srgbClr val="00B050"/>
                </a:solidFill>
              </a:rPr>
              <a:t>У оквиру области управљања хемикалијама  спроводе се одредбе три међународне конвенције које је Република Србија ратификовала одговарајућим законима о потврђивању: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ru-RU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„Стокхолмска конвенције о дуготрајним органским загађујућим супстанцама“ (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Stockholm Convention </a:t>
            </a:r>
            <a:r>
              <a:rPr lang="sr-Latn-CS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– 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/>
              </a:rPr>
              <a:t>http://chm.pops.int</a:t>
            </a:r>
            <a:r>
              <a:rPr lang="sr-Latn-CS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ru-RU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; 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ru-RU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„Ротердамска конвенција о поступку давања сагласности на основу претходног обавештења за одређене опасне хемикалије и пестициде у међународној трговини“</a:t>
            </a:r>
            <a:r>
              <a:rPr lang="sr-Latn-CS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Rotterdam Convention – </a:t>
            </a:r>
            <a:r>
              <a:rPr lang="sr-Latn-CS" b="1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http://www.pic.int</a:t>
            </a:r>
            <a:r>
              <a:rPr lang="sr-Latn-CS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ru-RU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;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ru-RU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„Конвенција о забрани развоја, производње, складиштења и употребе хемијског оружја и о његовом уништавању“.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sr-Cyrl-CS" b="1" smtClean="0">
                <a:solidFill>
                  <a:srgbClr val="00B050"/>
                </a:solidFill>
              </a:rPr>
              <a:t>М</a:t>
            </a:r>
            <a:r>
              <a:rPr lang="ru-RU" b="1" smtClean="0">
                <a:solidFill>
                  <a:srgbClr val="00B050"/>
                </a:solidFill>
              </a:rPr>
              <a:t>еђународном сарадњом и европским интеграцијама обухваћено је и учешће у активностима: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ru-RU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Стратешког приступа међународног управљања хемикалијама у организацији УНЕП</a:t>
            </a:r>
            <a:r>
              <a:rPr lang="sr-Latn-CS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(Strategic Approach to International Chemicals Management 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4"/>
              </a:rPr>
              <a:t>http://www.saicm.org/</a:t>
            </a:r>
            <a:r>
              <a:rPr lang="sr-Latn-CS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 </a:t>
            </a:r>
            <a:r>
              <a:rPr lang="ru-RU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ru-RU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Припреме за имплементацију и рану ратификацију  „Минамата Конвенције о живи“ коју је Република Србија потписала у октобру 2014. године (</a:t>
            </a:r>
            <a:r>
              <a:rPr lang="sr-Latn-CS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Minamata Convention  - 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5"/>
              </a:rPr>
              <a:t>http://www.mercuryconvention.org/</a:t>
            </a:r>
            <a:r>
              <a:rPr lang="sr-Cyrl-CS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ru-RU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22325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9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СТРАТЕШКИ ПРИСТУП МЕЂУНАРОДНОМ УПРАВЉАЊУ ХЕМИКАЛИЈАМА-</a:t>
            </a:r>
            <a:r>
              <a:rPr lang="en-US" sz="29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SAICM </a:t>
            </a:r>
            <a:endParaRPr lang="en-US" sz="29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50825" y="1600200"/>
            <a:ext cx="8435975" cy="485298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00B050"/>
                </a:solidFill>
              </a:rPr>
              <a:t>SAICM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sr-Cyrl-BA" sz="24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је глобални политички оквир у оквиру УН са задатком да координира и потпомаже процес који води ка испуњењу постављеног циља да се до 2020. године хемикалијама управља на безбедан начин.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SAICM</a:t>
            </a:r>
            <a:r>
              <a:rPr lang="sr-Cyrl-CS" sz="24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r-Cyrl-BA" sz="24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Глобални план утврђује приоритетне активности, укључујући: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smtClean="0">
                <a:solidFill>
                  <a:srgbClr val="009900"/>
                </a:solidFill>
              </a:rPr>
              <a:t>Хемикалије у производима - </a:t>
            </a:r>
            <a:r>
              <a:rPr lang="en-US" sz="2000" b="1" dirty="0" smtClean="0">
                <a:solidFill>
                  <a:srgbClr val="009900"/>
                </a:solidFill>
              </a:rPr>
              <a:t>UNEP Chemicals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smtClean="0">
                <a:solidFill>
                  <a:srgbClr val="009900"/>
                </a:solidFill>
              </a:rPr>
              <a:t>Ендокрини дисруптори - </a:t>
            </a:r>
            <a:r>
              <a:rPr lang="en-US" sz="2000" b="1" dirty="0" smtClean="0">
                <a:solidFill>
                  <a:srgbClr val="009900"/>
                </a:solidFill>
              </a:rPr>
              <a:t>UNEP Chemicals</a:t>
            </a:r>
            <a:endParaRPr lang="sr-Cyrl-BA" sz="2000" b="1" smtClean="0">
              <a:solidFill>
                <a:srgbClr val="009900"/>
              </a:solidFill>
            </a:endParaRP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Глобална елиминација олова у бојама -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IPEN, UNEP </a:t>
            </a:r>
            <a:r>
              <a:rPr lang="sr-Cyrl-CS" sz="2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 СЗО</a:t>
            </a: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Управљање електронским отпадом у земљама у развоју -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UNIDO-UNEP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Нанотехнологије и произведени наноматеријали -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UNITAR 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Међународни напори за спречавање хемијског удеса, приправности и одговора у датим ситуацијама –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OECD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Одрживост развојних циљева и управљања хемикалијама -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UNEP/BRS Convention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Интегрисани приступ за финансирање хемикалије и отпада,  усмеравање индустрије у укључивање Посебног програма о хемикалијама и отпаду -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UNEP </a:t>
            </a:r>
            <a:endParaRPr lang="sr-Cyrl-CS" sz="2000" b="1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 fontAlgn="auto">
              <a:spcAft>
                <a:spcPts val="0"/>
              </a:spcAft>
              <a:defRPr/>
            </a:pPr>
            <a:r>
              <a:rPr lang="ru-RU" sz="2000" b="1" smtClean="0">
                <a:solidFill>
                  <a:srgbClr val="7030A0"/>
                </a:solidFill>
              </a:rPr>
              <a:t>Дуготрајни фармацеутски загађивачи као за нови извор емисионих загађивача у животн</a:t>
            </a:r>
            <a:r>
              <a:rPr lang="sr-Latn-CS" sz="2000" b="1" smtClean="0">
                <a:solidFill>
                  <a:srgbClr val="7030A0"/>
                </a:solidFill>
              </a:rPr>
              <a:t>oj</a:t>
            </a:r>
            <a:r>
              <a:rPr lang="ru-RU" sz="2000" b="1" smtClean="0">
                <a:solidFill>
                  <a:srgbClr val="7030A0"/>
                </a:solidFill>
              </a:rPr>
              <a:t> средин</a:t>
            </a:r>
            <a:r>
              <a:rPr lang="sr-Cyrl-CS" sz="2000" b="1" smtClean="0">
                <a:solidFill>
                  <a:srgbClr val="7030A0"/>
                </a:solidFill>
              </a:rPr>
              <a:t>и;</a:t>
            </a:r>
            <a:endParaRPr lang="ru-RU" sz="2000" b="1" smtClean="0">
              <a:solidFill>
                <a:srgbClr val="7030A0"/>
              </a:solidFill>
            </a:endParaRP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smtClean="0">
                <a:solidFill>
                  <a:srgbClr val="7030A0"/>
                </a:solidFill>
              </a:rPr>
              <a:t>Веома опасни пестициди - </a:t>
            </a:r>
            <a:r>
              <a:rPr lang="sr-Latn-CS" sz="2000" b="1" smtClean="0">
                <a:solidFill>
                  <a:srgbClr val="7030A0"/>
                </a:solidFill>
              </a:rPr>
              <a:t>FAO, </a:t>
            </a:r>
            <a:r>
              <a:rPr lang="en-US" sz="2000" b="1" dirty="0" smtClean="0">
                <a:solidFill>
                  <a:srgbClr val="7030A0"/>
                </a:solidFill>
              </a:rPr>
              <a:t>UNEP</a:t>
            </a:r>
            <a:r>
              <a:rPr lang="sr-Cyrl-BA" sz="2000" b="1" smtClean="0">
                <a:solidFill>
                  <a:srgbClr val="7030A0"/>
                </a:solidFill>
              </a:rPr>
              <a:t> и СЗО</a:t>
            </a:r>
            <a:endParaRPr lang="en-US" sz="2000" b="1" dirty="0">
              <a:solidFill>
                <a:srgbClr val="7030A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107950" y="1122363"/>
            <a:ext cx="8915400" cy="518636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681" indent="-285681" algn="just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Да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би се омогућила контрола ризика и обезбедила замена одређене супстанце са одговарајућом безбеднијом алтернативном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супстанцом, </a:t>
            </a:r>
            <a:r>
              <a:rPr lang="sr-Cyrl-C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м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инистарство надлежно за заштиту животне средине објављује </a:t>
            </a:r>
            <a:r>
              <a:rPr lang="ru-RU" sz="2400" b="1" dirty="0">
                <a:solidFill>
                  <a:srgbClr val="7030A0"/>
                </a:solidFill>
                <a:cs typeface="Times New Roman" panose="02020603050405020304" pitchFamily="18" charset="0"/>
              </a:rPr>
              <a:t>Листу супстанци које изазивају забринутост и Листу супстанци кандидата за Листу супстанци које изазивају забринутост</a:t>
            </a: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.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Latn-CS" sz="1800" dirty="0">
                <a:solidFill>
                  <a:prstClr val="black"/>
                </a:solidFill>
                <a:cs typeface="Times New Roman" panose="02020603050405020304" pitchFamily="18" charset="0"/>
                <a:hlinkClick r:id="rId2"/>
              </a:rPr>
              <a:t>http://www.eko.minpolj.gov.rs/wpcontent/uploads/hemikalije/Smernice_o_SVHC_12.12.2014.pdf</a:t>
            </a:r>
            <a:endParaRPr lang="sr-Latn-CS" sz="18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sr-Cyrl-RS" altLang="sr-Latn-RS" sz="2400" b="1" dirty="0" smtClean="0">
                <a:solidFill>
                  <a:srgbClr val="009900"/>
                </a:solidFill>
              </a:rPr>
              <a:t>Представљају велики ризик, јер могу проузроковати тешке и/или дуготрајне последице по здравље људи и животну средину тзв. „најопасније од најопаснијих“</a:t>
            </a:r>
            <a:r>
              <a:rPr lang="sr-Cyrl-RS" altLang="sr-Latn-RS" sz="2400" b="1" dirty="0">
                <a:solidFill>
                  <a:srgbClr val="009900"/>
                </a:solidFill>
              </a:rPr>
              <a:t>.</a:t>
            </a:r>
            <a:endParaRPr lang="sr-Latn-RS" altLang="sr-Latn-RS" sz="2400" b="1" dirty="0">
              <a:solidFill>
                <a:srgbClr val="0099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r-Latn-RS" altLang="sr-Latn-R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sr-Cyrl-RS" altLang="sr-Latn-R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Налазе се у хемикалијама, али у производима који су свуда око нас: дечијим играчкама, гардероби и обући, амбалажи за храну, намештају, грађевинским материјалима и др.</a:t>
            </a:r>
            <a:r>
              <a:rPr lang="en-US" altLang="sr-Latn-R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endParaRPr lang="en-US" altLang="sr-Latn-RS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94556" y="123825"/>
            <a:ext cx="7354888" cy="849313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 О ХЕМИКАЛИЈАМА И </a:t>
            </a:r>
            <a:r>
              <a:rPr lang="sr-Latn-CS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</a:t>
            </a:r>
            <a:r>
              <a:rPr lang="sr-Latn-CS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endParaRPr lang="en-US" sz="4000" b="1" dirty="0">
              <a:solidFill>
                <a:srgbClr val="7030A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950" y="6237312"/>
            <a:ext cx="8915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RS" altLang="sr-Latn-RS" sz="2800" b="1" dirty="0" smtClean="0">
                <a:solidFill>
                  <a:srgbClr val="7030A0"/>
                </a:solidFill>
              </a:rPr>
              <a:t>*</a:t>
            </a:r>
            <a:r>
              <a:rPr lang="en-US" altLang="sr-Latn-RS" sz="2000" b="1" dirty="0" smtClean="0">
                <a:solidFill>
                  <a:srgbClr val="7030A0"/>
                </a:solidFill>
              </a:rPr>
              <a:t> </a:t>
            </a:r>
            <a:r>
              <a:rPr lang="sr-Cyrl-RS" altLang="sr-Latn-RS" sz="2000" b="1" dirty="0" smtClean="0">
                <a:solidFill>
                  <a:srgbClr val="7030A0"/>
                </a:solidFill>
              </a:rPr>
              <a:t>опште прихваћена скраћеница </a:t>
            </a:r>
            <a:r>
              <a:rPr lang="en-US" altLang="sr-Latn-RS" sz="2000" b="1" i="1" dirty="0" smtClean="0">
                <a:solidFill>
                  <a:srgbClr val="7030A0"/>
                </a:solidFill>
              </a:rPr>
              <a:t>eng. </a:t>
            </a:r>
            <a:r>
              <a:rPr lang="en-US" altLang="sr-Latn-RS" sz="2000" b="1" dirty="0" smtClean="0">
                <a:solidFill>
                  <a:srgbClr val="7030A0"/>
                </a:solidFill>
              </a:rPr>
              <a:t>Substance o</a:t>
            </a:r>
            <a:r>
              <a:rPr lang="sr-Latn-RS" altLang="sr-Latn-RS" sz="2000" b="1" dirty="0" smtClean="0">
                <a:solidFill>
                  <a:srgbClr val="7030A0"/>
                </a:solidFill>
              </a:rPr>
              <a:t>f </a:t>
            </a:r>
            <a:r>
              <a:rPr lang="en-US" altLang="sr-Latn-RS" sz="2000" b="1" dirty="0" smtClean="0">
                <a:solidFill>
                  <a:srgbClr val="7030A0"/>
                </a:solidFill>
              </a:rPr>
              <a:t>Very High Concern</a:t>
            </a:r>
            <a:r>
              <a:rPr lang="sr-Cyrl-RS" altLang="sr-Latn-RS" sz="2000" b="1" dirty="0" smtClean="0">
                <a:solidFill>
                  <a:srgbClr val="7030A0"/>
                </a:solidFill>
              </a:rPr>
              <a:t> (</a:t>
            </a:r>
            <a:r>
              <a:rPr lang="en-US" altLang="sr-Latn-RS" sz="2000" b="1" dirty="0" smtClean="0">
                <a:solidFill>
                  <a:srgbClr val="7030A0"/>
                </a:solidFill>
              </a:rPr>
              <a:t>SVHC)</a:t>
            </a:r>
            <a:endParaRPr lang="sr-Latn-RS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517232"/>
            <a:ext cx="9108504" cy="759857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Latn-RS" b="1" dirty="0">
                <a:solidFill>
                  <a:schemeClr val="accent4">
                    <a:lumMod val="75000"/>
                  </a:schemeClr>
                </a:solidFill>
                <a:ea typeface="Batang" pitchFamily="18" charset="-127"/>
              </a:rPr>
              <a:t>3. </a:t>
            </a:r>
            <a:r>
              <a:rPr lang="sr-Cyrl-RS" b="1" dirty="0">
                <a:solidFill>
                  <a:schemeClr val="accent4">
                    <a:lumMod val="75000"/>
                  </a:schemeClr>
                </a:solidFill>
                <a:ea typeface="Batang" pitchFamily="18" charset="-127"/>
              </a:rPr>
              <a:t>Друге супстанце које представљају еквивалентан ниво забринутости као што су</a:t>
            </a:r>
            <a:r>
              <a:rPr lang="sr-Cyrl-RS" b="1" dirty="0">
                <a:solidFill>
                  <a:srgbClr val="FF0000"/>
                </a:solidFill>
                <a:ea typeface="Batang" pitchFamily="18" charset="-127"/>
              </a:rPr>
              <a:t> </a:t>
            </a:r>
            <a:r>
              <a:rPr lang="sr-Cyrl-R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ендокрини </a:t>
            </a:r>
            <a:r>
              <a:rPr lang="sr-Cyrl-RS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дисруптори</a:t>
            </a:r>
            <a:r>
              <a:rPr lang="sr-Cyrl-RS" sz="2000" b="1" dirty="0">
                <a:solidFill>
                  <a:schemeClr val="accent4">
                    <a:lumMod val="75000"/>
                  </a:schemeClr>
                </a:solidFill>
                <a:ea typeface="Batang" pitchFamily="18" charset="-127"/>
              </a:rPr>
              <a:t>!</a:t>
            </a:r>
            <a:endParaRPr lang="sr-Latn-RS" sz="2000" b="1" dirty="0">
              <a:solidFill>
                <a:schemeClr val="accent4">
                  <a:lumMod val="75000"/>
                </a:schemeClr>
              </a:solidFill>
              <a:ea typeface="Batang" pitchFamily="18" charset="-127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04900" y="274638"/>
            <a:ext cx="7354888" cy="85090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40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 О ХЕМИКАЛИЈАМА И </a:t>
            </a:r>
            <a:r>
              <a:rPr lang="sr-Latn-CS" sz="40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 txBox="1">
            <a:spLocks/>
          </p:cNvSpPr>
          <p:nvPr/>
        </p:nvSpPr>
        <p:spPr>
          <a:xfrm>
            <a:off x="34925" y="1674813"/>
            <a:ext cx="9074150" cy="1477307"/>
          </a:xfrm>
          <a:prstGeom prst="rect">
            <a:avLst/>
          </a:prstGeom>
        </p:spPr>
        <p:txBody>
          <a:bodyPr lIns="91418" tIns="45710" rIns="91418" bIns="4571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681" indent="-285681" algn="just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Листе супстанци које изазивају забринутост формирају се од супстанци које су класификоване као: карциногене категорије 1А и 1Б, мутагене категорије 1А и 1Б, токсичне по репродукцију категорије 1А и 1Б, супстанцe идентификованe као перзистентне, биоакумулативне и токсичне (у даљем тексту: ПБТ) и веома перзистентне, веома биоакумулативне (у даљем тексту: вПвБ)</a:t>
            </a:r>
            <a:r>
              <a:rPr lang="en-GB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ru-RU" sz="18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0" y="3518892"/>
            <a:ext cx="9109075" cy="1638300"/>
            <a:chOff x="0" y="3068960"/>
            <a:chExt cx="9108504" cy="1637594"/>
          </a:xfrm>
        </p:grpSpPr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0" y="3068960"/>
              <a:ext cx="9108504" cy="1637594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>
              <a:normAutofit fontScale="700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sr-Cyrl-R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1. </a:t>
              </a:r>
              <a:r>
                <a:rPr lang="sr-Latn-R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CMR</a:t>
              </a:r>
              <a:r>
                <a:rPr lang="en-U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 </a:t>
              </a:r>
              <a:r>
                <a:rPr lang="sr-Cyrl-C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супстанце</a:t>
              </a:r>
              <a:endParaRPr lang="sr-Latn-RS" sz="2400" b="1" dirty="0" smtClean="0">
                <a:solidFill>
                  <a:schemeClr val="accent4">
                    <a:lumMod val="75000"/>
                  </a:schemeClr>
                </a:solidFill>
                <a:ea typeface="Batang" pitchFamily="18" charset="-127"/>
              </a:endParaRPr>
            </a:p>
            <a:p>
              <a:pPr fontAlgn="auto">
                <a:spcAft>
                  <a:spcPts val="0"/>
                </a:spcAft>
                <a:defRPr/>
              </a:pPr>
              <a:r>
                <a:rPr lang="sr-Cyrl-RS" sz="2400" b="1" dirty="0" err="1" smtClean="0">
                  <a:ea typeface="Batang" pitchFamily="18" charset="-127"/>
                </a:rPr>
                <a:t>Карциногене</a:t>
              </a:r>
              <a:r>
                <a:rPr lang="en-US" sz="2400" b="1" dirty="0" smtClean="0">
                  <a:ea typeface="Batang" pitchFamily="18" charset="-127"/>
                </a:rPr>
                <a:t>, </a:t>
              </a:r>
              <a:r>
                <a:rPr lang="sr-Cyrl-RS" sz="2400" b="1" dirty="0" smtClean="0">
                  <a:ea typeface="Batang" pitchFamily="18" charset="-127"/>
                </a:rPr>
                <a:t>категорије</a:t>
              </a:r>
              <a:r>
                <a:rPr lang="en-US" sz="2400" b="1" dirty="0" smtClean="0">
                  <a:ea typeface="Batang" pitchFamily="18" charset="-127"/>
                </a:rPr>
                <a:t> 1</a:t>
              </a:r>
              <a:r>
                <a:rPr lang="sr-Cyrl-RS" sz="2400" b="1" dirty="0" smtClean="0">
                  <a:ea typeface="Batang" pitchFamily="18" charset="-127"/>
                </a:rPr>
                <a:t>А</a:t>
              </a:r>
              <a:r>
                <a:rPr lang="sr-Latn-RS" sz="2400" b="1" dirty="0" smtClean="0">
                  <a:ea typeface="Batang" pitchFamily="18" charset="-127"/>
                </a:rPr>
                <a:t>/</a:t>
              </a:r>
              <a:r>
                <a:rPr lang="en-US" sz="2400" b="1" dirty="0" smtClean="0">
                  <a:ea typeface="Batang" pitchFamily="18" charset="-127"/>
                </a:rPr>
                <a:t>1</a:t>
              </a:r>
              <a:r>
                <a:rPr lang="sr-Cyrl-RS" sz="2400" b="1" dirty="0" smtClean="0">
                  <a:ea typeface="Batang" pitchFamily="18" charset="-127"/>
                </a:rPr>
                <a:t>Б</a:t>
              </a:r>
              <a:r>
                <a:rPr lang="sr-Latn-RS" sz="2400" b="1" dirty="0" smtClean="0">
                  <a:ea typeface="Batang" pitchFamily="18" charset="-127"/>
                </a:rPr>
                <a:t> </a:t>
              </a:r>
              <a:r>
                <a:rPr lang="sr-Latn-RS" sz="2400" b="1" dirty="0" smtClean="0">
                  <a:solidFill>
                    <a:srgbClr val="9933FF"/>
                  </a:solidFill>
                  <a:ea typeface="Batang" pitchFamily="18" charset="-127"/>
                </a:rPr>
                <a:t>H3</a:t>
              </a:r>
              <a:r>
                <a:rPr lang="en-US" sz="2400" b="1" dirty="0" smtClean="0">
                  <a:solidFill>
                    <a:srgbClr val="9933FF"/>
                  </a:solidFill>
                  <a:ea typeface="Batang" pitchFamily="18" charset="-127"/>
                </a:rPr>
                <a:t>5</a:t>
              </a:r>
              <a:r>
                <a:rPr lang="sr-Latn-RS" sz="2400" b="1" dirty="0" smtClean="0">
                  <a:solidFill>
                    <a:srgbClr val="9933FF"/>
                  </a:solidFill>
                  <a:ea typeface="Batang" pitchFamily="18" charset="-127"/>
                </a:rPr>
                <a:t>0</a:t>
              </a:r>
              <a:r>
                <a:rPr lang="en-US" sz="2400" b="1" dirty="0" smtClean="0">
                  <a:ea typeface="Batang" pitchFamily="18" charset="-127"/>
                </a:rPr>
                <a:t> </a:t>
              </a:r>
              <a:r>
                <a:rPr lang="sr-Latn-RS" sz="2400" b="1" dirty="0" smtClean="0">
                  <a:ea typeface="Batang" pitchFamily="18" charset="-127"/>
                </a:rPr>
                <a:t>  </a:t>
              </a:r>
              <a:endParaRPr lang="en-US" sz="2400" b="1" dirty="0" smtClean="0">
                <a:ea typeface="Batang" pitchFamily="18" charset="-127"/>
              </a:endParaRPr>
            </a:p>
            <a:p>
              <a:pPr fontAlgn="auto">
                <a:spcAft>
                  <a:spcPts val="0"/>
                </a:spcAft>
                <a:defRPr/>
              </a:pPr>
              <a:r>
                <a:rPr lang="sr-Cyrl-RS" sz="2400" b="1" dirty="0" err="1" smtClean="0">
                  <a:ea typeface="Batang" pitchFamily="18" charset="-127"/>
                </a:rPr>
                <a:t>Мутагене</a:t>
              </a:r>
              <a:r>
                <a:rPr lang="en-US" sz="2400" b="1" dirty="0" smtClean="0">
                  <a:ea typeface="Batang" pitchFamily="18" charset="-127"/>
                </a:rPr>
                <a:t>, </a:t>
              </a:r>
              <a:r>
                <a:rPr lang="sr-Cyrl-RS" sz="2400" b="1" dirty="0" smtClean="0">
                  <a:ea typeface="Batang" pitchFamily="18" charset="-127"/>
                </a:rPr>
                <a:t>категорије</a:t>
              </a:r>
              <a:r>
                <a:rPr lang="en-US" sz="2400" b="1" dirty="0" smtClean="0">
                  <a:ea typeface="Batang" pitchFamily="18" charset="-127"/>
                </a:rPr>
                <a:t> 1</a:t>
              </a:r>
              <a:r>
                <a:rPr lang="sr-Cyrl-RS" sz="2400" b="1" dirty="0" smtClean="0">
                  <a:ea typeface="Batang" pitchFamily="18" charset="-127"/>
                </a:rPr>
                <a:t>А</a:t>
              </a:r>
              <a:r>
                <a:rPr lang="sr-Latn-RS" sz="2400" b="1" dirty="0" smtClean="0">
                  <a:ea typeface="Batang" pitchFamily="18" charset="-127"/>
                </a:rPr>
                <a:t>/</a:t>
              </a:r>
              <a:r>
                <a:rPr lang="en-US" sz="2400" b="1" dirty="0" smtClean="0">
                  <a:ea typeface="Batang" pitchFamily="18" charset="-127"/>
                </a:rPr>
                <a:t>1</a:t>
              </a:r>
              <a:r>
                <a:rPr lang="sr-Cyrl-RS" sz="2400" b="1" dirty="0" smtClean="0">
                  <a:ea typeface="Batang" pitchFamily="18" charset="-127"/>
                </a:rPr>
                <a:t>Б</a:t>
              </a:r>
              <a:r>
                <a:rPr lang="sr-Latn-RS" sz="2400" b="1" dirty="0" smtClean="0">
                  <a:ea typeface="Batang" pitchFamily="18" charset="-127"/>
                </a:rPr>
                <a:t> </a:t>
              </a:r>
              <a:r>
                <a:rPr lang="sr-Latn-RS" sz="2400" b="1" dirty="0" smtClean="0">
                  <a:solidFill>
                    <a:srgbClr val="9933FF"/>
                  </a:solidFill>
                  <a:ea typeface="Batang" pitchFamily="18" charset="-127"/>
                </a:rPr>
                <a:t>H340</a:t>
              </a:r>
              <a:r>
                <a:rPr lang="sr-Latn-RS" sz="2400" b="1" dirty="0" smtClean="0">
                  <a:ea typeface="Batang" pitchFamily="18" charset="-127"/>
                </a:rPr>
                <a:t>         </a:t>
              </a:r>
              <a:endParaRPr lang="en-US" sz="2400" b="1" dirty="0" smtClean="0">
                <a:ea typeface="Batang" pitchFamily="18" charset="-127"/>
              </a:endParaRPr>
            </a:p>
            <a:p>
              <a:pPr fontAlgn="auto">
                <a:spcAft>
                  <a:spcPts val="0"/>
                </a:spcAft>
                <a:defRPr/>
              </a:pPr>
              <a:r>
                <a:rPr lang="sr-Cyrl-RS" sz="2400" b="1" dirty="0" smtClean="0">
                  <a:ea typeface="Batang" pitchFamily="18" charset="-127"/>
                </a:rPr>
                <a:t>Токсичне по репродукцију</a:t>
              </a:r>
              <a:r>
                <a:rPr lang="en-US" sz="2400" b="1" dirty="0" smtClean="0">
                  <a:ea typeface="Batang" pitchFamily="18" charset="-127"/>
                </a:rPr>
                <a:t>, </a:t>
              </a:r>
              <a:r>
                <a:rPr lang="sr-Cyrl-RS" sz="2400" b="1" dirty="0">
                  <a:ea typeface="Batang" pitchFamily="18" charset="-127"/>
                </a:rPr>
                <a:t>категорије</a:t>
              </a:r>
              <a:r>
                <a:rPr lang="en-US" sz="2400" b="1" dirty="0">
                  <a:ea typeface="Batang" pitchFamily="18" charset="-127"/>
                </a:rPr>
                <a:t> 1</a:t>
              </a:r>
              <a:r>
                <a:rPr lang="sr-Cyrl-RS" sz="2400" b="1" dirty="0">
                  <a:ea typeface="Batang" pitchFamily="18" charset="-127"/>
                </a:rPr>
                <a:t>А</a:t>
              </a:r>
              <a:r>
                <a:rPr lang="sr-Latn-RS" sz="2400" b="1" dirty="0">
                  <a:ea typeface="Batang" pitchFamily="18" charset="-127"/>
                </a:rPr>
                <a:t>/</a:t>
              </a:r>
              <a:r>
                <a:rPr lang="en-US" sz="2400" b="1" dirty="0">
                  <a:ea typeface="Batang" pitchFamily="18" charset="-127"/>
                </a:rPr>
                <a:t>1</a:t>
              </a:r>
              <a:r>
                <a:rPr lang="sr-Cyrl-RS" sz="2400" b="1" dirty="0">
                  <a:ea typeface="Batang" pitchFamily="18" charset="-127"/>
                </a:rPr>
                <a:t>Б </a:t>
              </a:r>
              <a:r>
                <a:rPr lang="sr-Latn-RS" sz="2400" b="1" dirty="0" smtClean="0">
                  <a:solidFill>
                    <a:srgbClr val="9933FF"/>
                  </a:solidFill>
                  <a:ea typeface="Batang" pitchFamily="18" charset="-127"/>
                </a:rPr>
                <a:t>H3</a:t>
              </a:r>
              <a:r>
                <a:rPr lang="en-US" sz="2400" b="1" dirty="0" smtClean="0">
                  <a:solidFill>
                    <a:srgbClr val="9933FF"/>
                  </a:solidFill>
                  <a:ea typeface="Batang" pitchFamily="18" charset="-127"/>
                </a:rPr>
                <a:t>6</a:t>
              </a:r>
              <a:r>
                <a:rPr lang="sr-Latn-RS" sz="2400" b="1" dirty="0" smtClean="0">
                  <a:solidFill>
                    <a:srgbClr val="9933FF"/>
                  </a:solidFill>
                  <a:ea typeface="Batang" pitchFamily="18" charset="-127"/>
                </a:rPr>
                <a:t>0</a:t>
              </a:r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U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2. </a:t>
              </a:r>
              <a:r>
                <a:rPr lang="sr-Cyrl-R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Супстанце идентификоване као:</a:t>
              </a:r>
              <a:endParaRPr lang="en-US" sz="2400" b="1" dirty="0" smtClean="0">
                <a:solidFill>
                  <a:schemeClr val="accent4">
                    <a:lumMod val="75000"/>
                  </a:schemeClr>
                </a:solidFill>
                <a:ea typeface="Batang" pitchFamily="18" charset="-127"/>
              </a:endParaRPr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sr-Cyrl-RS" sz="2400" dirty="0" smtClean="0">
                  <a:ea typeface="Batang" pitchFamily="18" charset="-127"/>
                </a:rPr>
                <a:t>     </a:t>
              </a:r>
              <a:r>
                <a:rPr lang="en-US" sz="2400" b="1" dirty="0" smtClean="0">
                  <a:ea typeface="Batang" pitchFamily="18" charset="-127"/>
                </a:rPr>
                <a:t>PBT</a:t>
              </a:r>
              <a:r>
                <a:rPr lang="sr-Cyrl-RS" sz="2400" b="1" dirty="0" smtClean="0">
                  <a:ea typeface="Batang" pitchFamily="18" charset="-127"/>
                </a:rPr>
                <a:t>      </a:t>
              </a:r>
              <a:r>
                <a:rPr lang="en-US" sz="2400" b="1" dirty="0" err="1" smtClean="0">
                  <a:ea typeface="Batang" pitchFamily="18" charset="-127"/>
                </a:rPr>
                <a:t>vPvB</a:t>
              </a:r>
              <a:endParaRPr lang="en-US" sz="2400" b="1" dirty="0" smtClean="0">
                <a:ea typeface="Batang" pitchFamily="18" charset="-127"/>
              </a:endParaRPr>
            </a:p>
            <a:p>
              <a:pPr fontAlgn="auto">
                <a:spcAft>
                  <a:spcPts val="0"/>
                </a:spcAft>
                <a:defRPr/>
              </a:pPr>
              <a:endParaRPr lang="sr-Latn-RS" sz="1600" dirty="0"/>
            </a:p>
          </p:txBody>
        </p:sp>
        <p:grpSp>
          <p:nvGrpSpPr>
            <p:cNvPr id="11277" name="Group 7"/>
            <p:cNvGrpSpPr>
              <a:grpSpLocks/>
            </p:cNvGrpSpPr>
            <p:nvPr/>
          </p:nvGrpSpPr>
          <p:grpSpPr bwMode="auto">
            <a:xfrm>
              <a:off x="7735997" y="3101377"/>
              <a:ext cx="940456" cy="903687"/>
              <a:chOff x="10991445" y="1714084"/>
              <a:chExt cx="989219" cy="1574551"/>
            </a:xfrm>
          </p:grpSpPr>
          <p:pic>
            <p:nvPicPr>
              <p:cNvPr id="11278" name="Picture 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91445" y="1714084"/>
                <a:ext cx="989219" cy="12217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10990820" y="2934943"/>
                <a:ext cx="990136" cy="353895"/>
              </a:xfrm>
              <a:prstGeom prst="rect">
                <a:avLst/>
              </a:prstGeom>
              <a:solidFill>
                <a:srgbClr val="CC99FF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sr-Latn-RS" sz="1400" b="1" dirty="0">
                    <a:solidFill>
                      <a:schemeClr val="tx1"/>
                    </a:solidFill>
                  </a:rPr>
                  <a:t>opasnost</a:t>
                </a:r>
                <a:endParaRPr lang="en-US" sz="1400" b="1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1" name="Rectangle 10"/>
          <p:cNvSpPr/>
          <p:nvPr/>
        </p:nvSpPr>
        <p:spPr>
          <a:xfrm>
            <a:off x="0" y="3861048"/>
            <a:ext cx="9109075" cy="1477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681" indent="-285681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Листe супстанци које изазивају забринутост 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формира</a:t>
            </a:r>
            <a:r>
              <a:rPr lang="sr-Cyrl-R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ју</a:t>
            </a:r>
            <a:r>
              <a:rPr lang="ru-RU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 </a:t>
            </a:r>
            <a:r>
              <a:rPr lang="ru-RU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се и од супстанци које доводе до поремећаја рада ендокриног система или имају ПБТ или вПвБ својства али не испуњавају критеријуме за идентификацију као ПБТ или вПвБ (дају повода за подједнаку забринутост), а научно је утврђено да изазивају значајне последице по здравље људи и животну средину.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287338" y="1484313"/>
            <a:ext cx="8569325" cy="51133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681" indent="-285681" algn="just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Листа супстанци које изазивају забринутост садржи следеће податке:</a:t>
            </a:r>
          </a:p>
          <a:p>
            <a:pPr marL="457200" indent="-457200" algn="just" fontAlgn="auto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sr-Cyrl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идентитет супстанце;</a:t>
            </a:r>
            <a:endParaRPr lang="sr-Latn-C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457200" indent="-457200" algn="just" fontAlgn="auto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класификацију супстанце односно да ли је идентификована као ПБТ или</a:t>
            </a:r>
            <a:r>
              <a:rPr lang="sr-Latn-C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вПвБ или испуњава остале услове из члана 43. став 3. Закона о хемикалијама;</a:t>
            </a:r>
            <a:endParaRPr lang="sr-Latn-C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457200" indent="-457200" algn="just" fontAlgn="auto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sr-Cyrl-C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</a:t>
            </a: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ачине коришћења за које није потребно прописати додатне мере за </a:t>
            </a:r>
            <a:r>
              <a:rPr lang="sr-Cyrl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смањење   ризика.</a:t>
            </a:r>
          </a:p>
          <a:p>
            <a:pPr marL="457200" indent="-457200" algn="just" fontAlgn="auto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endParaRPr lang="sr-Latn-C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681" indent="-285681" algn="just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100" b="1" dirty="0" smtClean="0">
                <a:solidFill>
                  <a:srgbClr val="7030A0"/>
                </a:solidFill>
              </a:rPr>
              <a:t>Листа супстанци које изазивају забринутост објављује се у „Службеном гласнику Републике Србије”</a:t>
            </a:r>
            <a:r>
              <a:rPr lang="sr-Latn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r-Cyrl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 </a:t>
            </a:r>
            <a:r>
              <a:rPr lang="sr-Cyrl-C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тренутно се на овој листи налазе 22 супстанце.</a:t>
            </a:r>
          </a:p>
          <a:p>
            <a:pPr marL="285681" indent="-285681" algn="just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sr-Cyrl-C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681" indent="-285681" algn="just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100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Листу супстанци кандидата за Листу супстанци које изазивају забринутост – </a:t>
            </a: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у процедури</a:t>
            </a:r>
            <a:r>
              <a:rPr lang="sr-Latn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sr-Cyrl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- </a:t>
            </a:r>
            <a:r>
              <a:rPr lang="sr-Latn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161 </a:t>
            </a:r>
            <a:r>
              <a:rPr lang="sr-Cyrl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супстанца</a:t>
            </a:r>
            <a:endParaRPr lang="en-U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681" indent="-285681" algn="just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ru-RU" sz="22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65250" y="188913"/>
            <a:ext cx="6413500" cy="1076325"/>
          </a:xfrm>
          <a:prstGeom prst="rect">
            <a:avLst/>
          </a:prstGeom>
          <a:noFill/>
        </p:spPr>
        <p:txBody>
          <a:bodyPr lIns="91418" tIns="45710" rIns="91418" bIns="4571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Листа супстанци које изазивају забринутост</a:t>
            </a:r>
            <a:endParaRPr lang="sr-Latn-CS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1277888" y="1555487"/>
            <a:ext cx="6588224" cy="4638298"/>
            <a:chOff x="4139952" y="14838"/>
            <a:chExt cx="5004048" cy="4334749"/>
          </a:xfrm>
        </p:grpSpPr>
        <p:pic>
          <p:nvPicPr>
            <p:cNvPr id="6" name="Content Placeholder 3" descr="SVHC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4139952" y="14838"/>
              <a:ext cx="5004048" cy="4334749"/>
            </a:xfrm>
            <a:prstGeom prst="rect">
              <a:avLst/>
            </a:prstGeom>
          </p:spPr>
        </p:pic>
        <p:sp>
          <p:nvSpPr>
            <p:cNvPr id="7" name="Title 1"/>
            <p:cNvSpPr txBox="1">
              <a:spLocks/>
            </p:cNvSpPr>
            <p:nvPr/>
          </p:nvSpPr>
          <p:spPr>
            <a:xfrm>
              <a:off x="5727576" y="325356"/>
              <a:ext cx="1828800" cy="487362"/>
            </a:xfrm>
            <a:prstGeom prst="rect">
              <a:avLst/>
            </a:prstGeom>
            <a:solidFill>
              <a:srgbClr val="FFFFCC"/>
            </a:solidFill>
          </p:spPr>
          <p:txBody>
            <a:bodyPr/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r>
                <a:rPr lang="sr-Cyrl-RS" altLang="sr-Latn-RS" sz="18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ЛИСТА</a:t>
              </a:r>
              <a:r>
                <a:rPr lang="en-US" altLang="sr-Latn-RS" sz="18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SVHC</a:t>
              </a:r>
              <a:endParaRPr lang="en-US" altLang="sr-Latn-RS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>
          <a:xfrm>
            <a:off x="1258888" y="7938"/>
            <a:ext cx="4465637" cy="1384300"/>
          </a:xfrm>
          <a:prstGeom prst="rect">
            <a:avLst/>
          </a:prstGeom>
          <a:noFill/>
        </p:spPr>
        <p:txBody>
          <a:bodyPr lIns="91418" tIns="45710" rIns="91418" bIns="4571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8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Упис супстанци које изазивају забринутост у Регистар хемикалија</a:t>
            </a:r>
            <a:endParaRPr lang="sr-Latn-CS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5724525" y="188913"/>
            <a:ext cx="3359150" cy="1295400"/>
            <a:chOff x="2677994" y="1124744"/>
            <a:chExt cx="4702318" cy="1631355"/>
          </a:xfrm>
        </p:grpSpPr>
        <p:pic>
          <p:nvPicPr>
            <p:cNvPr id="13321" name="Picture 4" descr="https://encrypted-tbn3.gstatic.com/images?q=tbn:ANd9GcTdEkFvzkY_tYMF12YDEHxoGL4R1QumR3aUAwzXkC8FLnSjQ0zsyQ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1124744"/>
              <a:ext cx="2520280" cy="1631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8" descr="https://encrypted-tbn3.gstatic.com/images?q=tbn:ANd9GcTVNY5GfQ0OmEw3TJWxAK7JqY08g5LkMXqTedKBnE1tbqNSEx1SVQ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77994" y="1124744"/>
              <a:ext cx="2131483" cy="1379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3" name="TextBox 6"/>
            <p:cNvSpPr txBox="1">
              <a:spLocks noChangeArrowheads="1"/>
            </p:cNvSpPr>
            <p:nvPr/>
          </p:nvSpPr>
          <p:spPr bwMode="auto">
            <a:xfrm>
              <a:off x="2990912" y="1700808"/>
              <a:ext cx="1818564" cy="503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r>
                <a:rPr lang="sr-Latn-RS" altLang="sr-Latn-RS" sz="2000" b="1">
                  <a:solidFill>
                    <a:srgbClr val="FF3300"/>
                  </a:solidFill>
                  <a:latin typeface="Brush Script MT" pitchFamily="66" charset="0"/>
                  <a:cs typeface="Times New Roman" pitchFamily="18" charset="0"/>
                </a:rPr>
                <a:t>01.01.2016.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467544" y="1700213"/>
            <a:ext cx="8208962" cy="1015642"/>
          </a:xfrm>
          <a:prstGeom prst="rect">
            <a:avLst/>
          </a:prstGeom>
        </p:spPr>
        <p:txBody>
          <a:bodyPr lIns="91418" tIns="45710" rIns="91418" bIns="45710">
            <a:spAutoFit/>
          </a:bodyPr>
          <a:lstStyle/>
          <a:p>
            <a:pPr marL="285681" indent="-285681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Произвођач, увозник или даљи корисник који производи или увози супстанцу, која изазива забринутост или смешу која садржи ту супстанцу,</a:t>
            </a:r>
            <a:r>
              <a:rPr lang="sr-Cyrl-C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 има обавезу уписа ових хемикалија у Регистар.</a:t>
            </a:r>
            <a:endParaRPr lang="sr-Latn-CS" sz="20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1800" y="2781300"/>
            <a:ext cx="8208963" cy="1015642"/>
          </a:xfrm>
          <a:prstGeom prst="rect">
            <a:avLst/>
          </a:prstGeom>
        </p:spPr>
        <p:txBody>
          <a:bodyPr lIns="91418" tIns="45710" rIns="91418" bIns="45710">
            <a:spAutoFit/>
          </a:bodyPr>
          <a:lstStyle/>
          <a:p>
            <a:pPr marL="285681" indent="-285681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Даљи корисник који користи супстанце које изазивају забринутост  и смеше које их садрже</a:t>
            </a:r>
            <a:r>
              <a:rPr lang="sr-Latn-C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sr-Cyrl-C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има обавезу да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поднесе пријаву ради уписа тих хемикалија.</a:t>
            </a:r>
            <a:endParaRPr lang="sr-Latn-CS" sz="20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3319" name="TextBox 9"/>
          <p:cNvSpPr txBox="1">
            <a:spLocks noChangeArrowheads="1"/>
          </p:cNvSpPr>
          <p:nvPr/>
        </p:nvSpPr>
        <p:spPr bwMode="auto">
          <a:xfrm>
            <a:off x="436563" y="3860800"/>
            <a:ext cx="84264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8" tIns="45710" rIns="91418" bIns="4571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altLang="sr-Latn-RS" sz="2000" b="1" dirty="0">
                <a:solidFill>
                  <a:srgbClr val="7030A0"/>
                </a:solidFill>
                <a:cs typeface="Times New Roman" pitchFamily="18" charset="0"/>
              </a:rPr>
              <a:t>Правилник</a:t>
            </a:r>
            <a:r>
              <a:rPr lang="sr-Cyrl-RS" altLang="sr-Latn-RS" sz="2000" b="1" dirty="0">
                <a:solidFill>
                  <a:srgbClr val="7030A0"/>
                </a:solidFill>
                <a:cs typeface="Times New Roman" pitchFamily="18" charset="0"/>
              </a:rPr>
              <a:t>ом</a:t>
            </a:r>
            <a:r>
              <a:rPr lang="ru-RU" altLang="sr-Latn-RS" sz="2000" b="1" dirty="0">
                <a:solidFill>
                  <a:srgbClr val="7030A0"/>
                </a:solidFill>
                <a:cs typeface="Times New Roman" pitchFamily="18" charset="0"/>
              </a:rPr>
              <a:t> о Регистру хемикалија прописана је доња граница количине хемикалије испод које се та </a:t>
            </a:r>
            <a:r>
              <a:rPr lang="en-US" altLang="sr-Latn-RS" sz="2000" b="1" dirty="0">
                <a:solidFill>
                  <a:srgbClr val="7030A0"/>
                </a:solidFill>
                <a:cs typeface="Times New Roman" pitchFamily="18" charset="0"/>
              </a:rPr>
              <a:t>SVHC</a:t>
            </a:r>
            <a:r>
              <a:rPr lang="ru-RU" altLang="sr-Latn-RS" sz="2000" b="1" dirty="0">
                <a:solidFill>
                  <a:srgbClr val="7030A0"/>
                </a:solidFill>
                <a:cs typeface="Times New Roman" pitchFamily="18" charset="0"/>
              </a:rPr>
              <a:t> не уписује у Регистар хемикалија као и </a:t>
            </a:r>
            <a:r>
              <a:rPr lang="sr-Cyrl-RS" altLang="sr-Latn-RS" sz="2000" b="1" dirty="0">
                <a:solidFill>
                  <a:srgbClr val="7030A0"/>
                </a:solidFill>
                <a:cs typeface="Times New Roman" pitchFamily="18" charset="0"/>
              </a:rPr>
              <a:t>садржину досијеа о </a:t>
            </a:r>
            <a:r>
              <a:rPr lang="en-US" altLang="sr-Latn-RS" sz="2000" b="1" dirty="0">
                <a:solidFill>
                  <a:srgbClr val="7030A0"/>
                </a:solidFill>
                <a:cs typeface="Times New Roman" pitchFamily="18" charset="0"/>
              </a:rPr>
              <a:t>SVHC</a:t>
            </a:r>
            <a:r>
              <a:rPr lang="sr-Cyrl-RS" altLang="sr-Latn-RS" sz="2000" b="1" dirty="0">
                <a:solidFill>
                  <a:srgbClr val="7030A0"/>
                </a:solidFill>
                <a:cs typeface="Times New Roman" pitchFamily="18" charset="0"/>
              </a:rPr>
              <a:t>!</a:t>
            </a:r>
            <a:endParaRPr lang="sr-Latn-CS" altLang="sr-Latn-RS" sz="2000" b="1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8313" y="5157788"/>
            <a:ext cx="8135937" cy="1322387"/>
          </a:xfrm>
          <a:prstGeom prst="rect">
            <a:avLst/>
          </a:prstGeom>
        </p:spPr>
        <p:txBody>
          <a:bodyPr lIns="91418" tIns="45710" rIns="91418" bIns="45710">
            <a:spAutoFit/>
          </a:bodyPr>
          <a:lstStyle/>
          <a:p>
            <a:pPr marL="285681" indent="-285681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У Регистар се уписује супстанца која изазива забринутост, произведена или увезена у количини од најмање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+mn-lt"/>
                <a:cs typeface="Times New Roman" panose="02020603050405020304" pitchFamily="18" charset="0"/>
              </a:rPr>
              <a:t>100 кг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годишње, односно смеша произведена или увезена у количини од најмање </a:t>
            </a:r>
            <a:r>
              <a:rPr lang="ru-RU" b="1" dirty="0">
                <a:solidFill>
                  <a:srgbClr val="7030A0"/>
                </a:solidFill>
                <a:latin typeface="+mn-lt"/>
                <a:cs typeface="Times New Roman" panose="02020603050405020304" pitchFamily="18" charset="0"/>
              </a:rPr>
              <a:t>100 кг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годишње, а која садржи супстанцу која изазива забринутост.</a:t>
            </a:r>
            <a:endParaRPr lang="sr-Latn-CS" sz="20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9" name="Chart 2"/>
          <p:cNvGraphicFramePr>
            <a:graphicFrameLocks/>
          </p:cNvGraphicFramePr>
          <p:nvPr/>
        </p:nvGraphicFramePr>
        <p:xfrm>
          <a:off x="128588" y="857250"/>
          <a:ext cx="8742362" cy="551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4" r:id="rId3" imgW="8742422" imgH="5511262" progId="Excel.Sheet.8">
                  <p:embed/>
                </p:oleObj>
              </mc:Choice>
              <mc:Fallback>
                <p:oleObj r:id="rId3" imgW="8742422" imgH="5511262" progId="Excel.Sheet.8">
                  <p:embed/>
                  <p:pic>
                    <p:nvPicPr>
                      <p:cNvPr id="0" name="Picture 2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8" y="857250"/>
                        <a:ext cx="8742362" cy="5514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0163"/>
            <a:ext cx="2555875" cy="1255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25" y="33338"/>
            <a:ext cx="2451100" cy="125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115888"/>
          <a:ext cx="9144000" cy="6626222"/>
        </p:xfrm>
        <a:graphic>
          <a:graphicData uri="http://schemas.openxmlformats.org/drawingml/2006/table">
            <a:tbl>
              <a:tblPr firstRow="1" firstCol="1" bandRow="1">
                <a:tableStyleId>{FABFCF23-3B69-468F-B69F-88F6DE6A72F2}</a:tableStyleId>
              </a:tblPr>
              <a:tblGrid>
                <a:gridCol w="5301251"/>
                <a:gridCol w="1075971"/>
                <a:gridCol w="1229679"/>
                <a:gridCol w="1537099"/>
              </a:tblGrid>
              <a:tr h="500023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Хемијски</a:t>
                      </a:r>
                      <a:r>
                        <a:rPr lang="sr-Cyrl-CS" sz="18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назив 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 </a:t>
                      </a:r>
                      <a:r>
                        <a:rPr lang="sr-Cyrl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бр.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CAS</a:t>
                      </a:r>
                      <a:r>
                        <a:rPr lang="sr-Cyrl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бр.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Количина (</a:t>
                      </a:r>
                      <a:r>
                        <a:rPr lang="sr-Latn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sr-Cyrl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 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437949">
                <a:tc gridSpan="4"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8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2011. </a:t>
                      </a:r>
                      <a:r>
                        <a:rPr lang="en-US" sz="18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година</a:t>
                      </a:r>
                      <a:endParaRPr lang="en-US" sz="18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(II)-</a:t>
                      </a:r>
                      <a:r>
                        <a:rPr lang="sr-Cyrl-CS" sz="16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хромат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231-846-0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7758-97-6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0,105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Калијум-хромат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232-140-5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7789-00-6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0,201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486611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18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Трихлоретилен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201-167-4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79-01-6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2000" b="1" kern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458,757</a:t>
                      </a:r>
                      <a:endParaRPr lang="en-US" sz="20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2,4-</a:t>
                      </a:r>
                      <a:r>
                        <a:rPr lang="sr-Cyrl-CS" sz="14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динитротолуен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204-450-0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121-14-2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17,092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Олово-</a:t>
                      </a:r>
                      <a:r>
                        <a:rPr lang="sr-Cyrl-CS" sz="14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хромат</a:t>
                      </a: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CS" sz="14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молибдат</a:t>
                      </a: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сулфат црвени 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235-759-9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12656-85-8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60,750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Олово-сулфо хромат жути  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215-693-7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1344-37-2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19,568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437949">
                <a:tc gridSpan="4"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2010. </a:t>
                      </a:r>
                      <a:r>
                        <a:rPr lang="en-US" sz="16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година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Хромна киселина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231-801-5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7738-94-5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21,000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 (VI) триоксид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215-607-8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1333-82-0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8,575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(II)-</a:t>
                      </a: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хромат 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231-846-0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7758-97-6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0,600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481522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800" b="1" kern="1200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Трихлоретилен</a:t>
                      </a:r>
                      <a:endParaRPr lang="en-US" sz="18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201-167-4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79-01-6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2000" b="1" kern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340,421</a:t>
                      </a:r>
                      <a:endParaRPr lang="en-US" sz="20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2,4-</a:t>
                      </a:r>
                      <a:r>
                        <a:rPr lang="sr-Cyrl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динитротолуен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204-450-0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121-14-2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23,160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6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Олово-сулфо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хромат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жути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215-693-7  </a:t>
                      </a:r>
                      <a:endParaRPr lang="en-US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1344-37-2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23,895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Олово-хромат молибдат сулфат црвени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235-759-9  </a:t>
                      </a:r>
                      <a:endParaRPr lang="en-US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12656-85-8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150,715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87675" y="2781300"/>
            <a:ext cx="6156325" cy="25542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000" dirty="0"/>
              <a:t>Прoизвoђaч, увoзник или дистрибутeр прoизвoдa кojи сaдржи супстaнцу кoja изaзивa зaбринутoст у кoнцeнтрaциjи </a:t>
            </a:r>
            <a:r>
              <a:rPr lang="sr-Cyrl-RS" sz="2000" b="1" dirty="0"/>
              <a:t>вeћoj oд 0,1%, </a:t>
            </a:r>
            <a:r>
              <a:rPr lang="sr-Cyrl-RS" sz="2000" dirty="0"/>
              <a:t>дужaн je дa свaкoм другoм дистрибутeру или дaљeм кoриснику у лaнцу снaбдeвaњa </a:t>
            </a:r>
            <a:r>
              <a:rPr lang="sr-Cyrl-RS" sz="2000" b="1" dirty="0"/>
              <a:t>дoстaви инфoрмaциje дoвoљнe зa бeзбeдну упoтрeбу тoг прoизвoдa, a нajмaњe имe тe супстaнцe</a:t>
            </a:r>
            <a:r>
              <a:rPr lang="sr-Cyrl-RS" sz="2000" dirty="0"/>
              <a:t>.</a:t>
            </a:r>
            <a:endParaRPr lang="sr-Latn-CS" sz="2000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RS" sz="20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8" name="Picture 2" descr="F:\SVHC PKS 2014\cl. 27 zakona 2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175"/>
            <a:ext cx="91440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214938" y="642938"/>
            <a:ext cx="3929062" cy="1143000"/>
            <a:chOff x="5214942" y="0"/>
            <a:chExt cx="3929058" cy="1142985"/>
          </a:xfrm>
        </p:grpSpPr>
        <p:pic>
          <p:nvPicPr>
            <p:cNvPr id="16395" name="Picture 5" descr="images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4192" y="0"/>
              <a:ext cx="1549808" cy="1142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6" name="Picture 6" descr="images (2)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5140" y="0"/>
              <a:ext cx="935587" cy="1142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7" name="Picture 7" descr="images (3)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4942" y="1"/>
              <a:ext cx="1485299" cy="1142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Picture 8" descr="1111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9900"/>
            <a:ext cx="2987675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954213" y="-26988"/>
            <a:ext cx="3770312" cy="1076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Шта све ово значи потрошачима?</a:t>
            </a:r>
            <a:endParaRPr lang="en-US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1" name="Folded Corner 10"/>
          <p:cNvSpPr/>
          <p:nvPr/>
        </p:nvSpPr>
        <p:spPr>
          <a:xfrm rot="2074650">
            <a:off x="1268413" y="828675"/>
            <a:ext cx="1284287" cy="914400"/>
          </a:xfrm>
          <a:prstGeom prst="foldedCorner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b="1" dirty="0"/>
              <a:t>Податак из Досијеа о </a:t>
            </a:r>
            <a:r>
              <a:rPr lang="en-US" b="1" dirty="0"/>
              <a:t>SVHC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87675" y="5229225"/>
            <a:ext cx="6156325" cy="16319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000" dirty="0"/>
              <a:t>Прoизвoђaч, увoзник или дистрибутeр прoизвoдa кojи сaдржи супстaнцу кoja изaзивa зaбринутoст у кoнцeнтрaциjи </a:t>
            </a:r>
            <a:r>
              <a:rPr lang="sr-Cyrl-RS" sz="2000" b="1" dirty="0"/>
              <a:t>вeћoj oд 0,1%</a:t>
            </a:r>
            <a:r>
              <a:rPr lang="sr-Cyrl-RS" sz="2000" dirty="0"/>
              <a:t> дужaн je дa бeз нaкнaдe, н</a:t>
            </a:r>
            <a:r>
              <a:rPr lang="sr-Cyrl-RS" sz="2000" b="1" dirty="0"/>
              <a:t>a зaхтeв пoтрoшaчa, дoстaви инфoрмaциje o тoj супстaнци</a:t>
            </a:r>
            <a:r>
              <a:rPr lang="sr-Cyrl-RS" sz="2000" dirty="0"/>
              <a:t>.</a:t>
            </a:r>
            <a:endParaRPr lang="sr-Latn-CS" dirty="0"/>
          </a:p>
        </p:txBody>
      </p:sp>
      <p:sp>
        <p:nvSpPr>
          <p:cNvPr id="13" name="TextBox 12"/>
          <p:cNvSpPr txBox="1"/>
          <p:nvPr/>
        </p:nvSpPr>
        <p:spPr>
          <a:xfrm>
            <a:off x="193675" y="2743200"/>
            <a:ext cx="260191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Члан 27.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Закона о хемикалијама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4" descr="207508822210.tures_.LetterWritingClipArt.jpg.at_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600" y="5867400"/>
            <a:ext cx="2286000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2" grpId="0" animBg="1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47813" y="0"/>
            <a:ext cx="6624637" cy="1096963"/>
          </a:xfrm>
          <a:prstGeom prst="rect">
            <a:avLst/>
          </a:prstGeom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RS" sz="4800" b="1" dirty="0" smtClean="0">
                <a:solidFill>
                  <a:srgbClr val="7030A0"/>
                </a:solidFill>
                <a:latin typeface="Mistral" panose="03090702030407020403" pitchFamily="66" charset="0"/>
              </a:rPr>
              <a:t>ИНФОРМАЦИЈЕ ЗА ИНДУСТРИЈУ?</a:t>
            </a:r>
            <a:endParaRPr lang="en-US" sz="4800" b="1" dirty="0">
              <a:solidFill>
                <a:srgbClr val="7030A0"/>
              </a:solidFill>
              <a:latin typeface="Mistral" panose="03090702030407020403" pitchFamily="66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42530"/>
            <a:ext cx="9144000" cy="5863069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6324600" y="2667000"/>
            <a:ext cx="2819400" cy="16002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150938" y="115888"/>
            <a:ext cx="7165975" cy="1196975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RS" sz="4800" b="1" dirty="0" smtClean="0">
                <a:solidFill>
                  <a:srgbClr val="009900"/>
                </a:solidFill>
                <a:latin typeface="Mistral" panose="03090702030407020403" pitchFamily="66" charset="0"/>
              </a:rPr>
              <a:t>К</a:t>
            </a:r>
            <a:r>
              <a:rPr lang="sr-Cyrl-CS" sz="4800" b="1" dirty="0" smtClean="0">
                <a:solidFill>
                  <a:srgbClr val="009900"/>
                </a:solidFill>
                <a:latin typeface="Mistral" panose="03090702030407020403" pitchFamily="66" charset="0"/>
              </a:rPr>
              <a:t>АКО ПОТРОШАЧИ МОГУ ДА СЕ ИНФОРМИШУ</a:t>
            </a:r>
            <a:r>
              <a:rPr lang="sr-Cyrl-RS" sz="4800" b="1" dirty="0" smtClean="0">
                <a:solidFill>
                  <a:srgbClr val="009900"/>
                </a:solidFill>
                <a:latin typeface="Mistral" panose="03090702030407020403" pitchFamily="66" charset="0"/>
              </a:rPr>
              <a:t>?</a:t>
            </a:r>
            <a:endParaRPr lang="en-US" sz="4800" b="1" dirty="0">
              <a:solidFill>
                <a:srgbClr val="009900"/>
              </a:solidFill>
              <a:latin typeface="Mistral" panose="03090702030407020403" pitchFamily="66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95400"/>
            <a:ext cx="4267200" cy="53435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1000" y="5334000"/>
            <a:ext cx="2057400" cy="38100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0" y="0"/>
            <a:ext cx="5943600" cy="6858000"/>
          </a:xfrm>
          <a:prstGeom prst="rect">
            <a:avLst/>
          </a:prstGeom>
        </p:spPr>
      </p:pic>
      <p:pic>
        <p:nvPicPr>
          <p:cNvPr id="11" name="Picture 10" descr="1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1400" y="533400"/>
            <a:ext cx="5562600" cy="63246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6" name="Picture 2" descr="http://www.createtx.org/new-website-coming-so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1300" y="76200"/>
            <a:ext cx="3581400" cy="2777881"/>
          </a:xfrm>
          <a:prstGeom prst="rect">
            <a:avLst/>
          </a:prstGeom>
          <a:noFill/>
        </p:spPr>
      </p:pic>
      <p:pic>
        <p:nvPicPr>
          <p:cNvPr id="8" name="Picture 7" descr="15 12 20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700" y="2797692"/>
            <a:ext cx="7086600" cy="3625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295400"/>
            <a:ext cx="6858000" cy="5262959"/>
          </a:xfrm>
          <a:prstGeom prst="rect">
            <a:avLst/>
          </a:prstGeom>
          <a:solidFill>
            <a:srgbClr val="FFFFCC"/>
          </a:solidFill>
        </p:spPr>
        <p:txBody>
          <a:bodyPr wrap="square" lIns="91418" tIns="45710" rIns="91418" bIns="4571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2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Свеобухватна и јединствена база података</a:t>
            </a:r>
          </a:p>
          <a:p>
            <a:pPr marL="285681" indent="-285681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1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Систематско праћење хемикалија.</a:t>
            </a:r>
          </a:p>
          <a:p>
            <a:pPr marL="285681" indent="-285681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1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Праћење и минимизација ризика које хемикалије представљају по здравље људи и животну средину.</a:t>
            </a:r>
          </a:p>
          <a:p>
            <a:pPr marL="285681" indent="-285681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1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Контрола начина коришћења супстанци које изазивају забринутост.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Индустрија</a:t>
            </a:r>
          </a:p>
          <a:p>
            <a:pPr marL="285681" indent="-285681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sr-Cyrl-CS" sz="1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Информисање и подизање свести </a:t>
            </a:r>
            <a:r>
              <a:rPr lang="sr-Cyrl-CS" sz="1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индустрије </a:t>
            </a:r>
            <a:r>
              <a:rPr lang="sr-Cyrl-CS" sz="1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супстанцама које изазивају забринутост.</a:t>
            </a:r>
          </a:p>
          <a:p>
            <a:pPr marL="285681" indent="-285681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sr-Cyrl-RS" sz="1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Подстицање увођења </a:t>
            </a:r>
            <a:r>
              <a:rPr lang="sr-Cyrl-CS" sz="1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безбеднијих алтернатива.</a:t>
            </a:r>
          </a:p>
          <a:p>
            <a:pPr marL="285681" indent="-285681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sr-Cyrl-CS" sz="1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Припрема индустрије за обавезе које предстоје када Србија постане чланица Европске Уније.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sr-Cyrl-C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2400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Потрошачи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sr-Cyrl-CS" sz="1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Подизање </a:t>
            </a:r>
            <a:r>
              <a:rPr lang="sr-Cyrl-CS" sz="1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свести потрошача и свих заинтересованих страна о супстанцама које изазивају забринутост</a:t>
            </a:r>
            <a:r>
              <a:rPr lang="sr-Cyrl-CS" sz="19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C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6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463" y="0"/>
            <a:ext cx="3521075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06-05-2015_KS_354-250x16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3124200"/>
            <a:ext cx="2286000" cy="1590675"/>
          </a:xfrm>
          <a:prstGeom prst="rect">
            <a:avLst/>
          </a:prstGeom>
        </p:spPr>
      </p:pic>
      <p:pic>
        <p:nvPicPr>
          <p:cNvPr id="7" name="Picture 6" descr="emails-on-laptop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7200" y="1219200"/>
            <a:ext cx="2336800" cy="1752600"/>
          </a:xfrm>
          <a:prstGeom prst="rect">
            <a:avLst/>
          </a:prstGeom>
        </p:spPr>
      </p:pic>
      <p:pic>
        <p:nvPicPr>
          <p:cNvPr id="9" name="Picture 8" descr="3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0" y="4857750"/>
            <a:ext cx="2286000" cy="200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0" y="6110288"/>
            <a:ext cx="6192838" cy="74771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Latn-CS" sz="2000" b="1" dirty="0" smtClean="0">
                <a:solidFill>
                  <a:srgbClr val="7030A0"/>
                </a:solidFill>
              </a:rPr>
              <a:t>e-mail: aleksandra.rasovic@eko.minpolj.gov.rs</a:t>
            </a:r>
            <a:endParaRPr lang="sr-Cyrl-CS" sz="2000" b="1" dirty="0" smtClean="0">
              <a:solidFill>
                <a:srgbClr val="7030A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Cyrl-CS" sz="2000" b="1" dirty="0" smtClean="0">
                <a:solidFill>
                  <a:srgbClr val="7030A0"/>
                </a:solidFill>
              </a:rPr>
              <a:t>тел: +381 11 7155</a:t>
            </a:r>
            <a:r>
              <a:rPr lang="sr-Latn-CS" sz="2000" b="1" dirty="0" smtClean="0">
                <a:solidFill>
                  <a:srgbClr val="7030A0"/>
                </a:solidFill>
              </a:rPr>
              <a:t> </a:t>
            </a:r>
            <a:r>
              <a:rPr lang="sr-Cyrl-CS" sz="2000" b="1" dirty="0" smtClean="0">
                <a:solidFill>
                  <a:srgbClr val="7030A0"/>
                </a:solidFill>
              </a:rPr>
              <a:t>225</a:t>
            </a:r>
            <a:endParaRPr lang="en-US" sz="2000" b="1" dirty="0">
              <a:solidFill>
                <a:srgbClr val="7030A0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931863" y="0"/>
            <a:ext cx="7024687" cy="908050"/>
          </a:xfrm>
          <a:prstGeom prst="rect">
            <a:avLst/>
          </a:prstGeom>
        </p:spPr>
        <p:txBody>
          <a:bodyPr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3050" indent="-273050">
              <a:defRPr/>
            </a:pPr>
            <a:r>
              <a:rPr lang="sr-Cyrl-C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charset="0"/>
              </a:rPr>
              <a:t>Министарство пољопривреде и </a:t>
            </a:r>
          </a:p>
          <a:p>
            <a:pPr marL="273050" indent="-273050">
              <a:defRPr/>
            </a:pPr>
            <a:r>
              <a:rPr lang="sr-Cyrl-C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charset="0"/>
              </a:rPr>
              <a:t>заштите животне средине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3" cy="149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3238" y="1211263"/>
            <a:ext cx="8137525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П</a:t>
            </a:r>
            <a:r>
              <a:rPr lang="sr-Cyrl-CS" sz="4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О</a:t>
            </a:r>
            <a:r>
              <a:rPr lang="sr-Cyrl-CS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К</a:t>
            </a:r>
            <a:r>
              <a:rPr lang="sr-Cyrl-CS" sz="4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Р</a:t>
            </a:r>
            <a:r>
              <a:rPr lang="sr-Cyrl-CS" sz="4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Е</a:t>
            </a:r>
            <a:r>
              <a:rPr lang="sr-Cyrl-CS" sz="4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Н</a:t>
            </a:r>
            <a:r>
              <a:rPr lang="sr-Cyrl-CS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И</a:t>
            </a:r>
            <a:r>
              <a:rPr lang="sr-Cyrl-CS" sz="4800" b="1" i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М</a:t>
            </a:r>
            <a:r>
              <a:rPr lang="sr-Cyrl-CS" sz="4800" b="1" i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О</a:t>
            </a: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 </a:t>
            </a:r>
            <a:r>
              <a:rPr lang="sr-Cyrl-CS" sz="4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СЕ</a:t>
            </a: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 </a:t>
            </a:r>
            <a:r>
              <a:rPr lang="sr-Cyrl-CS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ЗА</a:t>
            </a: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 Б</a:t>
            </a:r>
            <a:r>
              <a:rPr lang="sr-Cyrl-CS" sz="4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Е</a:t>
            </a:r>
            <a:r>
              <a:rPr lang="sr-Cyrl-CS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З</a:t>
            </a:r>
            <a:r>
              <a:rPr lang="sr-Cyrl-CS" sz="4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Б</a:t>
            </a:r>
            <a:r>
              <a:rPr lang="sr-Cyrl-CS" sz="4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Е</a:t>
            </a:r>
            <a:r>
              <a:rPr lang="sr-Cyrl-CS" sz="4800" b="1" i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Д</a:t>
            </a:r>
            <a:r>
              <a:rPr lang="sr-Cyrl-CS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Н</a:t>
            </a:r>
            <a:r>
              <a:rPr lang="sr-Cyrl-CS" sz="4800" b="1" i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И</a:t>
            </a:r>
            <a:r>
              <a:rPr lang="sr-Cyrl-CS" sz="4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Ј</a:t>
            </a:r>
            <a:r>
              <a:rPr lang="sr-Cyrl-CS" sz="4800" b="1" i="1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У</a:t>
            </a: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 Б</a:t>
            </a:r>
            <a:r>
              <a:rPr lang="sr-Cyrl-CS" sz="4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У</a:t>
            </a:r>
            <a:r>
              <a:rPr lang="sr-Cyrl-CS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Д</a:t>
            </a:r>
            <a:r>
              <a:rPr lang="sr-Cyrl-CS" sz="4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У</a:t>
            </a:r>
            <a:r>
              <a:rPr lang="sr-Cyrl-CS" sz="4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Ћ</a:t>
            </a:r>
            <a:r>
              <a:rPr lang="sr-Cyrl-CS" sz="4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Н</a:t>
            </a:r>
            <a:r>
              <a:rPr lang="sr-Cyrl-CS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О</a:t>
            </a:r>
            <a:r>
              <a:rPr lang="sr-Cyrl-CS" sz="4800" b="1" i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С</a:t>
            </a:r>
            <a:r>
              <a:rPr lang="sr-Cyrl-CS" sz="4800" b="1" i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Т</a:t>
            </a:r>
            <a:r>
              <a:rPr lang="sr-Cyrl-CS" sz="4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!</a:t>
            </a: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 </a:t>
            </a:r>
            <a:endParaRPr lang="en-US" sz="4800" b="1" i="1" dirty="0">
              <a:solidFill>
                <a:srgbClr val="33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anose="03090702030407020403" pitchFamily="66" charset="0"/>
              <a:cs typeface="+mn-cs"/>
            </a:endParaRPr>
          </a:p>
        </p:txBody>
      </p:sp>
      <p:pic>
        <p:nvPicPr>
          <p:cNvPr id="20486" name="Picture 2" descr="F:\SAICM QSP\seminar novinari 15 12 2015\prezentacija novinari\downlo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722563"/>
            <a:ext cx="5616575" cy="337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 rot="2477189">
            <a:off x="5636299" y="3522481"/>
            <a:ext cx="3564549" cy="584775"/>
          </a:xfrm>
          <a:prstGeom prst="rect">
            <a:avLst/>
          </a:prstGeom>
          <a:ln w="28575" cmpd="thinThick">
            <a:gradFill>
              <a:gsLst>
                <a:gs pos="8000">
                  <a:srgbClr val="FF3399"/>
                </a:gs>
                <a:gs pos="31000">
                  <a:srgbClr val="FF6633"/>
                </a:gs>
                <a:gs pos="50000">
                  <a:srgbClr val="FFFF00"/>
                </a:gs>
                <a:gs pos="69000">
                  <a:srgbClr val="01A78F"/>
                </a:gs>
                <a:gs pos="93000">
                  <a:srgbClr val="3366FF"/>
                </a:gs>
              </a:gsLst>
              <a:lin ang="9600000" scaled="0"/>
            </a:gradFill>
            <a:prstDash val="sysDot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3200" b="1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ХВАЛА НА ПАЖЊИ</a:t>
            </a:r>
            <a:r>
              <a:rPr lang="sr-Latn-CS" sz="3200" b="1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!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latin typeface="Mistral" panose="03090702030407020403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1802</Words>
  <Application>Microsoft Office PowerPoint</Application>
  <PresentationFormat>On-screen Show (4:3)</PresentationFormat>
  <Paragraphs>208</Paragraphs>
  <Slides>21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Office Theme</vt:lpstr>
      <vt:lpstr>Microsoft Excel 97-2003 Worksheet</vt:lpstr>
      <vt:lpstr>Министарство пољопривреде и заштите животне средине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Министарство пољопривреде и заштите животне средине</dc:title>
  <dc:creator>Aleksandra Nikolic</dc:creator>
  <cp:lastModifiedBy>Aleksandra Rasovic</cp:lastModifiedBy>
  <cp:revision>36</cp:revision>
  <dcterms:created xsi:type="dcterms:W3CDTF">2015-12-14T09:31:02Z</dcterms:created>
  <dcterms:modified xsi:type="dcterms:W3CDTF">2015-12-18T10:41:35Z</dcterms:modified>
</cp:coreProperties>
</file>