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0" r:id="rId3"/>
    <p:sldId id="278" r:id="rId4"/>
    <p:sldId id="257" r:id="rId5"/>
    <p:sldId id="279" r:id="rId6"/>
    <p:sldId id="258" r:id="rId7"/>
    <p:sldId id="262" r:id="rId8"/>
    <p:sldId id="263" r:id="rId9"/>
    <p:sldId id="26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7" r:id="rId18"/>
    <p:sldId id="276" r:id="rId19"/>
  </p:sldIdLst>
  <p:sldSz cx="9144000" cy="6858000" type="screen4x3"/>
  <p:notesSz cx="6797675" cy="9874250"/>
  <p:defaultTextStyle>
    <a:defPPr>
      <a:defRPr lang="sr-Latn-R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6464"/>
    <a:srgbClr val="00CC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6CF84-3568-4684-9C10-6FFE59A1ED24}" type="datetimeFigureOut">
              <a:rPr lang="en-US" smtClean="0"/>
              <a:t>5/31/2016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5297F-070F-4032-ABD4-A7CAAF6FA6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4260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B1999-77CB-4EA1-8832-8B8BBAE48449}" type="datetimeFigureOut">
              <a:rPr lang="sr-Latn-RS" smtClean="0"/>
              <a:t>31.5.2016.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AE6A0-7B6C-4560-A63E-B4C085A52334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92576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Забрањено је коришћење ових супстанци или смеша које их садрже у </a:t>
            </a:r>
            <a:r>
              <a:rPr lang="sr-Cyrl-C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играчакама</a:t>
            </a:r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предметима намењеним за негу деце које деца могу ставити у уста у концентрацијама већим од 0,1% (m/m) </a:t>
            </a:r>
            <a:r>
              <a:rPr lang="sr-Cyrl-C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пластификованог</a:t>
            </a:r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материјала.</a:t>
            </a:r>
            <a:endParaRPr lang="sr-Latn-R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Забрањено је стављање у промет играчака и предмета намењених за негу деце који садрже више од 0,1% (m/m) ових </a:t>
            </a:r>
            <a:r>
              <a:rPr lang="sr-Cyrl-C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фталата</a:t>
            </a:r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sr-Latn-R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Предмет намењен за негу деце јесте сваки производ који је намењен за олакшавање спавања, релаксацију, хигијену, храњење и </a:t>
            </a:r>
            <a:r>
              <a:rPr lang="sr-Cyrl-C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сисање</a:t>
            </a:r>
            <a:r>
              <a:rPr lang="sr-Cyrl-C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одојчади.</a:t>
            </a:r>
            <a:endParaRPr lang="sr-Latn-R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AE6A0-7B6C-4560-A63E-B4C085A52334}" type="slidenum">
              <a:rPr lang="sr-Latn-RS" smtClean="0"/>
              <a:t>9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8274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6D326-55EB-4FFA-AAD4-3A5F74B8F63E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EEB8F-4B2E-4D0B-9281-225C8DBF426C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3129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ABFEB-BF89-4C4A-BD88-854145F2DA92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254B3-8A7B-4DAF-A8DC-2DA53BD4149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90368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F248E-534E-4EB4-9152-BAE81331B79A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D9A36-1CCD-4377-ADDE-EC2B9DEB0934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76112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E623D-6430-43B1-8D76-83B0E264B7F9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98966-9152-40BB-BAD5-46E87108FEDB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215560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5D2FA-0336-466F-A7D0-69B301AA0CCD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9900-E90C-4E33-BA7B-5F1712DE21AB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2874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46EA2-FA74-4ED6-9076-BE114D23D136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C718C-6067-4390-BE40-9AB31F57A2A9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27036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A49FC-84F4-4D12-9246-2AAFC4653891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B157F-F14E-491B-9E9F-4BFA27473953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42403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7FB43-D623-406A-B13A-AD47CF00449A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63FB5-1E91-4203-94CD-436639363EF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81840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r-Latn-R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FA314-9A94-4A11-ABAA-B11D9B841F53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02B70-E81E-4390-AC2D-7CEF693396F4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6839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A0CC6-AAD6-4433-91F6-8EF223098423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B9023-50B2-4630-B9A6-E725350990C7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110047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2F282-1822-410D-B42F-27A606050D08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922E2-E2AC-407D-94C8-1E14D3FAAF56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09498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 smtClean="0"/>
              <a:t>Click to edit Master title style</a:t>
            </a:r>
            <a:endParaRPr lang="sr-Latn-RS" altLang="sr-Latn-R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 smtClean="0"/>
              <a:t>Click to edit Master text styles</a:t>
            </a:r>
          </a:p>
          <a:p>
            <a:pPr lvl="1"/>
            <a:r>
              <a:rPr lang="en-US" altLang="sr-Latn-RS" smtClean="0"/>
              <a:t>Second level</a:t>
            </a:r>
          </a:p>
          <a:p>
            <a:pPr lvl="2"/>
            <a:r>
              <a:rPr lang="en-US" altLang="sr-Latn-RS" smtClean="0"/>
              <a:t>Third level</a:t>
            </a:r>
          </a:p>
          <a:p>
            <a:pPr lvl="3"/>
            <a:r>
              <a:rPr lang="en-US" altLang="sr-Latn-RS" smtClean="0"/>
              <a:t>Fourth level</a:t>
            </a:r>
          </a:p>
          <a:p>
            <a:pPr lvl="4"/>
            <a:r>
              <a:rPr lang="en-US" altLang="sr-Latn-RS" smtClean="0"/>
              <a:t>Fifth level</a:t>
            </a:r>
            <a:endParaRPr lang="sr-Latn-RS" altLang="sr-Latn-R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C69218-B490-4F42-8DE5-B9FDC6612AEB}" type="datetimeFigureOut">
              <a:rPr lang="sr-Latn-RS"/>
              <a:pPr>
                <a:defRPr/>
              </a:pPr>
              <a:t>31.5.2016.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532229-0044-4BC9-98C5-52779112DB7C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.int/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://chm.pops.int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://www.mercuryconvention.org/" TargetMode="External"/><Relationship Id="rId4" Type="http://schemas.openxmlformats.org/officeDocument/2006/relationships/hyperlink" Target="http://www.saicm.or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eko.minpolj.gov.rs/wpcontent/uploads/hemikalije/Smernice_o_SVHC_12.12.2014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oleObject" Target="../embeddings/Microsoft_Excel_97-2003_Worksheet1.xls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info.hemikalije@eko.minpolj.gov.r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382962" y="5157192"/>
            <a:ext cx="5761038" cy="14398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Снежана Јоксимовић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Одељење за хемикалије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8774" y="3375074"/>
            <a:ext cx="82454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Управљање ризиком од хемикалија</a:t>
            </a:r>
            <a:endParaRPr lang="en-US" sz="4000" dirty="0">
              <a:solidFill>
                <a:srgbClr val="7030A0"/>
              </a:solidFill>
              <a:latin typeface="+mn-lt"/>
              <a:cs typeface="+mn-cs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692696"/>
            <a:ext cx="7848872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029" y="647319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15753" y="115888"/>
            <a:ext cx="6912495" cy="10255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УПРАВЉАЊЕ</a:t>
            </a:r>
            <a:r>
              <a:rPr lang="sr-Cyrl-CS" sz="4000" b="1" dirty="0" smtClean="0">
                <a:solidFill>
                  <a:srgbClr val="7030A0"/>
                </a:solidFill>
                <a:latin typeface="Mistral" panose="03090702030407020403" pitchFamily="66" charset="0"/>
              </a:rPr>
              <a:t> </a:t>
            </a: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РИЗИКОМ ОД ХЕМИКАЛИЈА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25413" y="1196975"/>
            <a:ext cx="8893175" cy="56610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Хемикалије су свуда око нас. Чине саставни део нашег живота и савремени живот незамислив је без њих.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Ваздух, земљиште, храна, готово да нема места где се не налази макар једна од </a:t>
            </a:r>
            <a:r>
              <a:rPr lang="ru-RU" sz="1800" b="1" dirty="0" smtClean="0">
                <a:solidFill>
                  <a:srgbClr val="7030A0"/>
                </a:solidFill>
              </a:rPr>
              <a:t>100.000 хемикалија </a:t>
            </a: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са којима свакодневно долазимо у контакт.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Индустријски и технолошки развој условили су енормно повећање употребе хемикалија на глобалном нивоу. Потрошња хемикалија је од 1945. године, када се на годишњем нивоу користило око </a:t>
            </a:r>
            <a:r>
              <a:rPr lang="ru-RU" sz="1800" b="1" dirty="0" smtClean="0">
                <a:solidFill>
                  <a:srgbClr val="7030A0"/>
                </a:solidFill>
              </a:rPr>
              <a:t>1 милион </a:t>
            </a: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тона, до данас порасла на </a:t>
            </a:r>
            <a:r>
              <a:rPr lang="ru-RU" sz="1800" b="1" dirty="0" smtClean="0">
                <a:solidFill>
                  <a:srgbClr val="7030A0"/>
                </a:solidFill>
              </a:rPr>
              <a:t>500 милиона</a:t>
            </a: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тона.</a:t>
            </a:r>
            <a:endParaRPr lang="sr-Cyrl-CS" sz="1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Одређене хемикалије које су класификоване у најмање једну од класа опасности (физичка опасност, опасност по здравље људи или опасност по животну средину) могу представљати велики ризик по здравље људи и животну средину.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Према подацима које је СЗО објавила 2004. године, </a:t>
            </a:r>
            <a:r>
              <a:rPr lang="sr-Cyrl-CS" sz="1800" b="1" dirty="0" smtClean="0">
                <a:solidFill>
                  <a:srgbClr val="7030A0"/>
                </a:solidFill>
              </a:rPr>
              <a:t>око 5 милиона људи у свету умре</a:t>
            </a:r>
            <a:r>
              <a:rPr lang="sr-Cyrl-CS" sz="1800" b="1" dirty="0" smtClean="0">
                <a:solidFill>
                  <a:srgbClr val="FF3300"/>
                </a:solidFill>
              </a:rPr>
              <a:t> </a:t>
            </a: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због изложености одређеним хемикалијама.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Без хемикалија се не може, али се </a:t>
            </a:r>
            <a:r>
              <a:rPr lang="sr-Cyrl-CS" sz="1800" b="1" dirty="0" smtClean="0">
                <a:solidFill>
                  <a:srgbClr val="7030A0"/>
                </a:solidFill>
              </a:rPr>
              <a:t>може смањити ризик </a:t>
            </a:r>
            <a:r>
              <a:rPr lang="sr-Cyrl-C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 њиховог штетног дејства по здравље људи и животну средину.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sr-Cyrl-C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 би се смањио ризик од хемикалија, њима се мора </a:t>
            </a:r>
            <a:r>
              <a:rPr lang="sr-Cyrl-CS" sz="2400" b="1" dirty="0" smtClean="0">
                <a:solidFill>
                  <a:srgbClr val="7030A0"/>
                </a:solidFill>
              </a:rPr>
              <a:t>управљати на безбедан и интегрисан начин.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510773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655" y="227687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auto">
              <a:spcBef>
                <a:spcPct val="20000"/>
              </a:spcBef>
              <a:spcAft>
                <a:spcPts val="0"/>
              </a:spcAft>
            </a:pPr>
            <a:r>
              <a:rPr lang="sr-Cyrl-CS" sz="2800" b="1" dirty="0" smtClean="0">
                <a:solidFill>
                  <a:srgbClr val="7030A0"/>
                </a:solidFill>
                <a:latin typeface="Calibri"/>
                <a:cs typeface="+mn-cs"/>
              </a:rPr>
              <a:t>Успостављени законодавни </a:t>
            </a:r>
            <a:r>
              <a:rPr lang="sr-Cyrl-CS" sz="2800" b="1" dirty="0">
                <a:solidFill>
                  <a:srgbClr val="7030A0"/>
                </a:solidFill>
                <a:latin typeface="Calibri"/>
                <a:cs typeface="+mn-cs"/>
              </a:rPr>
              <a:t>оквир за управљање </a:t>
            </a:r>
            <a:r>
              <a:rPr lang="sr-Cyrl-CS" sz="2800" b="1" dirty="0" smtClean="0">
                <a:solidFill>
                  <a:srgbClr val="7030A0"/>
                </a:solidFill>
                <a:latin typeface="Calibri"/>
                <a:cs typeface="+mn-cs"/>
              </a:rPr>
              <a:t>хемикалијама </a:t>
            </a:r>
            <a:r>
              <a:rPr lang="sr-Cyrl-CS" sz="2800" b="1" dirty="0" smtClean="0">
                <a:solidFill>
                  <a:srgbClr val="646464"/>
                </a:solidFill>
                <a:latin typeface="Calibri"/>
                <a:cs typeface="+mn-cs"/>
              </a:rPr>
              <a:t>је заснован </a:t>
            </a:r>
            <a:r>
              <a:rPr lang="sr-Cyrl-CS" sz="2800" b="1" dirty="0">
                <a:solidFill>
                  <a:srgbClr val="646464"/>
                </a:solidFill>
                <a:latin typeface="Calibri"/>
                <a:cs typeface="+mn-cs"/>
              </a:rPr>
              <a:t>на начелу предострожности </a:t>
            </a:r>
            <a:r>
              <a:rPr lang="sr-Cyrl-CS" sz="2800" b="1" dirty="0" smtClean="0">
                <a:solidFill>
                  <a:srgbClr val="646464"/>
                </a:solidFill>
                <a:latin typeface="Calibri"/>
                <a:cs typeface="+mn-cs"/>
              </a:rPr>
              <a:t>и обезбеђује </a:t>
            </a:r>
            <a:r>
              <a:rPr lang="sr-Cyrl-CS" sz="2800" b="1" dirty="0">
                <a:solidFill>
                  <a:srgbClr val="646464"/>
                </a:solidFill>
                <a:latin typeface="Calibri"/>
                <a:cs typeface="+mn-cs"/>
              </a:rPr>
              <a:t>основу за </a:t>
            </a:r>
            <a:r>
              <a:rPr lang="sr-Cyrl-CS" sz="2800" b="1" dirty="0" err="1" smtClean="0">
                <a:solidFill>
                  <a:srgbClr val="646464"/>
                </a:solidFill>
                <a:latin typeface="Calibri"/>
                <a:cs typeface="+mn-cs"/>
              </a:rPr>
              <a:t>минимизацију</a:t>
            </a:r>
            <a:r>
              <a:rPr lang="sr-Cyrl-CS" sz="2800" b="1" dirty="0" smtClean="0">
                <a:solidFill>
                  <a:srgbClr val="646464"/>
                </a:solidFill>
                <a:latin typeface="Calibri"/>
                <a:cs typeface="+mn-cs"/>
              </a:rPr>
              <a:t> </a:t>
            </a:r>
            <a:r>
              <a:rPr lang="sr-Cyrl-CS" sz="2800" b="1" dirty="0">
                <a:solidFill>
                  <a:srgbClr val="646464"/>
                </a:solidFill>
                <a:latin typeface="Calibri"/>
                <a:cs typeface="+mn-cs"/>
              </a:rPr>
              <a:t>штетних ефеката наведених врста хемикалија, по здравље људи и животну средину.</a:t>
            </a:r>
            <a:endParaRPr lang="en-US" sz="2800" b="1" dirty="0">
              <a:solidFill>
                <a:srgbClr val="646464"/>
              </a:solidFill>
              <a:latin typeface="Calibri"/>
              <a:cs typeface="+mn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15753" y="115888"/>
            <a:ext cx="6912495" cy="10255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УПРАВЉАЊЕ</a:t>
            </a:r>
            <a:r>
              <a:rPr lang="sr-Cyrl-CS" sz="4000" b="1" dirty="0" smtClean="0">
                <a:solidFill>
                  <a:srgbClr val="7030A0"/>
                </a:solidFill>
                <a:latin typeface="Mistral" panose="03090702030407020403" pitchFamily="66" charset="0"/>
              </a:rPr>
              <a:t> </a:t>
            </a: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РИЗИКОМ ОД ХЕМИКАЛИЈА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61" y="260648"/>
            <a:ext cx="6826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148" y="6237312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11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177925" y="115888"/>
            <a:ext cx="7642225" cy="1296987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ЗАКОНОДАВНИ </a:t>
            </a:r>
            <a:r>
              <a:rPr lang="sr-Cyrl-C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 ИНСТИТУЦИОНАЛНИ ОКВИР ЗА УПРАВЉАЊЕ РИЗИКОМ ОД ХЕМИКАЛИЈА 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50825" y="1406525"/>
            <a:ext cx="8642350" cy="54514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sr-Cyrl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sr-Cyrl-C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Законодавни оквир</a:t>
            </a:r>
            <a:endParaRPr lang="en-US" sz="24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Република Србија је 2009. године донела </a:t>
            </a:r>
            <a:r>
              <a:rPr lang="ru-RU" sz="2400" b="1" dirty="0" smtClean="0">
                <a:solidFill>
                  <a:srgbClr val="7030A0"/>
                </a:solidFill>
              </a:rPr>
              <a:t>Закон о хемикалијама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(„Службени гласник РСˮ, бр. 36/09, 88/10, 92/11, 93/12 и 25/15) </a:t>
            </a:r>
            <a:r>
              <a:rPr lang="ru-RU" sz="2400" b="1" dirty="0" smtClean="0">
                <a:solidFill>
                  <a:srgbClr val="7030A0"/>
                </a:solidFill>
              </a:rPr>
              <a:t>и Закон о биоцидним производима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(„Службени гласник РСˮ, бр. 36/09, 88/10, 92/11 и 25/15), који су усклађени са релевантним прописима Европске уније у највећем могућем обиму за једну земљу која није чланица ЕУ.</a:t>
            </a:r>
            <a:endParaRPr lang="sr-Cyrl-CS" sz="24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sr-Cyrl-C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 Надлежни </a:t>
            </a:r>
            <a:r>
              <a:rPr lang="sr-Cyrl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орган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sr-Cyrl-CS" sz="2400" b="1" dirty="0">
                <a:solidFill>
                  <a:srgbClr val="7030A0"/>
                </a:solidFill>
              </a:rPr>
              <a:t>Министарство пољопривреде и заштите животне средине </a:t>
            </a:r>
            <a:r>
              <a:rPr lang="sr-Cyrl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је надлежни орган за безбедно управљање хемикалијама,</a:t>
            </a:r>
            <a:r>
              <a:rPr lang="sr-Latn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C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са Одељењем за хемикалије као централном администрацијом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66" y="649287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95400" y="0"/>
            <a:ext cx="6553200" cy="87772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УСПОСТАВЉЕНИМ ЗАКОНОДАВНИМ ОКВИРОМ ОМОГУЋЕНО ЈЕ:</a:t>
            </a:r>
            <a:endParaRPr lang="en-US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5900" y="2176463"/>
            <a:ext cx="8712200" cy="442118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sr-Cyrl-BA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осигурање високог нивоа заштите здравља људи и животне средине као и побољшање слободног промета хемикалија са ЕУ и другим земљама,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BA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успостављање, одржавање и унапређивање јединственог система управљања хемикалијама на територији Републике </a:t>
            </a:r>
            <a:r>
              <a:rPr lang="sr-Cyrl-BA" sz="28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Србиј</a:t>
            </a:r>
            <a:r>
              <a:rPr 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e,</a:t>
            </a:r>
            <a:endParaRPr lang="sr-Cyrl-BA" sz="2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BA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јачање и подстицање конкурентности привреде,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BA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подстицање развоја безбеднијих алтернатива.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125" name="Picture 2" descr="F:\SAICM QSP\seminar novinari 15 12 2015\prezentacija novinari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866775"/>
            <a:ext cx="32385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518" y="6415087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959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7400" y="2540000"/>
            <a:ext cx="2376488" cy="13938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/>
          </a:p>
        </p:txBody>
      </p:sp>
      <p:sp>
        <p:nvSpPr>
          <p:cNvPr id="3" name="Rectangle 2"/>
          <p:cNvSpPr/>
          <p:nvPr/>
        </p:nvSpPr>
        <p:spPr>
          <a:xfrm>
            <a:off x="5867400" y="2565400"/>
            <a:ext cx="2297113" cy="1295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/>
          </a:p>
        </p:txBody>
      </p:sp>
      <p:sp>
        <p:nvSpPr>
          <p:cNvPr id="4" name="Rectangle 3"/>
          <p:cNvSpPr/>
          <p:nvPr/>
        </p:nvSpPr>
        <p:spPr>
          <a:xfrm>
            <a:off x="5867400" y="2590800"/>
            <a:ext cx="2233613" cy="1193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/>
          </a:p>
        </p:txBody>
      </p:sp>
      <p:sp>
        <p:nvSpPr>
          <p:cNvPr id="4101" name="Title 1"/>
          <p:cNvSpPr txBox="1">
            <a:spLocks/>
          </p:cNvSpPr>
          <p:nvPr/>
        </p:nvSpPr>
        <p:spPr bwMode="auto">
          <a:xfrm>
            <a:off x="1187450" y="274638"/>
            <a:ext cx="55451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sr-Cyrl-BA" altLang="sr-Latn-RS" sz="3600" b="1" dirty="0">
                <a:solidFill>
                  <a:srgbClr val="7030A0"/>
                </a:solidFill>
                <a:latin typeface="+mj-lt"/>
              </a:rPr>
              <a:t>ЗАКОНОДАВНИ ОКВИР</a:t>
            </a:r>
            <a:endParaRPr lang="en-US" altLang="sr-Latn-RS" sz="3600" b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088" y="2133600"/>
            <a:ext cx="295275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 о хемикалијама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827088" y="3141663"/>
            <a:ext cx="2952750" cy="914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 о биоцидним производима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5867400" y="2636838"/>
            <a:ext cx="2160588" cy="1079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29 – подзаконских аката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2249488" y="4652963"/>
            <a:ext cx="4932362" cy="14398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Закони о потврђивању међународних конвенција из области хемикалија</a:t>
            </a:r>
            <a:endParaRPr lang="en-US" b="1" dirty="0"/>
          </a:p>
        </p:txBody>
      </p:sp>
      <p:sp>
        <p:nvSpPr>
          <p:cNvPr id="11" name="Right Arrow 10"/>
          <p:cNvSpPr/>
          <p:nvPr/>
        </p:nvSpPr>
        <p:spPr>
          <a:xfrm>
            <a:off x="3851275" y="2997200"/>
            <a:ext cx="1728788" cy="165100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030A0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 rot="20844369">
            <a:off x="3925888" y="3432175"/>
            <a:ext cx="1728787" cy="166688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030A0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658424">
            <a:off x="3905250" y="2590800"/>
            <a:ext cx="1728788" cy="165100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7030A0"/>
              </a:solidFill>
            </a:endParaRPr>
          </a:p>
        </p:txBody>
      </p:sp>
      <p:pic>
        <p:nvPicPr>
          <p:cNvPr id="4110" name="Picture 5" descr="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236538"/>
            <a:ext cx="269557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25" y="649287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12850" y="274638"/>
            <a:ext cx="6718300" cy="1143000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sr-Cyrl-CS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МЕЂУНАРОДНА САРАДЊА У ОБЛАСТИ УПРАВЉАЊА РИЗИКОМ ОД ХЕМИКАЛИЈАМА</a:t>
            </a:r>
            <a:endParaRPr 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15900" y="1744663"/>
            <a:ext cx="8712200" cy="4924425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7030A0"/>
                </a:solidFill>
              </a:rPr>
              <a:t>У оквиру области управљања хемикалијама  спроводе се одредбе три међународне конвенције које је Република Србија ратификовала одговарајућим законима о потврђивању: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„Стокхолмска конвенције о дуготрајним органским загађујућим супстанцама“ (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Stockholm Convention 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2"/>
              </a:rPr>
              <a:t>http://chm.pops.int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 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„Ротердамска конвенција о поступку давања сагласности на основу претходног обавештења за одређене опасне хемикалије и пестициде у међународној трговини“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Rotterdam Convention – 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3"/>
              </a:rPr>
              <a:t>http://www.pic.int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„Конвенција о забрани развоја, производње, складиштења и употребе хемијског оружја и о његовом уништавању“.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sr-Cyrl-CS" b="1" dirty="0" smtClean="0">
                <a:solidFill>
                  <a:srgbClr val="7030A0"/>
                </a:solidFill>
              </a:rPr>
              <a:t>М</a:t>
            </a:r>
            <a:r>
              <a:rPr lang="ru-RU" b="1" dirty="0" smtClean="0">
                <a:solidFill>
                  <a:srgbClr val="7030A0"/>
                </a:solidFill>
              </a:rPr>
              <a:t>еђународном сарадњом и европским интеграцијама обухваћено је и учешће у активностима: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Стратешког приступа међународног управљања хемикалијама у организацији УНЕП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(Strategic Approach to International Chemicals Management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4"/>
              </a:rPr>
              <a:t>http://www.saicm.org/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SAICM</a:t>
            </a:r>
            <a:r>
              <a:rPr lang="sr-Cyrl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Припреме за имплементацију и рану ратификацију  „Минамата Конвенције о живи“ коју је Република Србија потписала у октобру 2014. године (</a:t>
            </a:r>
            <a:r>
              <a:rPr lang="sr-Latn-CS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Minamata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Latn-CS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Convention</a:t>
            </a:r>
            <a:r>
              <a:rPr lang="sr-Latn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- </a:t>
            </a:r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hlinkClick r:id="rId5"/>
              </a:rPr>
              <a:t>http://www.mercuryconvention.org/</a:t>
            </a:r>
            <a:r>
              <a:rPr lang="sr-Cyrl-C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518" y="6522146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22325" y="274638"/>
            <a:ext cx="7499350" cy="1143000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SAICM</a:t>
            </a:r>
            <a:r>
              <a:rPr lang="ru-RU" sz="29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-СТРАТЕШКИ ПРИСТУП МЕЂУНАРОДНОМ УПРАВЉАЊУ ХЕМИКАЛИЈАМА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50825" y="1639887"/>
            <a:ext cx="8435975" cy="485298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7030A0"/>
                </a:solidFill>
              </a:rPr>
              <a:t>SAICM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sr-Cyrl-BA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је глобални политички оквир у оквиру УН са задатком да координира и потпомаже процес који води ка испуњењу постављеног циља да се до 2020. године хемикалијама управља на безбедан начин.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SAICM</a:t>
            </a:r>
            <a:r>
              <a:rPr lang="sr-Cyrl-C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BA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Глобални план утврђује приоритетне активности, укључујући: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rgbClr val="7030A0"/>
                </a:solidFill>
              </a:rPr>
              <a:t>Хемикалије у производима - </a:t>
            </a:r>
            <a:r>
              <a:rPr lang="en-US" sz="2000" b="1" dirty="0" smtClean="0">
                <a:solidFill>
                  <a:srgbClr val="7030A0"/>
                </a:solidFill>
              </a:rPr>
              <a:t>UNEP Chemicals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rgbClr val="7030A0"/>
                </a:solidFill>
              </a:rPr>
              <a:t>Ендокрини </a:t>
            </a:r>
            <a:r>
              <a:rPr lang="sr-Cyrl-BA" sz="2000" b="1" dirty="0" err="1" smtClean="0">
                <a:solidFill>
                  <a:srgbClr val="7030A0"/>
                </a:solidFill>
              </a:rPr>
              <a:t>дисруптори</a:t>
            </a:r>
            <a:r>
              <a:rPr lang="sr-Cyrl-BA" sz="2000" b="1" dirty="0" smtClean="0">
                <a:solidFill>
                  <a:srgbClr val="7030A0"/>
                </a:solidFill>
              </a:rPr>
              <a:t> - </a:t>
            </a:r>
            <a:r>
              <a:rPr lang="en-US" sz="2000" b="1" dirty="0" smtClean="0">
                <a:solidFill>
                  <a:srgbClr val="7030A0"/>
                </a:solidFill>
              </a:rPr>
              <a:t>UNEP Chemicals</a:t>
            </a:r>
            <a:endParaRPr lang="sr-Cyrl-BA" sz="2000" b="1" dirty="0" smtClean="0">
              <a:solidFill>
                <a:srgbClr val="7030A0"/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Глобална елиминација олова у бојама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IPEN, UNEP </a:t>
            </a:r>
            <a:r>
              <a:rPr lang="sr-Cyrl-C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СЗО</a:t>
            </a:r>
            <a:endParaRPr lang="en-US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Управљање електронским отпадом у земљама у развоју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UNIDO-UNEP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Нанотехнологије</a:t>
            </a: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и произведени </a:t>
            </a:r>
            <a:r>
              <a:rPr lang="sr-Cyrl-BA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наноматеријали</a:t>
            </a: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UNITAR 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Међународни напори за спречавање хемијског удеса, приправности и одговора у датим ситуацијама –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OECD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Одрживост развојних циљева и управљања хемикалијама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UNEP/BRS Convention</a:t>
            </a: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Интегрисани приступ за финансирање хемикалије и отпада,  усмеравање индустрије у укључивање Посебног програма о хемикалијама и отпаду -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UNEP </a:t>
            </a:r>
            <a:endParaRPr lang="sr-Cyrl-CS" sz="2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7030A0"/>
                </a:solidFill>
              </a:rPr>
              <a:t>Дуготрајни фармацеутски загађивачи као за нови извор емисионих загађивача у животн</a:t>
            </a:r>
            <a:r>
              <a:rPr lang="sr-Latn-CS" sz="2000" b="1" dirty="0" smtClean="0">
                <a:solidFill>
                  <a:srgbClr val="7030A0"/>
                </a:solidFill>
              </a:rPr>
              <a:t>oj</a:t>
            </a:r>
            <a:r>
              <a:rPr lang="ru-RU" sz="2000" b="1" dirty="0" smtClean="0">
                <a:solidFill>
                  <a:srgbClr val="7030A0"/>
                </a:solidFill>
              </a:rPr>
              <a:t> средин</a:t>
            </a:r>
            <a:r>
              <a:rPr lang="sr-Cyrl-CS" sz="2000" b="1" dirty="0" smtClean="0">
                <a:solidFill>
                  <a:srgbClr val="7030A0"/>
                </a:solidFill>
              </a:rPr>
              <a:t>и;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lvl="1" algn="just" fontAlgn="auto">
              <a:spcAft>
                <a:spcPts val="0"/>
              </a:spcAft>
              <a:defRPr/>
            </a:pPr>
            <a:r>
              <a:rPr lang="sr-Cyrl-BA" sz="2000" b="1" dirty="0" smtClean="0">
                <a:solidFill>
                  <a:srgbClr val="7030A0"/>
                </a:solidFill>
              </a:rPr>
              <a:t>Веома опасни пестициди - </a:t>
            </a:r>
            <a:r>
              <a:rPr lang="sr-Latn-CS" sz="2000" b="1" dirty="0" smtClean="0">
                <a:solidFill>
                  <a:srgbClr val="7030A0"/>
                </a:solidFill>
              </a:rPr>
              <a:t>FAO, </a:t>
            </a:r>
            <a:r>
              <a:rPr lang="en-US" sz="2000" b="1" dirty="0" smtClean="0">
                <a:solidFill>
                  <a:srgbClr val="7030A0"/>
                </a:solidFill>
              </a:rPr>
              <a:t>UNEP</a:t>
            </a:r>
            <a:r>
              <a:rPr lang="sr-Cyrl-BA" sz="2000" b="1" dirty="0" smtClean="0">
                <a:solidFill>
                  <a:srgbClr val="7030A0"/>
                </a:solidFill>
              </a:rPr>
              <a:t> и СЗО</a:t>
            </a:r>
            <a:endParaRPr lang="en-US" sz="2000" b="1" dirty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518" y="6492874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08063" y="274638"/>
            <a:ext cx="7127875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x-none" sz="29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НАЧИНИ ЗА УПРАВЉАЊЕ РИЗИКОМ ОД ХЕМИКАЛИЈА</a:t>
            </a:r>
            <a:endParaRPr lang="en-US" sz="29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64785" y="3003748"/>
            <a:ext cx="8642350" cy="367168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Пружање информација и смерница произвођачима, увозницима, даљим корисницима и дистрибутерима о правилној примени прописа;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Обезбеђивање знања о својствима хемикалија, нарочито за произвођаче, увознике и кориснике хемикалија;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Издавање акта на основу ког се биоцидни производи стављају на тржиште Републике Србије (процена физичко-хемијских, екотоксиколошких и токсиколошких својстава, података о ефекасности и др);</a:t>
            </a:r>
          </a:p>
          <a:p>
            <a:pPr fontAlgn="auto">
              <a:spcAft>
                <a:spcPts val="0"/>
              </a:spcAft>
              <a:defRPr/>
            </a:pPr>
            <a:r>
              <a:rPr lang="sr-Cyrl-BA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Информисање и подизање свести јавности – потрошача.</a:t>
            </a:r>
            <a:endParaRPr lang="sr-Cyrl-BA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516" y="44624"/>
            <a:ext cx="1296988" cy="127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0592" y="1418054"/>
            <a:ext cx="8648919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C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Класификација, паковање</a:t>
            </a:r>
            <a:r>
              <a:rPr lang="sr-Cyrl-BA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 обележавање </a:t>
            </a:r>
            <a:r>
              <a:rPr lang="sr-Cyrl-BA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хемикалија;</a:t>
            </a:r>
            <a:endParaRPr lang="en-US" sz="22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Ограничења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забране производње, стављања на тржиште и </a:t>
            </a:r>
            <a:r>
              <a:rPr lang="sr-Cyrl-CS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оришћења најопаснијих хемикалија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;</a:t>
            </a:r>
          </a:p>
          <a:p>
            <a:pPr marL="285750" indent="-285750"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Објављивање листи супстанци које изазивају забринутост</a:t>
            </a:r>
            <a:endParaRPr lang="ru-RU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sr-Latn-RS" dirty="0"/>
          </a:p>
        </p:txBody>
      </p:sp>
      <p:sp>
        <p:nvSpPr>
          <p:cNvPr id="8" name="Rectangle 7"/>
          <p:cNvSpPr/>
          <p:nvPr/>
        </p:nvSpPr>
        <p:spPr>
          <a:xfrm>
            <a:off x="449434" y="2492896"/>
            <a:ext cx="8480077" cy="3527673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Нпр. у играчкама и предметима намењеним за негу деце забрањени су </a:t>
            </a:r>
            <a:r>
              <a:rPr lang="sr-Cyrl-RS" sz="1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фталати</a:t>
            </a:r>
            <a:r>
              <a:rPr lang="sr-Cyrl-R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а) </a:t>
            </a:r>
            <a:r>
              <a:rPr lang="sr-Latn-RS" sz="1600" b="1" dirty="0" smtClean="0">
                <a:solidFill>
                  <a:schemeClr val="tx1"/>
                </a:solidFill>
              </a:rPr>
              <a:t>Bis</a:t>
            </a:r>
            <a:r>
              <a:rPr lang="sr-Cyrl-RS" sz="1600" b="1" dirty="0" smtClean="0">
                <a:solidFill>
                  <a:schemeClr val="tx1"/>
                </a:solidFill>
              </a:rPr>
              <a:t> (</a:t>
            </a:r>
            <a:r>
              <a:rPr lang="sr-Latn-RS" sz="1600" b="1" dirty="0" smtClean="0">
                <a:solidFill>
                  <a:schemeClr val="tx1"/>
                </a:solidFill>
              </a:rPr>
              <a:t>2-</a:t>
            </a:r>
            <a:r>
              <a:rPr lang="sr-Cyrl-CS" sz="1600" b="1" dirty="0" err="1" smtClean="0">
                <a:solidFill>
                  <a:schemeClr val="tx1"/>
                </a:solidFill>
              </a:rPr>
              <a:t>етилхексил</a:t>
            </a:r>
            <a:r>
              <a:rPr lang="sr-Cyrl-CS" sz="1600" b="1" dirty="0" smtClean="0">
                <a:solidFill>
                  <a:schemeClr val="tx1"/>
                </a:solidFill>
              </a:rPr>
              <a:t>) </a:t>
            </a:r>
            <a:r>
              <a:rPr lang="sr-Cyrl-CS" sz="1600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</a:t>
            </a:r>
            <a:r>
              <a:rPr lang="sr-Latn-RS" sz="1600" b="1" dirty="0" smtClean="0">
                <a:solidFill>
                  <a:schemeClr val="tx1"/>
                </a:solidFill>
              </a:rPr>
              <a:t>DEHP</a:t>
            </a:r>
          </a:p>
          <a:p>
            <a:pPr algn="ctr"/>
            <a:r>
              <a:rPr lang="sr-Latn-RS" sz="1600" dirty="0" smtClean="0">
                <a:solidFill>
                  <a:schemeClr val="tx1"/>
                </a:solidFill>
              </a:rPr>
              <a:t>   CAS</a:t>
            </a:r>
            <a:r>
              <a:rPr lang="sr-Cyrl-RS" sz="1600" dirty="0" smtClean="0">
                <a:solidFill>
                  <a:schemeClr val="tx1"/>
                </a:solidFill>
              </a:rPr>
              <a:t>:</a:t>
            </a:r>
            <a:r>
              <a:rPr lang="sr-Cyrl-CS" sz="1600" dirty="0" smtClean="0">
                <a:solidFill>
                  <a:schemeClr val="tx1"/>
                </a:solidFill>
              </a:rPr>
              <a:t> 117-81-7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б) </a:t>
            </a:r>
            <a:r>
              <a:rPr lang="sr-Cyrl-CS" sz="1600" b="1" dirty="0" err="1" smtClean="0">
                <a:solidFill>
                  <a:schemeClr val="tx1"/>
                </a:solidFill>
              </a:rPr>
              <a:t>Дибутил</a:t>
            </a:r>
            <a:r>
              <a:rPr lang="sr-Cyrl-CS" sz="1600" b="1" dirty="0" smtClean="0">
                <a:solidFill>
                  <a:schemeClr val="tx1"/>
                </a:solidFill>
              </a:rPr>
              <a:t> </a:t>
            </a:r>
            <a:r>
              <a:rPr lang="sr-Cyrl-CS" sz="1600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</a:t>
            </a:r>
            <a:r>
              <a:rPr lang="sr-Latn-RS" sz="1600" b="1" dirty="0" smtClean="0">
                <a:solidFill>
                  <a:schemeClr val="tx1"/>
                </a:solidFill>
              </a:rPr>
              <a:t>DBP</a:t>
            </a:r>
          </a:p>
          <a:p>
            <a:pPr algn="ctr"/>
            <a:r>
              <a:rPr lang="sr-Latn-RS" sz="1600" dirty="0" smtClean="0">
                <a:solidFill>
                  <a:schemeClr val="tx1"/>
                </a:solidFill>
              </a:rPr>
              <a:t>   CAS</a:t>
            </a:r>
            <a:r>
              <a:rPr lang="sr-Cyrl-RS" sz="1600" dirty="0" smtClean="0">
                <a:solidFill>
                  <a:schemeClr val="tx1"/>
                </a:solidFill>
              </a:rPr>
              <a:t>:</a:t>
            </a:r>
            <a:r>
              <a:rPr lang="sr-Cyrl-CS" sz="1600" dirty="0" smtClean="0">
                <a:solidFill>
                  <a:schemeClr val="tx1"/>
                </a:solidFill>
              </a:rPr>
              <a:t> 84-74-2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в) </a:t>
            </a:r>
            <a:r>
              <a:rPr lang="sr-Cyrl-CS" sz="1600" b="1" dirty="0" err="1" smtClean="0">
                <a:solidFill>
                  <a:schemeClr val="tx1"/>
                </a:solidFill>
              </a:rPr>
              <a:t>Бензил</a:t>
            </a:r>
            <a:r>
              <a:rPr lang="sr-Cyrl-CS" sz="1600" b="1" dirty="0" smtClean="0">
                <a:solidFill>
                  <a:schemeClr val="tx1"/>
                </a:solidFill>
              </a:rPr>
              <a:t> </a:t>
            </a:r>
            <a:r>
              <a:rPr lang="sr-Cyrl-CS" sz="1600" b="1" dirty="0" err="1" smtClean="0">
                <a:solidFill>
                  <a:schemeClr val="tx1"/>
                </a:solidFill>
              </a:rPr>
              <a:t>бутил</a:t>
            </a:r>
            <a:r>
              <a:rPr lang="sr-Cyrl-CS" sz="1600" b="1" dirty="0" smtClean="0">
                <a:solidFill>
                  <a:schemeClr val="tx1"/>
                </a:solidFill>
              </a:rPr>
              <a:t> </a:t>
            </a:r>
            <a:r>
              <a:rPr lang="sr-Cyrl-CS" sz="1600" b="1" dirty="0" err="1" smtClean="0">
                <a:solidFill>
                  <a:schemeClr val="tx1"/>
                </a:solidFill>
              </a:rPr>
              <a:t>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</a:t>
            </a:r>
            <a:r>
              <a:rPr lang="sr-Latn-RS" sz="1600" b="1" dirty="0" smtClean="0">
                <a:solidFill>
                  <a:schemeClr val="tx1"/>
                </a:solidFill>
              </a:rPr>
              <a:t>BBP</a:t>
            </a:r>
          </a:p>
          <a:p>
            <a:pPr algn="ctr"/>
            <a:r>
              <a:rPr lang="sr-Latn-RS" sz="1600" dirty="0" smtClean="0">
                <a:solidFill>
                  <a:schemeClr val="tx1"/>
                </a:solidFill>
              </a:rPr>
              <a:t>CAS</a:t>
            </a:r>
            <a:r>
              <a:rPr lang="sr-Cyrl-RS" sz="1600" dirty="0" smtClean="0">
                <a:solidFill>
                  <a:schemeClr val="tx1"/>
                </a:solidFill>
              </a:rPr>
              <a:t>:</a:t>
            </a:r>
            <a:r>
              <a:rPr lang="sr-Cyrl-CS" sz="1600" dirty="0" smtClean="0">
                <a:solidFill>
                  <a:schemeClr val="tx1"/>
                </a:solidFill>
              </a:rPr>
              <a:t> 85-68-7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г) </a:t>
            </a:r>
            <a:r>
              <a:rPr lang="sr-Cyrl-CS" sz="1600" b="1" dirty="0" smtClean="0">
                <a:solidFill>
                  <a:schemeClr val="tx1"/>
                </a:solidFill>
              </a:rPr>
              <a:t>Ди-</a:t>
            </a:r>
            <a:r>
              <a:rPr lang="sr-Cyrl-CS" sz="1600" b="1" dirty="0" err="1" smtClean="0">
                <a:solidFill>
                  <a:schemeClr val="tx1"/>
                </a:solidFill>
              </a:rPr>
              <a:t>изононилфталат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DINP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   CAS: 28553-12-0 и </a:t>
            </a:r>
            <a:r>
              <a:rPr lang="sr-Cyrl-CS" sz="1600" dirty="0">
                <a:solidFill>
                  <a:schemeClr val="tx1"/>
                </a:solidFill>
              </a:rPr>
              <a:t>68515-48-0</a:t>
            </a:r>
            <a:r>
              <a:rPr lang="sr-Cyrl-CS" sz="1600" dirty="0"/>
              <a:t> </a:t>
            </a:r>
            <a:endParaRPr lang="sr-Cyrl-CS" sz="1600" dirty="0" smtClean="0">
              <a:solidFill>
                <a:schemeClr val="tx1"/>
              </a:solidFill>
            </a:endParaRP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д) </a:t>
            </a:r>
            <a:r>
              <a:rPr lang="sr-Cyrl-CS" sz="1600" b="1" dirty="0" smtClean="0">
                <a:solidFill>
                  <a:schemeClr val="tx1"/>
                </a:solidFill>
              </a:rPr>
              <a:t>Ди-</a:t>
            </a:r>
            <a:r>
              <a:rPr lang="sr-Cyrl-CS" sz="1600" b="1" dirty="0" err="1" smtClean="0">
                <a:solidFill>
                  <a:schemeClr val="tx1"/>
                </a:solidFill>
              </a:rPr>
              <a:t>изодецилфталат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DIDP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   CAS: 26761-40-0 и 68515-49-1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ђ) </a:t>
            </a:r>
            <a:r>
              <a:rPr lang="sr-Cyrl-CS" sz="1600" b="1" dirty="0" smtClean="0">
                <a:solidFill>
                  <a:schemeClr val="tx1"/>
                </a:solidFill>
              </a:rPr>
              <a:t>Ди-</a:t>
            </a:r>
            <a:r>
              <a:rPr lang="sr-Cyrl-CS" sz="1600" b="1" i="1" dirty="0" smtClean="0">
                <a:solidFill>
                  <a:schemeClr val="tx1"/>
                </a:solidFill>
              </a:rPr>
              <a:t>n</a:t>
            </a:r>
            <a:r>
              <a:rPr lang="sr-Cyrl-CS" sz="1600" b="1" dirty="0" smtClean="0">
                <a:solidFill>
                  <a:schemeClr val="tx1"/>
                </a:solidFill>
              </a:rPr>
              <a:t>-</a:t>
            </a:r>
            <a:r>
              <a:rPr lang="sr-Cyrl-CS" sz="1600" b="1" dirty="0" err="1" smtClean="0">
                <a:solidFill>
                  <a:schemeClr val="tx1"/>
                </a:solidFill>
              </a:rPr>
              <a:t>октiлфталат</a:t>
            </a:r>
            <a:r>
              <a:rPr lang="sr-Cyrl-CS" sz="1600" b="1" dirty="0" smtClean="0">
                <a:solidFill>
                  <a:schemeClr val="tx1"/>
                </a:solidFill>
              </a:rPr>
              <a:t>, DNOP</a:t>
            </a:r>
          </a:p>
          <a:p>
            <a:pPr algn="ctr"/>
            <a:r>
              <a:rPr lang="sr-Cyrl-CS" sz="1600" dirty="0" smtClean="0">
                <a:solidFill>
                  <a:schemeClr val="tx1"/>
                </a:solidFill>
              </a:rPr>
              <a:t>CAS: 117-84-0</a:t>
            </a:r>
            <a:endParaRPr lang="sr-Latn-RS" sz="1600" dirty="0">
              <a:solidFill>
                <a:schemeClr val="tx1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205" y="649287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107950" y="1122363"/>
            <a:ext cx="8915400" cy="49247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sr-Cyrl-RS" altLang="sr-Latn-RS" sz="2100" b="1" dirty="0" smtClean="0">
                <a:solidFill>
                  <a:srgbClr val="7030A0"/>
                </a:solidFill>
              </a:rPr>
              <a:t>Супстанце које изазивају забринутост </a:t>
            </a:r>
            <a:r>
              <a:rPr lang="sr-Cyrl-RS" altLang="sr-Latn-RS" sz="2100" b="1" dirty="0" smtClean="0">
                <a:solidFill>
                  <a:srgbClr val="646464"/>
                </a:solidFill>
              </a:rPr>
              <a:t>представљају велики ризик, јер могу проузроковати тешке и/или дуготрајне последице по здравље људи и животну средину тзв. „најопасније од најопаснијих“.</a:t>
            </a:r>
            <a:endParaRPr lang="sr-Latn-RS" altLang="sr-Latn-RS" sz="2100" b="1" dirty="0">
              <a:solidFill>
                <a:srgbClr val="646464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sr-Cyrl-RS" alt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Налазе се у хемикалијама, али у производима који су свуда око нас: дечијим играчкама, гардероби и обући, амбалажи за храну, намештају, грађевинским материјалима и др.</a:t>
            </a:r>
            <a:r>
              <a:rPr lang="en-US" alt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sr-Cyrl-CS" altLang="sr-Latn-R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endParaRPr lang="sr-Cyrl-CS" altLang="sr-Latn-R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Да 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би се омогућила контрола ризика и обезбедила замена одређене супстанце са одговарајућом безбеднијом алтернативном супстанцом, </a:t>
            </a:r>
            <a:r>
              <a:rPr lang="sr-Cyrl-CS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м</a:t>
            </a:r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инистарство надлежно за заштиту животне средине објављује </a:t>
            </a:r>
            <a:r>
              <a:rPr lang="ru-RU" sz="2100" b="1" dirty="0">
                <a:solidFill>
                  <a:srgbClr val="7030A0"/>
                </a:solidFill>
                <a:cs typeface="Times New Roman" panose="02020603050405020304" pitchFamily="18" charset="0"/>
              </a:rPr>
              <a:t>Листу супстанци које изазивају забринутост и Листу супстанци кандидата за Листу супстанци које изазивају забринутост</a:t>
            </a:r>
            <a:r>
              <a:rPr lang="ru-RU" sz="2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.</a:t>
            </a:r>
            <a:r>
              <a:rPr lang="sr-Latn-CS" sz="2100" dirty="0">
                <a:solidFill>
                  <a:prstClr val="black"/>
                </a:solidFill>
                <a:cs typeface="Times New Roman" panose="02020603050405020304" pitchFamily="18" charset="0"/>
                <a:hlinkClick r:id="rId2"/>
              </a:rPr>
              <a:t> http://www.eko.minpolj.gov.rs/wpcontent/uploads/hemikalije/Smernice_o_SVHC_12.12.2014.pdf</a:t>
            </a:r>
            <a:endParaRPr lang="sr-Latn-CS" sz="21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algn="just" fontAlgn="auto">
              <a:spcAft>
                <a:spcPts val="0"/>
              </a:spcAft>
              <a:defRPr/>
            </a:pPr>
            <a:endParaRPr lang="ru-RU" sz="2100" dirty="0">
              <a:solidFill>
                <a:schemeClr val="tx1">
                  <a:lumMod val="65000"/>
                  <a:lumOff val="35000"/>
                </a:schemeClr>
              </a:solidFill>
              <a:cs typeface="Times New Roman" panose="02020603050405020304" pitchFamily="18" charset="0"/>
            </a:endParaRPr>
          </a:p>
          <a:p>
            <a:pPr algn="just" fontAlgn="auto">
              <a:spcAft>
                <a:spcPts val="0"/>
              </a:spcAft>
              <a:defRPr/>
            </a:pPr>
            <a:endParaRPr lang="en-US" altLang="sr-Latn-RS" sz="21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94556" y="123825"/>
            <a:ext cx="7354888" cy="849313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О ХЕМИКАЛИЈАМА И </a:t>
            </a:r>
            <a:r>
              <a:rPr lang="sr-Latn-CS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SVHC*</a:t>
            </a:r>
            <a:endParaRPr lang="en-US" sz="4000" b="1" dirty="0">
              <a:solidFill>
                <a:srgbClr val="7030A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950" y="6047115"/>
            <a:ext cx="8915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Latn-RS" altLang="sr-Latn-RS" sz="2800" b="1" dirty="0" smtClean="0">
                <a:solidFill>
                  <a:srgbClr val="7030A0"/>
                </a:solidFill>
              </a:rPr>
              <a:t>*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 </a:t>
            </a:r>
            <a:r>
              <a:rPr lang="sr-Cyrl-RS" altLang="sr-Latn-RS" sz="2000" b="1" dirty="0" smtClean="0">
                <a:solidFill>
                  <a:srgbClr val="7030A0"/>
                </a:solidFill>
              </a:rPr>
              <a:t>опште прихваћена скраћеница </a:t>
            </a:r>
            <a:r>
              <a:rPr lang="en-US" altLang="sr-Latn-RS" sz="2000" b="1" i="1" dirty="0" err="1" smtClean="0">
                <a:solidFill>
                  <a:srgbClr val="7030A0"/>
                </a:solidFill>
              </a:rPr>
              <a:t>eng.</a:t>
            </a:r>
            <a:r>
              <a:rPr lang="en-US" altLang="sr-Latn-RS" sz="2000" b="1" i="1" dirty="0" smtClean="0">
                <a:solidFill>
                  <a:srgbClr val="7030A0"/>
                </a:solidFill>
              </a:rPr>
              <a:t> 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Substance o</a:t>
            </a:r>
            <a:r>
              <a:rPr lang="sr-Latn-RS" altLang="sr-Latn-RS" sz="2000" b="1" dirty="0" smtClean="0">
                <a:solidFill>
                  <a:srgbClr val="7030A0"/>
                </a:solidFill>
              </a:rPr>
              <a:t>f 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Very High Concern</a:t>
            </a:r>
            <a:r>
              <a:rPr lang="sr-Cyrl-RS" altLang="sr-Latn-RS" sz="2000" b="1" dirty="0" smtClean="0">
                <a:solidFill>
                  <a:srgbClr val="7030A0"/>
                </a:solidFill>
              </a:rPr>
              <a:t> (</a:t>
            </a:r>
            <a:r>
              <a:rPr lang="en-US" altLang="sr-Latn-RS" sz="2000" b="1" dirty="0" smtClean="0">
                <a:solidFill>
                  <a:srgbClr val="7030A0"/>
                </a:solidFill>
              </a:rPr>
              <a:t>SVHC)</a:t>
            </a:r>
            <a:endParaRPr lang="sr-Latn-RS" sz="2000" b="1" dirty="0">
              <a:solidFill>
                <a:srgbClr val="7030A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57033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517232"/>
            <a:ext cx="9108504" cy="759857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Latn-RS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3. </a:t>
            </a:r>
            <a:r>
              <a:rPr lang="sr-Cyrl-RS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Друге супстанце које представљају еквивалентан ниво забринутости као што су</a:t>
            </a:r>
            <a:r>
              <a:rPr lang="sr-Cyrl-RS" b="1" dirty="0">
                <a:solidFill>
                  <a:srgbClr val="FF0000"/>
                </a:solidFill>
                <a:ea typeface="Batang" pitchFamily="18" charset="-127"/>
              </a:rPr>
              <a:t> </a:t>
            </a:r>
            <a:r>
              <a:rPr lang="sr-Cyrl-R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ендокрини </a:t>
            </a:r>
            <a:r>
              <a:rPr lang="sr-Cyrl-RS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дисруптори</a:t>
            </a:r>
            <a:r>
              <a:rPr lang="sr-Cyrl-RS" sz="2000" b="1" dirty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rPr>
              <a:t>!</a:t>
            </a:r>
            <a:endParaRPr lang="sr-Latn-RS" sz="2000" b="1" dirty="0">
              <a:solidFill>
                <a:schemeClr val="accent4">
                  <a:lumMod val="75000"/>
                </a:schemeClr>
              </a:solidFill>
              <a:ea typeface="Batang" pitchFamily="18" charset="-127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104900" y="274638"/>
            <a:ext cx="7354888" cy="8509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О ХЕМИКАЛИЈАМА И </a:t>
            </a:r>
            <a:r>
              <a:rPr lang="sr-Latn-CS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SVHC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34925" y="1674813"/>
            <a:ext cx="9074150" cy="1754187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Листе супстанци које изазивају забринутост формирају се од супстанци које су класификоване као: карциногене категорије 1А и 1Б, мутагене категорије 1А и 1Б, токсичне по репродукцију категорије 1А и 1Б, супстанцe идентификованe као перзистентне, биоакумулативне и токсичне (у даљем тексту: ПБТ) и веома перзистентне, веома биоакумулативне (у даљем тексту: вПвБ) као и супстанцe које доводе до поремећаја рада ендокриног система или.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4925" y="2612732"/>
            <a:ext cx="9109075" cy="1638300"/>
            <a:chOff x="0" y="3068960"/>
            <a:chExt cx="9108504" cy="1637594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0" y="3068960"/>
              <a:ext cx="9108504" cy="1637594"/>
            </a:xfrm>
            <a:prstGeom prst="rect">
              <a:avLst/>
            </a:prstGeom>
            <a:solidFill>
              <a:srgbClr val="FFFFCC"/>
            </a:solidFill>
            <a:ln w="254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>
              <a:normAutofit fontScale="700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sr-Cyrl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1. </a:t>
              </a:r>
              <a:r>
                <a:rPr lang="sr-Latn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CMR</a:t>
              </a:r>
              <a:r>
                <a:rPr lang="en-U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 </a:t>
              </a:r>
              <a:r>
                <a:rPr lang="sr-Cyrl-C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супстанце</a:t>
              </a:r>
              <a:endParaRPr lang="sr-Latn-RS" sz="2400" b="1" dirty="0" smtClean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err="1" smtClean="0">
                  <a:ea typeface="Batang" pitchFamily="18" charset="-127"/>
                </a:rPr>
                <a:t>Карциногене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 smtClean="0">
                  <a:ea typeface="Batang" pitchFamily="18" charset="-127"/>
                </a:rPr>
                <a:t>категорије</a:t>
              </a:r>
              <a:r>
                <a:rPr lang="en-US" sz="2400" b="1" dirty="0" smtClean="0">
                  <a:ea typeface="Batang" pitchFamily="18" charset="-127"/>
                </a:rPr>
                <a:t> 1</a:t>
              </a:r>
              <a:r>
                <a:rPr lang="sr-Cyrl-RS" sz="2400" b="1" dirty="0" smtClean="0">
                  <a:ea typeface="Batang" pitchFamily="18" charset="-127"/>
                </a:rPr>
                <a:t>А</a:t>
              </a:r>
              <a:r>
                <a:rPr lang="sr-Latn-RS" sz="2400" b="1" dirty="0" smtClean="0">
                  <a:ea typeface="Batang" pitchFamily="18" charset="-127"/>
                </a:rPr>
                <a:t>/</a:t>
              </a:r>
              <a:r>
                <a:rPr lang="en-US" sz="2400" b="1" dirty="0" smtClean="0">
                  <a:ea typeface="Batang" pitchFamily="18" charset="-127"/>
                </a:rPr>
                <a:t>1</a:t>
              </a:r>
              <a:r>
                <a:rPr lang="sr-Cyrl-RS" sz="2400" b="1" dirty="0" smtClean="0">
                  <a:ea typeface="Batang" pitchFamily="18" charset="-127"/>
                </a:rPr>
                <a:t>Б</a:t>
              </a:r>
              <a:r>
                <a:rPr lang="sr-Latn-R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</a:t>
              </a:r>
              <a:r>
                <a:rPr lang="en-US" sz="2400" b="1" dirty="0" smtClean="0">
                  <a:solidFill>
                    <a:srgbClr val="9933FF"/>
                  </a:solidFill>
                  <a:ea typeface="Batang" pitchFamily="18" charset="-127"/>
                </a:rPr>
                <a:t>5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0</a:t>
              </a:r>
              <a:r>
                <a:rPr lang="en-U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ea typeface="Batang" pitchFamily="18" charset="-127"/>
                </a:rPr>
                <a:t>  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err="1" smtClean="0">
                  <a:ea typeface="Batang" pitchFamily="18" charset="-127"/>
                </a:rPr>
                <a:t>Мутагене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 smtClean="0">
                  <a:ea typeface="Batang" pitchFamily="18" charset="-127"/>
                </a:rPr>
                <a:t>категорије</a:t>
              </a:r>
              <a:r>
                <a:rPr lang="en-US" sz="2400" b="1" dirty="0" smtClean="0">
                  <a:ea typeface="Batang" pitchFamily="18" charset="-127"/>
                </a:rPr>
                <a:t> 1</a:t>
              </a:r>
              <a:r>
                <a:rPr lang="sr-Cyrl-RS" sz="2400" b="1" dirty="0" smtClean="0">
                  <a:ea typeface="Batang" pitchFamily="18" charset="-127"/>
                </a:rPr>
                <a:t>А</a:t>
              </a:r>
              <a:r>
                <a:rPr lang="sr-Latn-RS" sz="2400" b="1" dirty="0" smtClean="0">
                  <a:ea typeface="Batang" pitchFamily="18" charset="-127"/>
                </a:rPr>
                <a:t>/</a:t>
              </a:r>
              <a:r>
                <a:rPr lang="en-US" sz="2400" b="1" dirty="0" smtClean="0">
                  <a:ea typeface="Batang" pitchFamily="18" charset="-127"/>
                </a:rPr>
                <a:t>1</a:t>
              </a:r>
              <a:r>
                <a:rPr lang="sr-Cyrl-RS" sz="2400" b="1" dirty="0" smtClean="0">
                  <a:ea typeface="Batang" pitchFamily="18" charset="-127"/>
                </a:rPr>
                <a:t>Б</a:t>
              </a:r>
              <a:r>
                <a:rPr lang="sr-Latn-RS" sz="2400" b="1" dirty="0" smtClean="0">
                  <a:ea typeface="Batang" pitchFamily="18" charset="-127"/>
                </a:rPr>
                <a:t>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H340</a:t>
              </a:r>
              <a:r>
                <a:rPr lang="sr-Latn-RS" sz="2400" b="1" dirty="0" smtClean="0">
                  <a:ea typeface="Batang" pitchFamily="18" charset="-127"/>
                </a:rPr>
                <a:t>         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r>
                <a:rPr lang="sr-Cyrl-RS" sz="2400" b="1" dirty="0" smtClean="0">
                  <a:ea typeface="Batang" pitchFamily="18" charset="-127"/>
                </a:rPr>
                <a:t>Токсичне по репродукцију</a:t>
              </a:r>
              <a:r>
                <a:rPr lang="en-US" sz="2400" b="1" dirty="0" smtClean="0">
                  <a:ea typeface="Batang" pitchFamily="18" charset="-127"/>
                </a:rPr>
                <a:t>, </a:t>
              </a:r>
              <a:r>
                <a:rPr lang="sr-Cyrl-RS" sz="2400" b="1" dirty="0">
                  <a:ea typeface="Batang" pitchFamily="18" charset="-127"/>
                </a:rPr>
                <a:t>категорије</a:t>
              </a:r>
              <a:r>
                <a:rPr lang="en-US" sz="2400" b="1" dirty="0">
                  <a:ea typeface="Batang" pitchFamily="18" charset="-127"/>
                </a:rPr>
                <a:t> 1</a:t>
              </a:r>
              <a:r>
                <a:rPr lang="sr-Cyrl-RS" sz="2400" b="1" dirty="0">
                  <a:ea typeface="Batang" pitchFamily="18" charset="-127"/>
                </a:rPr>
                <a:t>А</a:t>
              </a:r>
              <a:r>
                <a:rPr lang="sr-Latn-RS" sz="2400" b="1" dirty="0">
                  <a:ea typeface="Batang" pitchFamily="18" charset="-127"/>
                </a:rPr>
                <a:t>/</a:t>
              </a:r>
              <a:r>
                <a:rPr lang="en-US" sz="2400" b="1" dirty="0">
                  <a:ea typeface="Batang" pitchFamily="18" charset="-127"/>
                </a:rPr>
                <a:t>1</a:t>
              </a:r>
              <a:r>
                <a:rPr lang="sr-Cyrl-RS" sz="2400" b="1" dirty="0">
                  <a:ea typeface="Batang" pitchFamily="18" charset="-127"/>
                </a:rPr>
                <a:t>Б 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H3</a:t>
              </a:r>
              <a:r>
                <a:rPr lang="en-US" sz="2400" b="1" dirty="0" smtClean="0">
                  <a:solidFill>
                    <a:srgbClr val="9933FF"/>
                  </a:solidFill>
                  <a:ea typeface="Batang" pitchFamily="18" charset="-127"/>
                </a:rPr>
                <a:t>6</a:t>
              </a:r>
              <a:r>
                <a:rPr lang="sr-Latn-RS" sz="2400" b="1" dirty="0" smtClean="0">
                  <a:solidFill>
                    <a:srgbClr val="9933FF"/>
                  </a:solidFill>
                  <a:ea typeface="Batang" pitchFamily="18" charset="-127"/>
                </a:rPr>
                <a:t>0</a:t>
              </a: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U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2. </a:t>
              </a:r>
              <a:r>
                <a:rPr lang="sr-Cyrl-RS" sz="2400" b="1" dirty="0" smtClean="0">
                  <a:solidFill>
                    <a:schemeClr val="accent4">
                      <a:lumMod val="75000"/>
                    </a:schemeClr>
                  </a:solidFill>
                  <a:ea typeface="Batang" pitchFamily="18" charset="-127"/>
                </a:rPr>
                <a:t>Супстанце идентификоване као:</a:t>
              </a:r>
              <a:endParaRPr lang="en-US" sz="2400" b="1" dirty="0" smtClean="0">
                <a:solidFill>
                  <a:schemeClr val="accent4">
                    <a:lumMod val="75000"/>
                  </a:schemeClr>
                </a:solidFill>
                <a:ea typeface="Batang" pitchFamily="18" charset="-127"/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sr-Cyrl-RS" sz="2400" dirty="0" smtClean="0">
                  <a:ea typeface="Batang" pitchFamily="18" charset="-127"/>
                </a:rPr>
                <a:t>     </a:t>
              </a:r>
              <a:r>
                <a:rPr lang="en-US" sz="2400" b="1" dirty="0" smtClean="0">
                  <a:ea typeface="Batang" pitchFamily="18" charset="-127"/>
                </a:rPr>
                <a:t>PBT</a:t>
              </a:r>
              <a:r>
                <a:rPr lang="sr-Cyrl-RS" sz="2400" b="1" dirty="0" smtClean="0">
                  <a:ea typeface="Batang" pitchFamily="18" charset="-127"/>
                </a:rPr>
                <a:t>      </a:t>
              </a:r>
              <a:r>
                <a:rPr lang="en-US" sz="2400" b="1" dirty="0" err="1" smtClean="0">
                  <a:ea typeface="Batang" pitchFamily="18" charset="-127"/>
                </a:rPr>
                <a:t>vPvB</a:t>
              </a:r>
              <a:endParaRPr lang="en-US" sz="2400" b="1" dirty="0" smtClean="0">
                <a:ea typeface="Batang" pitchFamily="18" charset="-127"/>
              </a:endParaRPr>
            </a:p>
            <a:p>
              <a:pPr fontAlgn="auto">
                <a:spcAft>
                  <a:spcPts val="0"/>
                </a:spcAft>
                <a:defRPr/>
              </a:pPr>
              <a:endParaRPr lang="sr-Latn-RS" sz="1600" dirty="0"/>
            </a:p>
          </p:txBody>
        </p:sp>
        <p:grpSp>
          <p:nvGrpSpPr>
            <p:cNvPr id="11277" name="Group 7"/>
            <p:cNvGrpSpPr>
              <a:grpSpLocks/>
            </p:cNvGrpSpPr>
            <p:nvPr/>
          </p:nvGrpSpPr>
          <p:grpSpPr bwMode="auto">
            <a:xfrm>
              <a:off x="7735997" y="3101377"/>
              <a:ext cx="940456" cy="903687"/>
              <a:chOff x="10991445" y="1714084"/>
              <a:chExt cx="989219" cy="1574551"/>
            </a:xfrm>
          </p:grpSpPr>
          <p:pic>
            <p:nvPicPr>
              <p:cNvPr id="11278" name="Picture 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91445" y="1714084"/>
                <a:ext cx="989219" cy="1221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10990820" y="2934943"/>
                <a:ext cx="990136" cy="353895"/>
              </a:xfrm>
              <a:prstGeom prst="rect">
                <a:avLst/>
              </a:prstGeom>
              <a:solidFill>
                <a:srgbClr val="CC99FF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r-Latn-RS" sz="1400" b="1" dirty="0">
                    <a:solidFill>
                      <a:schemeClr val="tx1"/>
                    </a:solidFill>
                  </a:rPr>
                  <a:t>opasnost</a:t>
                </a:r>
                <a:endParaRPr lang="en-US" sz="1400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1" name="Rectangle 10"/>
          <p:cNvSpPr/>
          <p:nvPr/>
        </p:nvSpPr>
        <p:spPr>
          <a:xfrm>
            <a:off x="0" y="3861048"/>
            <a:ext cx="9109075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Листe супстанци које изазивају забринутост формира се и од супстанци које доводе до поремећаја рада ендокриног система или имају ПБТ или вПвБ својства али не испуњавају критеријуме за идентификацију као ПБТ или вПвБ (дају повода за подједнаку забринутост), а научно је утврђено да изазивају значајне последице по здравље људи и животну средину.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770" y="6510773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287338" y="1484313"/>
            <a:ext cx="8569325" cy="51133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ru-RU" sz="2100" b="1" dirty="0" smtClean="0">
                <a:solidFill>
                  <a:srgbClr val="7030A0"/>
                </a:solidFill>
              </a:rPr>
              <a:t>Листа супстанци које изазивају забринутост садржи следеће податке:</a:t>
            </a: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идентитет супстанце;</a:t>
            </a: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класификацију супстанце односно да ли је идентификована као ПБТ или</a:t>
            </a:r>
            <a:r>
              <a:rPr lang="sr-Latn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вПвБ или испуњава остале услове из члана 43. став 3. Закона о хемикалијама;</a:t>
            </a: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sr-Cyrl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ачине коришћења за које није потребно прописати додатне мере за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смањење   ризика.</a:t>
            </a:r>
          </a:p>
          <a:p>
            <a:pPr marL="457200" indent="-457200" algn="just" fontAlgn="auto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endParaRPr lang="sr-Latn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ru-RU" sz="2100" b="1" dirty="0" smtClean="0">
                <a:solidFill>
                  <a:srgbClr val="7030A0"/>
                </a:solidFill>
              </a:rPr>
              <a:t>Листа супстанци које изазивају забринутост објављује се у „Службеном гласнику Републике Србије”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 </a:t>
            </a:r>
            <a:r>
              <a:rPr lang="sr-Cyrl-C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тренутно се на овој листи налазе 22 супстанце.</a:t>
            </a: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sr-Cyrl-C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ru-RU" sz="2100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Листу супстанци кандидата за Листу супстанци које изазивају забринутост – </a:t>
            </a:r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у процедури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- </a:t>
            </a:r>
            <a:r>
              <a:rPr lang="sr-Latn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161 </a:t>
            </a:r>
            <a:r>
              <a:rPr lang="sr-Cyrl-RS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Times New Roman" panose="02020603050405020304" pitchFamily="18" charset="0"/>
              </a:rPr>
              <a:t>супстанца</a:t>
            </a:r>
            <a:endParaRPr lang="en-U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681" indent="-285681" algn="just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2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5250" y="188913"/>
            <a:ext cx="6413500" cy="1076325"/>
          </a:xfrm>
          <a:prstGeom prst="rect">
            <a:avLst/>
          </a:prstGeom>
          <a:noFill/>
        </p:spPr>
        <p:txBody>
          <a:bodyPr lIns="91418" tIns="45710" rIns="91418" bIns="4571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Листа супстанци које изазивају забринутост</a:t>
            </a:r>
            <a:endParaRPr lang="sr-Latn-CS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277888" y="1555487"/>
            <a:ext cx="6588224" cy="4638298"/>
            <a:chOff x="4139952" y="14838"/>
            <a:chExt cx="5004048" cy="4334749"/>
          </a:xfrm>
        </p:grpSpPr>
        <p:pic>
          <p:nvPicPr>
            <p:cNvPr id="6" name="Content Placeholder 3" descr="SVHC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4139952" y="14838"/>
              <a:ext cx="5004048" cy="4334749"/>
            </a:xfrm>
            <a:prstGeom prst="rect">
              <a:avLst/>
            </a:prstGeom>
          </p:spPr>
        </p:pic>
        <p:sp>
          <p:nvSpPr>
            <p:cNvPr id="7" name="Title 1"/>
            <p:cNvSpPr txBox="1">
              <a:spLocks/>
            </p:cNvSpPr>
            <p:nvPr/>
          </p:nvSpPr>
          <p:spPr>
            <a:xfrm>
              <a:off x="5727576" y="325356"/>
              <a:ext cx="1828800" cy="487362"/>
            </a:xfrm>
            <a:prstGeom prst="rect">
              <a:avLst/>
            </a:prstGeom>
            <a:solidFill>
              <a:srgbClr val="FFFFCC"/>
            </a:solidFill>
          </p:spPr>
          <p:txBody>
            <a:bodyPr/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sr-Cyrl-RS" altLang="sr-Latn-RS" sz="18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ЛИСТА</a:t>
              </a:r>
              <a:r>
                <a:rPr lang="en-US" altLang="sr-Latn-RS" sz="1800" b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SVHC</a:t>
              </a:r>
              <a:endParaRPr lang="en-US" altLang="sr-Latn-R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49287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 txBox="1">
            <a:spLocks/>
          </p:cNvSpPr>
          <p:nvPr/>
        </p:nvSpPr>
        <p:spPr>
          <a:xfrm>
            <a:off x="1258888" y="7938"/>
            <a:ext cx="4465637" cy="1384300"/>
          </a:xfrm>
          <a:prstGeom prst="rect">
            <a:avLst/>
          </a:prstGeom>
          <a:noFill/>
        </p:spPr>
        <p:txBody>
          <a:bodyPr lIns="91418" tIns="45710" rIns="91418" bIns="4571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Упис супстанци које изазивају забринутост у Регистар хемикалија</a:t>
            </a:r>
            <a:endParaRPr lang="sr-Latn-CS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724525" y="188913"/>
            <a:ext cx="3359150" cy="1295400"/>
            <a:chOff x="2677994" y="1124744"/>
            <a:chExt cx="4702318" cy="1631355"/>
          </a:xfrm>
        </p:grpSpPr>
        <p:pic>
          <p:nvPicPr>
            <p:cNvPr id="13321" name="Picture 4" descr="https://encrypted-tbn3.gstatic.com/images?q=tbn:ANd9GcTdEkFvzkY_tYMF12YDEHxoGL4R1QumR3aUAwzXkC8FLnSjQ0zsyQ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124744"/>
              <a:ext cx="2520280" cy="1631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8" descr="https://encrypted-tbn3.gstatic.com/images?q=tbn:ANd9GcTVNY5GfQ0OmEw3TJWxAK7JqY08g5LkMXqTedKBnE1tbqNSEx1SVQ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7994" y="1124744"/>
              <a:ext cx="2131483" cy="1379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6"/>
            <p:cNvSpPr txBox="1">
              <a:spLocks noChangeArrowheads="1"/>
            </p:cNvSpPr>
            <p:nvPr/>
          </p:nvSpPr>
          <p:spPr bwMode="auto">
            <a:xfrm>
              <a:off x="2990912" y="1700808"/>
              <a:ext cx="1818564" cy="503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sr-Latn-RS" altLang="sr-Latn-RS" sz="2000" b="1">
                  <a:solidFill>
                    <a:srgbClr val="FF3300"/>
                  </a:solidFill>
                  <a:latin typeface="Brush Script MT" pitchFamily="66" charset="0"/>
                  <a:cs typeface="Times New Roman" pitchFamily="18" charset="0"/>
                </a:rPr>
                <a:t>01.01.2016.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467544" y="1700213"/>
            <a:ext cx="8208962" cy="1015642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Произвођач, увозник или даљи корисник који производи или увози супстанцу, која изазива забринутост или смешу која садржи ту супстанцу,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 има обавезу уписа ових хемикалија у Регистар.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1800" y="2781300"/>
            <a:ext cx="8208963" cy="1015642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Даљи корисник који користи супстанце које изазивају забринутост  и смеше које их садрже</a:t>
            </a:r>
            <a:r>
              <a:rPr lang="sr-Latn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има обавезу да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anose="02020603050405020304" pitchFamily="18" charset="0"/>
              </a:rPr>
              <a:t>поднесе пријаву ради уписа тих хемикалија.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3319" name="TextBox 9"/>
          <p:cNvSpPr txBox="1">
            <a:spLocks noChangeArrowheads="1"/>
          </p:cNvSpPr>
          <p:nvPr/>
        </p:nvSpPr>
        <p:spPr bwMode="auto">
          <a:xfrm>
            <a:off x="729357" y="3860800"/>
            <a:ext cx="795719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8" tIns="45710" rIns="91418" bIns="457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Правилник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ом</a:t>
            </a:r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 о Регистру хемикалија прописана је доња граница количине хемикалије испод које се та </a:t>
            </a:r>
            <a:r>
              <a:rPr lang="en-US" altLang="sr-Latn-RS" sz="2000" b="1" dirty="0">
                <a:solidFill>
                  <a:srgbClr val="7030A0"/>
                </a:solidFill>
                <a:cs typeface="Times New Roman" pitchFamily="18" charset="0"/>
              </a:rPr>
              <a:t>SVHC</a:t>
            </a:r>
            <a:r>
              <a:rPr lang="ru-RU" altLang="sr-Latn-RS" sz="2000" b="1" dirty="0">
                <a:solidFill>
                  <a:srgbClr val="7030A0"/>
                </a:solidFill>
                <a:cs typeface="Times New Roman" pitchFamily="18" charset="0"/>
              </a:rPr>
              <a:t> не уписује у Регистар хемикалија као и 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садржину досијеа о </a:t>
            </a:r>
            <a:r>
              <a:rPr lang="en-US" altLang="sr-Latn-RS" sz="2000" b="1" dirty="0">
                <a:solidFill>
                  <a:srgbClr val="7030A0"/>
                </a:solidFill>
                <a:cs typeface="Times New Roman" pitchFamily="18" charset="0"/>
              </a:rPr>
              <a:t>SVHC</a:t>
            </a:r>
            <a:r>
              <a:rPr lang="sr-Cyrl-RS" altLang="sr-Latn-RS" sz="2000" b="1" dirty="0">
                <a:solidFill>
                  <a:srgbClr val="7030A0"/>
                </a:solidFill>
                <a:cs typeface="Times New Roman" pitchFamily="18" charset="0"/>
              </a:rPr>
              <a:t>!</a:t>
            </a:r>
            <a:endParaRPr lang="sr-Latn-CS" altLang="sr-Latn-RS" sz="2000" b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313" y="5157788"/>
            <a:ext cx="8135937" cy="1322387"/>
          </a:xfrm>
          <a:prstGeom prst="rect">
            <a:avLst/>
          </a:prstGeom>
        </p:spPr>
        <p:txBody>
          <a:bodyPr lIns="91418" tIns="45710" rIns="91418" bIns="45710">
            <a:spAutoFit/>
          </a:bodyPr>
          <a:lstStyle/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У Регистар се уписује супстанца која изазива забринутост, произведена или увезена у количини од најмање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+mn-lt"/>
                <a:cs typeface="Times New Roman" panose="02020603050405020304" pitchFamily="18" charset="0"/>
              </a:rPr>
              <a:t>100 кг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годишње, односно смеша произведена или увезена у количини од најмање </a:t>
            </a:r>
            <a:r>
              <a:rPr lang="ru-RU" b="1" dirty="0">
                <a:solidFill>
                  <a:srgbClr val="7030A0"/>
                </a:solidFill>
                <a:latin typeface="+mn-lt"/>
                <a:cs typeface="Times New Roman" panose="02020603050405020304" pitchFamily="18" charset="0"/>
              </a:rPr>
              <a:t>100 кг 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годишње, а која садржи супстанцу која изазива забринутост.</a:t>
            </a:r>
            <a:endParaRPr lang="sr-Latn-CS" sz="20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799" y="646049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9" name="Chart 2"/>
          <p:cNvGraphicFramePr>
            <a:graphicFrameLocks/>
          </p:cNvGraphicFramePr>
          <p:nvPr/>
        </p:nvGraphicFramePr>
        <p:xfrm>
          <a:off x="128588" y="857250"/>
          <a:ext cx="8742362" cy="551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0" r:id="rId4" imgW="8742422" imgH="5511262" progId="Excel.Chart.8">
                  <p:embed/>
                </p:oleObj>
              </mc:Choice>
              <mc:Fallback>
                <p:oleObj r:id="rId4" imgW="8742422" imgH="5511262" progId="Excel.Chart.8">
                  <p:embed/>
                  <p:pic>
                    <p:nvPicPr>
                      <p:cNvPr id="0" name="Chart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8" y="857250"/>
                        <a:ext cx="8742362" cy="5514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0163"/>
            <a:ext cx="2555875" cy="125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33338"/>
            <a:ext cx="2451100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2" name="Picture 3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5" y="649287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115888"/>
          <a:ext cx="9144000" cy="6626222"/>
        </p:xfrm>
        <a:graphic>
          <a:graphicData uri="http://schemas.openxmlformats.org/drawingml/2006/table">
            <a:tbl>
              <a:tblPr firstRow="1" firstCol="1" bandRow="1">
                <a:tableStyleId>{FABFCF23-3B69-468F-B69F-88F6DE6A72F2}</a:tableStyleId>
              </a:tblPr>
              <a:tblGrid>
                <a:gridCol w="5301251"/>
                <a:gridCol w="1075971"/>
                <a:gridCol w="1229679"/>
                <a:gridCol w="1537099"/>
              </a:tblGrid>
              <a:tr h="500023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8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Хемијски</a:t>
                      </a:r>
                      <a:r>
                        <a:rPr lang="sr-Cyrl-CS" sz="18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назив 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 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бр.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бр.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Количина (</a:t>
                      </a:r>
                      <a:r>
                        <a:rPr lang="sr-Latn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sr-Cyrl-R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37949">
                <a:tc gridSpan="4"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2011. </a:t>
                      </a:r>
                      <a:r>
                        <a:rPr lang="en-US" sz="18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година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(II)-</a:t>
                      </a:r>
                      <a:r>
                        <a:rPr lang="sr-Cyrl-C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231-846-0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7758-97-6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Калијум-хромат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232-140-5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7789-00-6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0,201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86611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18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Трихлоретилен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201-167-4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79-01-6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000" b="1" kern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458,757</a:t>
                      </a:r>
                      <a:endParaRPr lang="en-US" sz="20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2,4-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динитротолуен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204-450-0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121-14-2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17,092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CS" sz="14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молибдат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сулфат црвени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235-759-9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12656-85-8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60,750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Олово-сулфо хромат жути 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215-693-7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1344-37-2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19,568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37949">
                <a:tc gridSpan="4"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2010.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година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Хромна киселина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231-801-5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7738-94-5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21,000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 (VI) триоксид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215-607-8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1333-82-0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8,575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(II)-</a:t>
                      </a:r>
                      <a:r>
                        <a:rPr lang="sr-Cyrl-CS" sz="14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231-846-0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7758-97-6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0,600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481522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800" b="1" kern="12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Трихлоретилен</a:t>
                      </a:r>
                      <a:endParaRPr lang="en-US" sz="18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201-167-4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79-01-6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2000" b="1" kern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340,421</a:t>
                      </a:r>
                      <a:endParaRPr lang="en-US" sz="2000" b="1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2,4-</a:t>
                      </a: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динитротолуен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204-450-0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121-14-2 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23,160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Олово-сулфо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хромат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жути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215-693-7  </a:t>
                      </a:r>
                      <a:endParaRPr lang="en-US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1344-37-2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23,895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  <a:tr h="389288"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Cyrl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Олово-хромат молибдат сулфат црвени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235-759-9  </a:t>
                      </a:r>
                      <a:endParaRPr lang="en-US" sz="12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12656-85-8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  <a:tc>
                  <a:txBody>
                    <a:bodyPr/>
                    <a:lstStyle>
                      <a:lvl1pPr marL="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09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18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270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36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5451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254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19963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6722" algn="l" defTabSz="91418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>
                        <a:lnSpc>
                          <a:spcPct val="115000"/>
                        </a:lnSpc>
                        <a:spcAft>
                          <a:spcPts val="200"/>
                        </a:spcAft>
                      </a:pPr>
                      <a:r>
                        <a:rPr lang="sr-Latn-CS" sz="16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150,715</a:t>
                      </a:r>
                      <a:endParaRPr lang="en-US" sz="10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7470" marR="4747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7675" y="2781300"/>
            <a:ext cx="6156325" cy="25542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/>
              <a:t>Прoизвoђaч, увoзник или дистрибутeр прoизвoдa кojи сaдржи супстaнцу кoja изaзивa зaбринутoст у кoнцeнтрaциjи </a:t>
            </a:r>
            <a:r>
              <a:rPr lang="sr-Cyrl-RS" sz="2000" b="1" dirty="0"/>
              <a:t>вeћoj oд 0,1%, </a:t>
            </a:r>
            <a:r>
              <a:rPr lang="sr-Cyrl-RS" sz="2000" dirty="0"/>
              <a:t>дужaн je дa свaкoм другoм дистрибутeру или дaљeм кoриснику у лaнцу снaбдeвaњa </a:t>
            </a:r>
            <a:r>
              <a:rPr lang="sr-Cyrl-RS" sz="2000" b="1" dirty="0"/>
              <a:t>дoстaви инфoрмaциje дoвoљнe зa бeзбeдну упoтрeбу тoг прoизвoдa, a нajмaњe имe тe супстaнцe</a:t>
            </a:r>
            <a:r>
              <a:rPr lang="sr-Cyrl-RS" sz="2000" dirty="0"/>
              <a:t>.</a:t>
            </a:r>
            <a:endParaRPr lang="sr-Latn-CS" sz="2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Latn-RS" sz="2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8" name="Picture 2" descr="F:\SVHC PKS 2014\cl. 27 zakona 2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1175"/>
            <a:ext cx="91440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214938" y="642938"/>
            <a:ext cx="3929062" cy="1143000"/>
            <a:chOff x="5214942" y="0"/>
            <a:chExt cx="3929058" cy="1142985"/>
          </a:xfrm>
        </p:grpSpPr>
        <p:pic>
          <p:nvPicPr>
            <p:cNvPr id="16395" name="Picture 5" descr="images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192" y="0"/>
              <a:ext cx="1549808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6" name="Picture 6" descr="images (2)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5140" y="0"/>
              <a:ext cx="935587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7" name="Picture 7" descr="images (3)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4942" y="1"/>
              <a:ext cx="1485299" cy="1142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Picture 8" descr="1111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6125"/>
            <a:ext cx="2987675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954213" y="-26988"/>
            <a:ext cx="3770312" cy="1076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Шта све ово значи потрошачима?</a:t>
            </a:r>
            <a:endParaRPr lang="en-US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1" name="Folded Corner 10"/>
          <p:cNvSpPr/>
          <p:nvPr/>
        </p:nvSpPr>
        <p:spPr>
          <a:xfrm rot="2074650">
            <a:off x="1268413" y="828675"/>
            <a:ext cx="1284287" cy="914400"/>
          </a:xfrm>
          <a:prstGeom prst="foldedCorner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b="1" dirty="0"/>
              <a:t>Податак из Досијеа о </a:t>
            </a:r>
            <a:r>
              <a:rPr lang="en-US" b="1" dirty="0"/>
              <a:t>SVHC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7675" y="5229225"/>
            <a:ext cx="6156325" cy="16319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000" dirty="0"/>
              <a:t>Прoизвoђaч, увoзник или дистрибутeр прoизвoдa кojи сaдржи супстaнцу кoja изaзивa зaбринутoст у кoнцeнтрaциjи </a:t>
            </a:r>
            <a:r>
              <a:rPr lang="sr-Cyrl-RS" sz="2000" b="1" dirty="0"/>
              <a:t>вeћoj oд 0,1%</a:t>
            </a:r>
            <a:r>
              <a:rPr lang="sr-Cyrl-RS" sz="2000" dirty="0"/>
              <a:t> дужaн je дa бeз нaкнaдe, н</a:t>
            </a:r>
            <a:r>
              <a:rPr lang="sr-Cyrl-RS" sz="2000" b="1" dirty="0"/>
              <a:t>a зaхтeв пoтрoшaчa, дoстaви инфoрмaциje o тoj супстaнци</a:t>
            </a:r>
            <a:r>
              <a:rPr lang="sr-Cyrl-RS" sz="2000" dirty="0"/>
              <a:t>.</a:t>
            </a:r>
            <a:endParaRPr lang="sr-Latn-CS" dirty="0"/>
          </a:p>
        </p:txBody>
      </p:sp>
      <p:sp>
        <p:nvSpPr>
          <p:cNvPr id="13" name="TextBox 12"/>
          <p:cNvSpPr txBox="1"/>
          <p:nvPr/>
        </p:nvSpPr>
        <p:spPr>
          <a:xfrm>
            <a:off x="193675" y="2852738"/>
            <a:ext cx="260191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Члан 27.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Закона о хемикалијама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" y="1224008"/>
            <a:ext cx="9143999" cy="5632291"/>
          </a:xfrm>
          <a:prstGeom prst="rect">
            <a:avLst/>
          </a:prstGeom>
          <a:solidFill>
            <a:srgbClr val="FFFFCC"/>
          </a:solidFill>
        </p:spPr>
        <p:txBody>
          <a:bodyPr wrap="square" lIns="91418" tIns="45710" rIns="91418" bIns="4571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20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Свеобухватна и јединствена база података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Систематско праћење хемикалија.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Праћење и минимизација ризика које хемикалије представљају по здравље људи и животну средину.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Контрола начина коришћења супстанци које изазивају забринутост.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Индустрија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Информисање и подизање свести индустрије, потрошача и свих заинтересованих страна о супстанцама које изазивају забринутост.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R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Подстицање увођења 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безбеднијих алтернатива.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Припрема индустрије за обавезе које предстоје када Србија постане чланица Европске Уније.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CS" sz="20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20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Потрошачи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sr-Cyrl-C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Подизање </a:t>
            </a:r>
            <a:r>
              <a:rPr lang="sr-Cyrl-C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свести потрошача и свих заинтересованих страна о супстанцама које изазивају забринутост</a:t>
            </a:r>
            <a:r>
              <a:rPr lang="sr-Cyrl-C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CS" sz="2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C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0"/>
            <a:ext cx="3521075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83568" cy="1138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511622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19489" y="5661248"/>
            <a:ext cx="6192838" cy="7477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  <a:defRPr/>
            </a:pPr>
            <a:r>
              <a:rPr lang="sr-Latn-CS" sz="2000" b="1" dirty="0" smtClean="0">
                <a:solidFill>
                  <a:srgbClr val="7030A0"/>
                </a:solidFill>
              </a:rPr>
              <a:t>e-mail: </a:t>
            </a:r>
            <a:r>
              <a:rPr lang="sr-Latn-CS" sz="2000" b="1" dirty="0" err="1" smtClean="0">
                <a:solidFill>
                  <a:srgbClr val="7030A0"/>
                </a:solidFill>
                <a:hlinkClick r:id="rId2"/>
              </a:rPr>
              <a:t>info.hemikalije@eko.minpolj.gov.rs</a:t>
            </a:r>
            <a:endParaRPr lang="sr-Latn-CS" sz="2000" b="1" dirty="0" smtClean="0">
              <a:solidFill>
                <a:srgbClr val="7030A0"/>
              </a:solidFill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sr-Cyrl-CS" sz="2000" b="1" dirty="0" smtClean="0">
                <a:solidFill>
                  <a:srgbClr val="7030A0"/>
                </a:solidFill>
              </a:rPr>
              <a:t>тел: +381 11 7155</a:t>
            </a:r>
            <a:r>
              <a:rPr lang="sr-Latn-CS" sz="2000" b="1" dirty="0" smtClean="0">
                <a:solidFill>
                  <a:srgbClr val="7030A0"/>
                </a:solidFill>
              </a:rPr>
              <a:t> </a:t>
            </a:r>
            <a:r>
              <a:rPr lang="sr-Cyrl-CS" sz="2000" b="1" dirty="0" smtClean="0">
                <a:solidFill>
                  <a:srgbClr val="7030A0"/>
                </a:solidFill>
              </a:rPr>
              <a:t>225</a:t>
            </a:r>
            <a:endParaRPr lang="en-US" sz="2000" b="1" dirty="0">
              <a:solidFill>
                <a:srgbClr val="7030A0"/>
              </a:solidFill>
            </a:endParaRP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3" cy="149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13210" y="188640"/>
            <a:ext cx="81375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П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К</a:t>
            </a:r>
            <a:r>
              <a:rPr lang="sr-Cyrl-CS" sz="4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Р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И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М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r>
              <a:rPr lang="sr-Cyrl-CS" sz="4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СЕ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ЗА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Б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З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Б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Е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Д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И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Ј</a:t>
            </a:r>
            <a:r>
              <a:rPr lang="sr-Cyrl-CS" sz="4800" b="1" i="1" dirty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Б</a:t>
            </a:r>
            <a:r>
              <a:rPr lang="sr-Cyrl-CS" sz="4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Д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У</a:t>
            </a:r>
            <a:r>
              <a:rPr lang="sr-Cyrl-CS" sz="4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Ћ</a:t>
            </a:r>
            <a:r>
              <a:rPr lang="sr-Cyrl-CS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Н</a:t>
            </a:r>
            <a:r>
              <a:rPr lang="sr-Cyrl-CS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О</a:t>
            </a:r>
            <a:r>
              <a:rPr lang="sr-Cyrl-CS" sz="4800" b="1" i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С</a:t>
            </a:r>
            <a:r>
              <a:rPr lang="sr-Cyrl-CS" sz="48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Т</a:t>
            </a:r>
            <a:r>
              <a:rPr lang="sr-Cyrl-CS" sz="4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!</a:t>
            </a:r>
            <a:r>
              <a:rPr lang="sr-Cyrl-CS" sz="4800" b="1" i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  <a:cs typeface="+mn-cs"/>
              </a:rPr>
              <a:t> </a:t>
            </a:r>
            <a:endParaRPr lang="en-US" sz="4800" b="1" i="1" dirty="0">
              <a:solidFill>
                <a:srgbClr val="33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anose="03090702030407020403" pitchFamily="66" charset="0"/>
              <a:cs typeface="+mn-cs"/>
            </a:endParaRPr>
          </a:p>
        </p:txBody>
      </p:sp>
      <p:pic>
        <p:nvPicPr>
          <p:cNvPr id="20486" name="Picture 2" descr="F:\SAICM QSP\seminar novinari 15 12 2015\prezentacija novinari\downlo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929607"/>
            <a:ext cx="5616575" cy="337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 rot="2477189">
            <a:off x="5636299" y="3522481"/>
            <a:ext cx="3564549" cy="584775"/>
          </a:xfrm>
          <a:prstGeom prst="rect">
            <a:avLst/>
          </a:prstGeom>
          <a:ln w="28575" cmpd="thinThick">
            <a:gradFill>
              <a:gsLst>
                <a:gs pos="8000">
                  <a:srgbClr val="FF3399"/>
                </a:gs>
                <a:gs pos="31000">
                  <a:srgbClr val="FF6633"/>
                </a:gs>
                <a:gs pos="50000">
                  <a:srgbClr val="FFFF00"/>
                </a:gs>
                <a:gs pos="69000">
                  <a:srgbClr val="01A78F"/>
                </a:gs>
                <a:gs pos="93000">
                  <a:srgbClr val="3366FF"/>
                </a:gs>
              </a:gsLst>
              <a:lin ang="9600000" scaled="0"/>
            </a:gradFill>
            <a:prstDash val="sysDot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CS" sz="3200" b="1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ХВАЛА НА ПАЖЊИ</a:t>
            </a:r>
            <a:r>
              <a:rPr lang="sr-Latn-CS" sz="3200" b="1" i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anose="03090702030407020403" pitchFamily="66" charset="0"/>
              </a:rPr>
              <a:t>!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latin typeface="Mistral" panose="03090702030407020403" pitchFamily="66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20" y="6504465"/>
            <a:ext cx="41449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1832</Words>
  <Application>Microsoft Office PowerPoint</Application>
  <PresentationFormat>On-screen Show (4:3)</PresentationFormat>
  <Paragraphs>187</Paragraphs>
  <Slides>18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Office Theme</vt:lpstr>
      <vt:lpstr>Microsoft Excel 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Министарство пољопривреде и заштите животне средине</dc:title>
  <dc:creator>Aleksandra Nikolic</dc:creator>
  <cp:lastModifiedBy>Informativni pult za hemikalije i biocidne proizvode</cp:lastModifiedBy>
  <cp:revision>36</cp:revision>
  <cp:lastPrinted>2016-05-19T12:02:03Z</cp:lastPrinted>
  <dcterms:created xsi:type="dcterms:W3CDTF">2015-12-14T09:31:02Z</dcterms:created>
  <dcterms:modified xsi:type="dcterms:W3CDTF">2016-05-31T13:22:36Z</dcterms:modified>
</cp:coreProperties>
</file>