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300" r:id="rId2"/>
    <p:sldId id="338" r:id="rId3"/>
    <p:sldId id="363" r:id="rId4"/>
    <p:sldId id="340" r:id="rId5"/>
    <p:sldId id="339" r:id="rId6"/>
    <p:sldId id="350" r:id="rId7"/>
    <p:sldId id="341" r:id="rId8"/>
    <p:sldId id="344" r:id="rId9"/>
    <p:sldId id="348" r:id="rId10"/>
    <p:sldId id="342" r:id="rId11"/>
    <p:sldId id="347" r:id="rId12"/>
    <p:sldId id="321" r:id="rId13"/>
    <p:sldId id="302" r:id="rId14"/>
    <p:sldId id="343" r:id="rId15"/>
    <p:sldId id="316" r:id="rId16"/>
    <p:sldId id="346" r:id="rId17"/>
    <p:sldId id="359" r:id="rId18"/>
    <p:sldId id="349" r:id="rId19"/>
    <p:sldId id="357" r:id="rId20"/>
    <p:sldId id="351" r:id="rId21"/>
    <p:sldId id="353" r:id="rId22"/>
    <p:sldId id="355" r:id="rId23"/>
    <p:sldId id="360" r:id="rId24"/>
    <p:sldId id="356" r:id="rId25"/>
    <p:sldId id="329" r:id="rId26"/>
    <p:sldId id="332" r:id="rId27"/>
    <p:sldId id="333" r:id="rId28"/>
    <p:sldId id="326" r:id="rId29"/>
    <p:sldId id="337" r:id="rId30"/>
    <p:sldId id="358" r:id="rId31"/>
    <p:sldId id="362" r:id="rId32"/>
    <p:sldId id="361" r:id="rId33"/>
    <p:sldId id="335" r:id="rId3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leksandra Nikolic" initials="AN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006600"/>
    <a:srgbClr val="00CC66"/>
    <a:srgbClr val="33CC33"/>
    <a:srgbClr val="FF7C80"/>
    <a:srgbClr val="00CC00"/>
    <a:srgbClr val="CCFF99"/>
    <a:srgbClr val="CCFF33"/>
    <a:srgbClr val="CCFFCC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57" autoAdjust="0"/>
    <p:restoredTop sz="95501" autoAdjust="0"/>
  </p:normalViewPr>
  <p:slideViewPr>
    <p:cSldViewPr>
      <p:cViewPr varScale="1">
        <p:scale>
          <a:sx n="88" d="100"/>
          <a:sy n="88" d="100"/>
        </p:scale>
        <p:origin x="147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2958" y="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D2BBF0-8177-4FC7-BE8C-EE3A9E7BC012}" type="datetimeFigureOut">
              <a:rPr lang="sr-Latn-RS" smtClean="0"/>
              <a:pPr/>
              <a:t>31.5.2016</a:t>
            </a:fld>
            <a:endParaRPr lang="sr-Latn-R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F4C31D-B3AD-4E64-85C7-9833D94994CC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0972560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E5E60-B94F-4A5B-A98E-94CC3E7F41A2}" type="datetimeFigureOut">
              <a:rPr lang="sr-Latn-RS" smtClean="0"/>
              <a:pPr/>
              <a:t>31.5.2016</a:t>
            </a:fld>
            <a:endParaRPr lang="sr-Latn-R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r-Latn-R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44975F-BD5F-469A-8DA0-1A82A8E4D1C1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292826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2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3298437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3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901603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4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857872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5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3752642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6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1744235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7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4660689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8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2629452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9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2577454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10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653896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11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0123853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12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1140389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13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7678033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14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1888346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15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8559182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16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006164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17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2723671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18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6410859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19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9014887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20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436023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21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0638155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22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0641237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23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63724911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24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8946309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25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75611701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26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20909857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27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91396543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28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51726247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29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62744689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30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05736808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31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57360661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32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66218873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33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735570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5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852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519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61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342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403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938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426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314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029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173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10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ko.minpolj.gov.rs/organizacija/sektori/sektor-za-planiranje-i-upravljanje-u-zivotnoj-sredini/odeljenje-za-hemikalije/informativni-pult-za-hemikalije-i-biocidne-proizvode/clpghs-piktogrami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hyperlink" Target="http://www.eko.minpolj.gov.rs/dokumenti/?wpfb_cat=79#wpfb-cat-79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2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eg"/><Relationship Id="rId9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ko.minpolj.gov.rs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hyperlink" Target="http://echa.europa.eu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ko.minpolj.gov.rs/dokumenti/" TargetMode="External"/><Relationship Id="rId7" Type="http://schemas.openxmlformats.org/officeDocument/2006/relationships/image" Target="../media/image1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ko.minpolj.gov.rs/dokumenti/?wpfb_cat=66#wpfb-cat-66" TargetMode="External"/><Relationship Id="rId5" Type="http://schemas.openxmlformats.org/officeDocument/2006/relationships/image" Target="../media/image2.jpeg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ko.minpolj.gov.rs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hyperlink" Target="http://www.eko.minpolj.gov.rs/organizacija/sektori/sektor-za-planiranje-i-upravljanje-u-zivotnoj-sredini/odeljenje-za-hemikalije/informativni-pult-za-hemikalije-i-biocidne-proizvode/potrosaci/hemikalije-u-domacinstvu-korisni-saveti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ko.minpolj.gov.rs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hyperlink" Target="http://www.eko.minpolj.gov.rs/organizacija/sektori/sektor-za-planiranje-i-upravljanje-u-zivotnoj-sredini/odeljenje-za-hemikalije/informativni-pult-za-hemikalije-i-biocidne-proizvode/potrosaci/hemikalije-u-domacinstvu-korisni-saveti/" TargetMode="External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pohem.gov.rs/" TargetMode="External"/><Relationship Id="rId3" Type="http://schemas.openxmlformats.org/officeDocument/2006/relationships/image" Target="../media/image18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ko.minpolj.gov.rs/organizacija/sektori/sektor-za-planiranje-i-upravljanje-u-zivotnoj-sredini/odeljenje-za-hemikalije/informativni-pult-za-hemikalije-i-biocidne-proizvode/potrosaci/hemikalije-u-domacinstvu-korisni-saveti/" TargetMode="External"/><Relationship Id="rId5" Type="http://schemas.openxmlformats.org/officeDocument/2006/relationships/image" Target="../media/image2.jpeg"/><Relationship Id="rId4" Type="http://schemas.openxmlformats.org/officeDocument/2006/relationships/hyperlink" Target="http://www.eko.minpolj.gov.rs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cha.europa.eu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hyperlink" Target="http://echa.europa.eu/information-on-chemicals/candidate-list-substances-in-articles-table" TargetMode="External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cha.europa.eu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hyperlink" Target="http://echa.europa.eu/regulations/substituting-hazardous-chemicals" TargetMode="External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echa.europa.eu/regulations/substituting-hazardous-chemicals/how-do-i-do-it/search-for-alternatives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ecdsaatoolbox.org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ecd.org/chemicalsafety/risk-assessment/theoecdqsartoolbox.htm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bsport.eu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chemsec.org/business-tool/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ec.europa.eu/consumers/consumers_safety/safety_products/rapex/alerts/main/?event=main.listNotifications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hyperlink" Target="http://ec.europa.eu/consumers/consumers_safety/safety_products/rapex/alerts/main/?event=main.search" TargetMode="External"/><Relationship Id="rId4" Type="http://schemas.openxmlformats.org/officeDocument/2006/relationships/image" Target="../media/image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echa.europa.eu/web/guest/information-on-chemicals/cl-inventory-database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hyperlink" Target="http://echa.europa.eu/information-on-chemicals/registered-substances" TargetMode="External"/><Relationship Id="rId4" Type="http://schemas.openxmlformats.org/officeDocument/2006/relationships/hyperlink" Target="http://echa.europa.eu/web/guest/opinions-of-the-committee-for-risk-assessment-on-proposals-for-harmonised-classification-and-labelling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echa.europa.eu/en/news-and-events/news-alerts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28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echa-term.echa.europa.eu/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29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emi.se/en/Content/Databases/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hyperlink" Target="https://www.kemi.se/en/prio-start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english.hannashus.dk/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396652" y="2636911"/>
            <a:ext cx="8350696" cy="1152129"/>
          </a:xfrm>
        </p:spPr>
        <p:txBody>
          <a:bodyPr>
            <a:normAutofit/>
          </a:bodyPr>
          <a:lstStyle/>
          <a:p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Извори и доступност података</a:t>
            </a:r>
            <a:endParaRPr lang="sr-Latn-R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755576" y="5085184"/>
            <a:ext cx="7776864" cy="1128415"/>
          </a:xfrm>
        </p:spPr>
        <p:txBody>
          <a:bodyPr>
            <a:normAutofit fontScale="62500" lnSpcReduction="20000"/>
          </a:bodyPr>
          <a:lstStyle/>
          <a:p>
            <a:r>
              <a:rPr lang="sr-Cyrl-RS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Јелена Грујић</a:t>
            </a:r>
            <a:endParaRPr lang="sr-Latn-RS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r-Cyrl-RS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Саветник за информисање о хемикалијама и </a:t>
            </a:r>
            <a:r>
              <a:rPr lang="sr-Cyrl-RS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биоцидним</a:t>
            </a:r>
            <a:r>
              <a:rPr lang="sr-Cyrl-RS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производима и организацију послова на интегрисаном управљању хемикалијама</a:t>
            </a:r>
            <a:endParaRPr lang="en-US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Latn-R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Cyrl-RS" sz="1400" dirty="0" smtClean="0"/>
              <a:t>20. мај 2016. године</a:t>
            </a: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1</a:t>
            </a:fld>
            <a:endParaRPr lang="en-US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7049780"/>
              </p:ext>
            </p:extLst>
          </p:nvPr>
        </p:nvGraphicFramePr>
        <p:xfrm>
          <a:off x="447675" y="295275"/>
          <a:ext cx="8115300" cy="208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" name="Document" r:id="rId3" imgW="8121491" imgH="2089894" progId="Word.Document.12">
                  <p:embed/>
                </p:oleObj>
              </mc:Choice>
              <mc:Fallback>
                <p:oleObj name="Document" r:id="rId3" imgW="8121491" imgH="2089894" progId="Word.Document.12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675" y="295275"/>
                        <a:ext cx="8115300" cy="2085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rmAutofit fontScale="90000"/>
          </a:bodyPr>
          <a:lstStyle/>
          <a:p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Како препознати опасне хемикалије?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4375"/>
          </a:xfrm>
        </p:spPr>
        <p:txBody>
          <a:bodyPr>
            <a:normAutofit/>
          </a:bodyPr>
          <a:lstStyle/>
          <a:p>
            <a:pPr algn="just"/>
            <a:r>
              <a:rPr lang="sr-Cyrl-R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Етикета (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пиктограм опасности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реч упозорења; обавештења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опасности; обавештења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мерама предострожности и др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.).</a:t>
            </a:r>
          </a:p>
          <a:p>
            <a:pPr marL="0" indent="0">
              <a:buNone/>
            </a:pPr>
            <a:endParaRPr lang="sr-Latn-R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r-Cyrl-R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Шта мора да се налази на амбалажи опасне супстанце или смеше прописано је чланом 18. </a:t>
            </a:r>
            <a:r>
              <a:rPr lang="sr-Cyrl-RS" sz="2400" noProof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Прaвилника o клaсификaциjи, пaкoвaњу, oбeлeжaвaњу и oглaшaвaњу хeмикaлиje и oдрeђeнoг прoизвoдa у склaду сa Глобално хармонизованим </a:t>
            </a:r>
            <a:r>
              <a:rPr lang="sr-Cyrl-R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системом </a:t>
            </a:r>
            <a:r>
              <a:rPr lang="sr-Cyrl-R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за класификацију и обележавање УН</a:t>
            </a:r>
            <a:r>
              <a:rPr lang="sr-Cyrl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(„Службени Гласник РС“, број 105/13)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8940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613809" y="1988840"/>
            <a:ext cx="5916383" cy="2939059"/>
          </a:xfrm>
        </p:spPr>
        <p:txBody>
          <a:bodyPr>
            <a:normAutofit lnSpcReduction="10000"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Увек пажљиво погледајте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паковање хемикалије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прочитајте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шта пише на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етикети.</a:t>
            </a:r>
          </a:p>
          <a:p>
            <a:pPr marL="457200" indent="-457200" algn="just">
              <a:buFont typeface="+mj-lt"/>
              <a:buAutoNum type="arabicPeriod"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Упутства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схватите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озбиљно. Етикета постоји да бисте знали како правилно да користите хемикалију да бисте остали безбедни!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le 5"/>
          <p:cNvSpPr txBox="1">
            <a:spLocks/>
          </p:cNvSpPr>
          <p:nvPr/>
        </p:nvSpPr>
        <p:spPr>
          <a:xfrm>
            <a:off x="1002432" y="318494"/>
            <a:ext cx="713913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Како препознати опасне хемикалије?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303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238" y="151046"/>
            <a:ext cx="6325525" cy="6570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440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rmAutofit fontScale="90000"/>
          </a:bodyPr>
          <a:lstStyle/>
          <a:p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се све могу „крити“ опасне хемикалије?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4375"/>
          </a:xfrm>
        </p:spPr>
        <p:txBody>
          <a:bodyPr>
            <a:normAutofit/>
          </a:bodyPr>
          <a:lstStyle/>
          <a:p>
            <a:pPr marL="857250" lvl="1" indent="-457200">
              <a:buFontTx/>
              <a:buChar char="-"/>
            </a:pPr>
            <a:endParaRPr lang="sr-Cyrl-R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91" y="1565847"/>
            <a:ext cx="1660970" cy="165618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768090"/>
            <a:ext cx="2933700" cy="15621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9813" y="1878366"/>
            <a:ext cx="1215579" cy="121557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0026" y="4185776"/>
            <a:ext cx="1828672" cy="136876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5908" y="3661920"/>
            <a:ext cx="2763391" cy="21152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752" y="3466282"/>
            <a:ext cx="2337048" cy="2337048"/>
          </a:xfrm>
          <a:prstGeom prst="rect">
            <a:avLst/>
          </a:prstGeom>
        </p:spPr>
      </p:pic>
      <p:sp>
        <p:nvSpPr>
          <p:cNvPr id="21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426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rmAutofit/>
          </a:bodyPr>
          <a:lstStyle/>
          <a:p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Безбедније алтернативе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251520" y="1600200"/>
            <a:ext cx="7056784" cy="4616251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sr-Cyrl-R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Позитивни аспекти замене опасне хемикалије (нпр. </a:t>
            </a:r>
            <a:r>
              <a:rPr lang="sr-Latn-R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SVHC) </a:t>
            </a:r>
            <a:r>
              <a:rPr lang="sr-Cyrl-R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другим хемикалијама?</a:t>
            </a:r>
          </a:p>
          <a:p>
            <a:pPr marL="0" indent="0" algn="just">
              <a:buNone/>
            </a:pPr>
            <a:endParaRPr lang="sr-Latn-R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r-Cyrl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што је то исправно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смањују се штетни ефекти по здравље људи и животну </a:t>
            </a:r>
            <a:r>
              <a:rPr lang="sr-Cyrl-R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средину.</a:t>
            </a:r>
          </a:p>
          <a:p>
            <a:pPr marL="0" indent="0" algn="just">
              <a:buNone/>
            </a:pPr>
            <a:endParaRPr lang="sr-Cyrl-R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r-Cyrl-R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Иновације: нови дизајн, другачије технолошко решење. </a:t>
            </a:r>
          </a:p>
          <a:p>
            <a:pPr marL="0" indent="0" algn="just">
              <a:buNone/>
            </a:pPr>
            <a:endParaRPr lang="sr-Cyrl-R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r-Cyrl-R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Смањење трошкова (везано за примену и контролу примене прописа којима се уређују хемикалије али и прописа који уређују безбедност и здравље на раду).</a:t>
            </a:r>
          </a:p>
          <a:p>
            <a:pPr marL="0" indent="0" algn="just">
              <a:buNone/>
            </a:pPr>
            <a:endParaRPr lang="sr-Cyrl-R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r-Cyrl-R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Пословна прилика и боља позиција на тржишту.</a:t>
            </a:r>
          </a:p>
          <a:p>
            <a:pPr algn="just"/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4716" y="1680062"/>
            <a:ext cx="926661" cy="12436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3091" y="3305533"/>
            <a:ext cx="1095528" cy="11336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3091" y="4732141"/>
            <a:ext cx="1640909" cy="1649027"/>
          </a:xfrm>
          <a:prstGeom prst="rect">
            <a:avLst/>
          </a:prstGeom>
        </p:spPr>
      </p:pic>
      <p:sp>
        <p:nvSpPr>
          <p:cNvPr id="11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499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75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75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75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rmAutofit/>
          </a:bodyPr>
          <a:lstStyle/>
          <a:p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Шта можемо учинити?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437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Често се сматра да хемикалије треба избегавати. Међутим,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хемикалије су нам неопходне. Окружују нас током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целог живота и представљају саставни део сваког производа који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купујемо.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Безбедно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управљање хемикалијама током целог животног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циклуса (од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екстракције или производње, преко примене па до њиховог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одлагања) како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 се избегли непожељни утицаји по здравље људи, животиња и животну средину.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 се искористиле предности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које пружају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морамо њима руковати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обазриво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било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какав опасан утицај од излагања хемикалијама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свести на минимум.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9835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rmAutofit/>
          </a:bodyPr>
          <a:lstStyle/>
          <a:p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Шта можемо учинити?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50504"/>
            <a:ext cx="8229600" cy="4154760"/>
          </a:xfrm>
        </p:spPr>
        <p:txBody>
          <a:bodyPr>
            <a:normAutofit fontScale="92500"/>
          </a:bodyPr>
          <a:lstStyle/>
          <a:p>
            <a:pPr algn="just"/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Користити хемикалије када су нам заиста неопходне (размислити пре куповине да ли нам је заиста потребна опасна хемикалија, или постоји безбеднији начин да постигнемо исти циљ?).</a:t>
            </a:r>
          </a:p>
          <a:p>
            <a:pPr algn="just"/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Када користимо опасну хемикалију, користимо је на правилан (безбедан начин) у складу са упутством за употребу (количина, разблажење, намена...).</a:t>
            </a: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 куповине производа искористити право прописано чланом 27. Закона о хемикалијама („Службени гласник РСˮ, бр. 36/09, 88/10, 92/11, 93/12 и 25/15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9364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rmAutofit/>
          </a:bodyPr>
          <a:lstStyle/>
          <a:p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Шта можемо учинити?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4375"/>
          </a:xfrm>
        </p:spPr>
        <p:txBody>
          <a:bodyPr>
            <a:noAutofit/>
          </a:bodyPr>
          <a:lstStyle/>
          <a:p>
            <a:pPr algn="just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Тражити од продавца додатно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разјашњење садржаја етикете или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информација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безбедносног листа (о опасностима по здравље људи и животну средину, правилном руковању са опасном хемикалијом, мерама безбедности приликом руковања, као и мерама прве помоћи у случају несреће, уколико нису јасно наведени на етикети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Стално се информисати и када год је могуће избећи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коришћење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опасне хемикалије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производа који садржи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опасне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супстанце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(одабрати друге, безбедније)!</a:t>
            </a:r>
          </a:p>
          <a:p>
            <a:pPr algn="just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Напомена: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Информисан потрошач ће поставити високе критеријуме при куповини производа или хемикалије коју ће користити његова породица. Самим тим ће вршити притисак на трговца </a:t>
            </a:r>
            <a:r>
              <a:rPr lang="sr-Latn-R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r-Cyrl-R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који треба да реагује да би обезбедио </a:t>
            </a:r>
            <a:r>
              <a:rPr lang="ru-RU" sz="1600" b="1" dirty="0" smtClean="0">
                <a:solidFill>
                  <a:srgbClr val="FF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конкурентност на тржишту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али ће учествовати и у подизању свести снабдевача јер нису сви свесни својих обавеза. </a:t>
            </a:r>
            <a:endParaRPr lang="sr-Latn-R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9477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rmAutofit/>
          </a:bodyPr>
          <a:lstStyle/>
          <a:p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Како доћи до информација?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827584" y="1916832"/>
            <a:ext cx="7571184" cy="3268960"/>
          </a:xfrm>
        </p:spPr>
        <p:txBody>
          <a:bodyPr>
            <a:normAutofit/>
          </a:bodyPr>
          <a:lstStyle/>
          <a:p>
            <a:pPr marL="457200" indent="-457200" algn="just"/>
            <a:r>
              <a:rPr lang="sr-Cyrl-R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Користити податке доступне на званичној интернет презентацији министарства надлежног за заштиту животне средине 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http://www.eko.minpolj.gov.rs</a:t>
            </a:r>
            <a:r>
              <a:rPr lang="sr-Latn-R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/</a:t>
            </a:r>
            <a:endParaRPr lang="sr-Latn-R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/>
            <a:r>
              <a:rPr lang="sr-Cyrl-R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Користити </a:t>
            </a:r>
            <a:r>
              <a:rPr lang="sr-Cyrl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податке доступне </a:t>
            </a:r>
            <a:r>
              <a:rPr lang="sr-Cyrl-R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званичној интернет </a:t>
            </a:r>
            <a:r>
              <a:rPr lang="sr-Cyrl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презентацији Европске агенције за хемикалије (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ECHA): 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http://echa.europa.eu</a:t>
            </a:r>
            <a:r>
              <a:rPr lang="sr-Latn-R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/</a:t>
            </a:r>
            <a:r>
              <a:rPr lang="sr-Latn-R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Cyrl-R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/>
            <a:r>
              <a:rPr lang="sr-Cyrl-R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Користити друге изворе података.</a:t>
            </a:r>
            <a:endParaRPr lang="sr-Cyrl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 lvl="1" indent="0">
              <a:buNone/>
            </a:pPr>
            <a:endParaRPr lang="sr-Cyrl-R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9503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75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се могу преузети закони и подзаконски прописи?</a:t>
            </a:r>
            <a:endParaRPr lang="sr-Latn-R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Content Placeholder 10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75" y="1691681"/>
            <a:ext cx="7867650" cy="1438275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325" y="3409044"/>
            <a:ext cx="3943350" cy="2562225"/>
          </a:xfrm>
          <a:prstGeom prst="rect">
            <a:avLst/>
          </a:prstGeom>
        </p:spPr>
      </p:pic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7770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Autofit/>
          </a:bodyPr>
          <a:lstStyle/>
          <a:p>
            <a:r>
              <a:rPr lang="sr-Latn-R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www.eko.minpolj.gov.rs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79512" y="1599708"/>
            <a:ext cx="8124936" cy="429555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sr-Cyrl-R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r-Cyrl-R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r-Cyrl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448" y="1537805"/>
            <a:ext cx="6889223" cy="4419355"/>
          </a:xfrm>
          <a:prstGeom prst="rect">
            <a:avLst/>
          </a:prstGeom>
        </p:spPr>
      </p:pic>
      <p:sp>
        <p:nvSpPr>
          <p:cNvPr id="11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8703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rmAutofit fontScale="90000"/>
          </a:bodyPr>
          <a:lstStyle/>
          <a:p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Која је основна функција информативног пулта?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479512" y="1663941"/>
            <a:ext cx="8147248" cy="452431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Информативни пулт даје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одговоре на постављена питања у вези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хемикалијама, Закона о биоцидним производима као и ЕУ прописа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 којима су хармонизоване одредбе ових закона; усмерава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 правилној примени обавеза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прописаних одредбама поменутих закона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подзаконских прописа који су донети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основу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њих, а када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је то потребно, усмерава заинтересоване стране и ка другим изворима информација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Наши циљеви су: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r-Cyrl-CS" alt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Безбедно </a:t>
            </a:r>
            <a:r>
              <a:rPr lang="sr-Cyrl-C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управљање</a:t>
            </a:r>
            <a:r>
              <a:rPr lang="sr-Latn-R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хемикалијама.</a:t>
            </a:r>
            <a:endParaRPr lang="sr-Latn-RS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r-Cyrl-C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Одржавање конкурентности међу привредним субјектима.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r-Cyrl-C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Усмеравање и информисање српске индустрије о условима који су прописани у ЕУ</a:t>
            </a:r>
            <a:r>
              <a:rPr lang="sr-Cyrl-CS" alt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r-Cyrl-CS" alt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Информисање потрошача и подизање свести јавности.</a:t>
            </a:r>
            <a:endParaRPr lang="sr-Cyrl-CS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7904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rmAutofit fontScale="90000"/>
          </a:bodyPr>
          <a:lstStyle/>
          <a:p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Како се могу информисати потрошачи?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4375"/>
          </a:xfrm>
        </p:spPr>
        <p:txBody>
          <a:bodyPr>
            <a:normAutofit/>
          </a:bodyPr>
          <a:lstStyle/>
          <a:p>
            <a:pPr marL="857250" lvl="1" indent="-457200">
              <a:buFontTx/>
              <a:buChar char="-"/>
            </a:pPr>
            <a:endParaRPr lang="sr-Cyrl-R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50" y="1522437"/>
            <a:ext cx="7962900" cy="4714875"/>
          </a:xfrm>
          <a:prstGeom prst="rect">
            <a:avLst/>
          </a:prstGeom>
        </p:spPr>
      </p:pic>
      <p:sp>
        <p:nvSpPr>
          <p:cNvPr id="11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349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rmAutofit/>
          </a:bodyPr>
          <a:lstStyle/>
          <a:p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Будите информисани</a:t>
            </a:r>
            <a:b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r-Latn-R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</a:t>
            </a:r>
            <a:r>
              <a:rPr lang="sr-Latn-R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://www.eko.minpolj.gov.rs</a:t>
            </a:r>
            <a:r>
              <a:rPr lang="sr-Latn-R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/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Content Placeholder 9">
            <a:hlinkClick r:id="rId5"/>
          </p:cNvPr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355949"/>
            <a:ext cx="4075478" cy="4525963"/>
          </a:xfrm>
        </p:spPr>
      </p:pic>
    </p:spTree>
    <p:extLst>
      <p:ext uri="{BB962C8B-B14F-4D97-AF65-F5344CB8AC3E}">
        <p14:creationId xmlns:p14="http://schemas.microsoft.com/office/powerpoint/2010/main" val="402405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113" y="4877519"/>
            <a:ext cx="2380756" cy="1478831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rmAutofit/>
          </a:bodyPr>
          <a:lstStyle/>
          <a:p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Будите информисани</a:t>
            </a:r>
            <a:b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r-Latn-R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</a:t>
            </a:r>
            <a:r>
              <a:rPr lang="sr-Latn-R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://www.eko.minpolj.gov.rs</a:t>
            </a:r>
            <a:r>
              <a:rPr lang="sr-Latn-R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/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Content Placeholder 7">
            <a:hlinkClick r:id="rId6"/>
          </p:cNvPr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991" y="1355949"/>
            <a:ext cx="5640018" cy="2643489"/>
          </a:xfrm>
        </p:spPr>
      </p:pic>
      <p:sp>
        <p:nvSpPr>
          <p:cNvPr id="9" name="Rectangle 8"/>
          <p:cNvSpPr/>
          <p:nvPr/>
        </p:nvSpPr>
        <p:spPr>
          <a:xfrm>
            <a:off x="885103" y="4112068"/>
            <a:ext cx="69847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Напомена: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наредном периоду нови сајт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потрошаче</a:t>
            </a:r>
          </a:p>
          <a:p>
            <a:pPr algn="ctr"/>
            <a:r>
              <a:rPr lang="sr-Latn-R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www.ipohem.gov.rs</a:t>
            </a:r>
            <a:endParaRPr lang="sr-Latn-R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4722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125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Autofit/>
          </a:bodyPr>
          <a:lstStyle/>
          <a:p>
            <a:r>
              <a:rPr lang="sr-Cyrl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Будите информисани</a:t>
            </a:r>
            <a:r>
              <a:rPr lang="sr-Latn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r-Latn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r-Latn-R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www.echa.europa.eu</a:t>
            </a:r>
            <a:r>
              <a:rPr lang="sr-Latn-R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Latn-R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Content Placeholder 7">
            <a:hlinkClick r:id="rId5"/>
          </p:cNvPr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504" y="1378840"/>
            <a:ext cx="6459544" cy="4786464"/>
          </a:xfrm>
        </p:spPr>
      </p:pic>
      <p:sp>
        <p:nvSpPr>
          <p:cNvPr id="11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022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Autofit/>
          </a:bodyPr>
          <a:lstStyle/>
          <a:p>
            <a:r>
              <a:rPr lang="sr-Cyrl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Будите информисани</a:t>
            </a:r>
            <a:r>
              <a:rPr lang="sr-Latn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r-Latn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r-Latn-R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www.echa.europa.eu</a:t>
            </a:r>
            <a:r>
              <a:rPr lang="sr-Latn-R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Latn-R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Content Placeholder 9">
            <a:hlinkClick r:id="rId5"/>
          </p:cNvPr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253" y="1495847"/>
            <a:ext cx="5973075" cy="4681051"/>
          </a:xfrm>
        </p:spPr>
      </p:pic>
      <p:sp>
        <p:nvSpPr>
          <p:cNvPr id="11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3908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Autofit/>
          </a:bodyPr>
          <a:lstStyle/>
          <a:p>
            <a:r>
              <a:rPr lang="sr-Cyrl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Будите информисани</a:t>
            </a:r>
            <a:r>
              <a:rPr lang="sr-Latn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r-Latn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r-Latn-R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</a:t>
            </a:r>
            <a:r>
              <a:rPr lang="sr-Latn-R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echa.europa.eu/regulations/substituting-hazardous-chemicals/how-do-i-do-it/search-for-alternatives</a:t>
            </a:r>
            <a:r>
              <a:rPr lang="sr-Cyrl-R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Latn-R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384" y="1484784"/>
            <a:ext cx="6044968" cy="4755466"/>
          </a:xfrm>
        </p:spPr>
      </p:pic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1974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Autofit/>
          </a:bodyPr>
          <a:lstStyle/>
          <a:p>
            <a:r>
              <a:rPr lang="sr-Cyrl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Будите информисани</a:t>
            </a:r>
            <a:r>
              <a:rPr lang="sr-Latn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r-Latn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r-Latn-R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http://www.oecdsaatoolbox.org</a:t>
            </a:r>
            <a:r>
              <a:rPr lang="sr-Latn-R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/</a:t>
            </a:r>
            <a:r>
              <a:rPr lang="sr-Cyrl-R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Latn-R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273" y="1436739"/>
            <a:ext cx="5657453" cy="4525963"/>
          </a:xfrm>
        </p:spPr>
      </p:pic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515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Autofit/>
          </a:bodyPr>
          <a:lstStyle/>
          <a:p>
            <a:r>
              <a:rPr lang="sr-Cyrl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Будите информисани</a:t>
            </a:r>
            <a:r>
              <a:rPr lang="sr-Latn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r-Latn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r-Latn-R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</a:t>
            </a:r>
            <a:r>
              <a:rPr lang="sr-Latn-R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www.oecd.org/chemicalsafety/risk-assessment/theoecdqsartoolbox.htm</a:t>
            </a:r>
            <a:r>
              <a:rPr lang="sr-Cyrl-R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Latn-R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448" y="1600200"/>
            <a:ext cx="7271103" cy="4525963"/>
          </a:xfrm>
        </p:spPr>
      </p:pic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398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Autofit/>
          </a:bodyPr>
          <a:lstStyle/>
          <a:p>
            <a:r>
              <a:rPr lang="sr-Cyrl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Будите информисани</a:t>
            </a:r>
            <a:r>
              <a:rPr lang="sr-Latn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r-Latn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r-Latn-R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http://www.subsport.eu</a:t>
            </a:r>
            <a:r>
              <a:rPr lang="sr-Latn-R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/</a:t>
            </a:r>
            <a:r>
              <a:rPr lang="sr-Cyrl-R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sr-Latn-R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155" y="1461494"/>
            <a:ext cx="7250914" cy="4860503"/>
          </a:xfrm>
        </p:spPr>
      </p:pic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5132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Autofit/>
          </a:bodyPr>
          <a:lstStyle/>
          <a:p>
            <a:r>
              <a:rPr lang="sr-Cyrl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Будите информисани</a:t>
            </a:r>
            <a:r>
              <a:rPr lang="sr-Latn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r-Latn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r-Latn-R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http://chemsec.org/business-tool</a:t>
            </a:r>
            <a:r>
              <a:rPr lang="sr-Latn-R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/</a:t>
            </a:r>
            <a:r>
              <a:rPr lang="sr-Latn-R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Latn-R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012" y="1372199"/>
            <a:ext cx="7241975" cy="5039093"/>
          </a:xfrm>
        </p:spPr>
      </p:pic>
    </p:spTree>
    <p:extLst>
      <p:ext uri="{BB962C8B-B14F-4D97-AF65-F5344CB8AC3E}">
        <p14:creationId xmlns:p14="http://schemas.microsoft.com/office/powerpoint/2010/main" val="4213198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Autofit/>
          </a:bodyPr>
          <a:lstStyle/>
          <a:p>
            <a:r>
              <a:rPr lang="sr-Cyrl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Будите информисани</a:t>
            </a:r>
            <a:br>
              <a:rPr lang="sr-Cyrl-R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r-Latn-RS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</a:t>
            </a:r>
            <a:r>
              <a:rPr lang="sr-Latn-RS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://ec.europa.eu/consumers/consumers_safety/safety_products/rapex/alerts/main/?</a:t>
            </a:r>
            <a:r>
              <a:rPr lang="sr-Latn-RS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event=main.listNotifications</a:t>
            </a:r>
            <a:r>
              <a:rPr lang="sr-Cyrl-R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Latn-R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Content Placeholder 7">
            <a:hlinkClick r:id="rId5"/>
          </p:cNvPr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685" y="1452914"/>
            <a:ext cx="5584630" cy="4673249"/>
          </a:xfrm>
        </p:spPr>
      </p:pic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306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Autofit/>
          </a:bodyPr>
          <a:lstStyle/>
          <a:p>
            <a:r>
              <a:rPr lang="sr-Cyrl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 извори података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287524" y="1599708"/>
            <a:ext cx="8568952" cy="3989532"/>
          </a:xfrm>
        </p:spPr>
        <p:txBody>
          <a:bodyPr>
            <a:noAutofit/>
          </a:bodyPr>
          <a:lstStyle/>
          <a:p>
            <a:pPr algn="just"/>
            <a:r>
              <a:rPr lang="sr-Latn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ECHA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Инвентар класификације и обележавања супстанци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Latn-R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Мишљења </a:t>
            </a:r>
            <a:r>
              <a:rPr lang="sr-Latn-R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ECHA 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Комитета за процену ризика (</a:t>
            </a:r>
            <a:r>
              <a:rPr lang="sr-Latn-RS" sz="2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RAC opinions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sr-Latn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Cyrl-R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r-Latn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ECHA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база података о регистрованим супстанцама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Званичне интернет презентације других надлежних органа.</a:t>
            </a:r>
          </a:p>
          <a:p>
            <a:pPr algn="just"/>
            <a:r>
              <a:rPr lang="sr-Cyrl-R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Доступна 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литература.</a:t>
            </a:r>
            <a:endParaRPr lang="sr-Cyrl-R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sr-Cyrl-R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95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Autofit/>
          </a:bodyPr>
          <a:lstStyle/>
          <a:p>
            <a:r>
              <a:rPr lang="sr-Cyrl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 извори података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Content Placeholder 8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91" y="1499966"/>
            <a:ext cx="8318618" cy="4665338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0787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944829"/>
            <a:ext cx="8229600" cy="2968343"/>
          </a:xfr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159732" y="5013176"/>
            <a:ext cx="482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8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http://echa-term.echa.europa.eu</a:t>
            </a:r>
            <a:r>
              <a:rPr lang="sr-Latn-RS" sz="2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/</a:t>
            </a:r>
            <a:endParaRPr lang="sr-Latn-R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Autofit/>
          </a:bodyPr>
          <a:lstStyle/>
          <a:p>
            <a:r>
              <a:rPr lang="sr-Cyrl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 извори података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7863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Autofit/>
          </a:bodyPr>
          <a:lstStyle/>
          <a:p>
            <a:r>
              <a:rPr lang="sr-Cyrl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 извори података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509532" y="1605409"/>
            <a:ext cx="8124936" cy="364718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Базе података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које се налазе на интернет презентацији Шведске Агенције за хемикалије (</a:t>
            </a:r>
            <a:r>
              <a:rPr lang="sr-Latn-R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KemI</a:t>
            </a:r>
            <a:r>
              <a:rPr lang="sr-Latn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на пример:</a:t>
            </a:r>
          </a:p>
          <a:p>
            <a:pPr marL="0" indent="0" algn="just">
              <a:buNone/>
            </a:pPr>
            <a:endParaRPr lang="sr-Cyrl-R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sr-Latn-RS" sz="2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PRIO</a:t>
            </a:r>
            <a:r>
              <a:rPr lang="sr-Cyrl-R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sr-Latn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sr-Latn-R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Tool</a:t>
            </a:r>
            <a:r>
              <a:rPr lang="sr-Latn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sr-Latn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Risk</a:t>
            </a:r>
            <a:r>
              <a:rPr lang="sr-Latn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Reduction</a:t>
            </a:r>
            <a:r>
              <a:rPr lang="sr-Latn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sr-Latn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Chemicals</a:t>
            </a:r>
            <a:r>
              <a:rPr lang="sr-Latn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алатка намењена превентивном смањењу ризика које хемикалије представљају по здравље људи и животну средину.</a:t>
            </a:r>
            <a:endParaRPr lang="sr-Cyrl-R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7035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Autofit/>
          </a:bodyPr>
          <a:lstStyle/>
          <a:p>
            <a:r>
              <a:rPr lang="sr-Cyrl-R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Напомена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596550" y="2418048"/>
            <a:ext cx="7950900" cy="273630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sr-Cyrl-R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Извори </a:t>
            </a:r>
            <a:r>
              <a:rPr lang="sr-Cyrl-R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података се помињу у циљу побољшавања информисаности, што не подразумева аутоматско одобравање квалитета и поузданости њиховог садржаја</a:t>
            </a:r>
            <a:r>
              <a:rPr lang="sr-Cyrl-R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7773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Autofit/>
          </a:bodyPr>
          <a:lstStyle/>
          <a:p>
            <a:r>
              <a:rPr lang="sr-Cyrl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Примери из живота</a:t>
            </a:r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79512" y="2380688"/>
            <a:ext cx="4998572" cy="273630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sr-Cyrl-R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Пластелин  –  домаће тесто (</a:t>
            </a:r>
            <a:r>
              <a:rPr lang="sr-Latn-R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sr-Latn-R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PlayDoh</a:t>
            </a:r>
            <a:r>
              <a:rPr lang="sr-Latn-R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sr-Cyrl-R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sr-Latn-R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sr-Latn-R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300 g </a:t>
            </a:r>
            <a:r>
              <a:rPr lang="sr-Cyrl-R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брашна</a:t>
            </a:r>
            <a:endParaRPr lang="sr-Latn-RS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sr-Latn-R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150 g</a:t>
            </a:r>
            <a:r>
              <a:rPr lang="sr-Cyrl-R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соли</a:t>
            </a:r>
            <a:endParaRPr lang="sr-Latn-RS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sr-Latn-R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300 ml</a:t>
            </a:r>
            <a:r>
              <a:rPr lang="sr-Cyrl-R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воде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sr-Cyrl-R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кашика уља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sr-Cyrl-R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прехрамбена боја (количина по жељи)</a:t>
            </a:r>
          </a:p>
          <a:p>
            <a:pPr marL="57150" indent="0">
              <a:buNone/>
            </a:pPr>
            <a:r>
              <a:rPr lang="sr-Cyrl-R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Мало загрејати и додати брашна тако да се не лепи за дланове. Чувати у фрижидеру!</a:t>
            </a:r>
          </a:p>
          <a:p>
            <a:pPr marL="57150" indent="0">
              <a:buNone/>
            </a:pPr>
            <a:endParaRPr lang="sr-Cyrl-R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r-Latn-R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r-Cyrl-R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842003"/>
            <a:ext cx="2652328" cy="1813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707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5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75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75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5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02432" y="318494"/>
            <a:ext cx="7139136" cy="1143000"/>
          </a:xfrm>
        </p:spPr>
        <p:txBody>
          <a:bodyPr>
            <a:noAutofit/>
          </a:bodyPr>
          <a:lstStyle/>
          <a:p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Како најлакше уче деца?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Content Placeholder 1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139" y="1426372"/>
            <a:ext cx="6881723" cy="4790080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2084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Закључци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Content Placeholder 1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2586038"/>
            <a:ext cx="4114800" cy="1685925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4857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45232" y="1842594"/>
            <a:ext cx="8229600" cy="1143000"/>
          </a:xfrm>
        </p:spPr>
        <p:txBody>
          <a:bodyPr>
            <a:noAutofit/>
          </a:bodyPr>
          <a:lstStyle/>
          <a:p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Хвала на пажњи!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3140968"/>
            <a:ext cx="1008112" cy="1342161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1"/>
            <a:ext cx="7848872" cy="9471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2" y="336774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06771" y="6356350"/>
            <a:ext cx="4141440" cy="365125"/>
          </a:xfrm>
        </p:spPr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2898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4039</TotalTime>
  <Words>1167</Words>
  <Application>Microsoft Office PowerPoint</Application>
  <PresentationFormat>On-screen Show (4:3)</PresentationFormat>
  <Paragraphs>189</Paragraphs>
  <Slides>33</Slides>
  <Notes>32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Arial</vt:lpstr>
      <vt:lpstr>Calibri</vt:lpstr>
      <vt:lpstr>Times New Roman</vt:lpstr>
      <vt:lpstr>Office Theme</vt:lpstr>
      <vt:lpstr>Document</vt:lpstr>
      <vt:lpstr>Извори и доступност података</vt:lpstr>
      <vt:lpstr>Како препознати опасне хемикалије?</vt:lpstr>
      <vt:lpstr>PowerPoint Presentation</vt:lpstr>
      <vt:lpstr>PowerPoint Presentation</vt:lpstr>
      <vt:lpstr>Где се све могу „крити“ опасне хемикалије?</vt:lpstr>
      <vt:lpstr>Безбедније алтернативе</vt:lpstr>
      <vt:lpstr>Шта можемо учинити?</vt:lpstr>
      <vt:lpstr>Шта можемо учинити?</vt:lpstr>
      <vt:lpstr>Шта можемо учинити?</vt:lpstr>
      <vt:lpstr>Како доћи до информација?</vt:lpstr>
      <vt:lpstr>Где се могу преузети закони и подзаконски прописи?</vt:lpstr>
      <vt:lpstr>www.eko.minpolj.gov.rs</vt:lpstr>
      <vt:lpstr>Која је основна функција информативног пулта?</vt:lpstr>
      <vt:lpstr>Како се могу информисати потрошачи?</vt:lpstr>
      <vt:lpstr>Будите информисани http://www.eko.minpolj.gov.rs/</vt:lpstr>
      <vt:lpstr>Будите информисани http://www.eko.minpolj.gov.rs/</vt:lpstr>
      <vt:lpstr>Будите информисани www.echa.europa.eu </vt:lpstr>
      <vt:lpstr>Будите информисани www.echa.europa.eu </vt:lpstr>
      <vt:lpstr>Будите информисани http://echa.europa.eu/regulations/substituting-hazardous-chemicals/how-do-i-do-it/search-for-alternatives </vt:lpstr>
      <vt:lpstr>Будите информисани http://www.oecdsaatoolbox.org/ </vt:lpstr>
      <vt:lpstr>Будите информисани http://www.oecd.org/chemicalsafety/risk-assessment/theoecdqsartoolbox.htm </vt:lpstr>
      <vt:lpstr>Будите информисани http://www.subsport.eu/  </vt:lpstr>
      <vt:lpstr>Будите информисани http://chemsec.org/business-tool/ </vt:lpstr>
      <vt:lpstr>Будите информисани http://ec.europa.eu/consumers/consumers_safety/safety_products/rapex/alerts/main/?event=main.listNotifications </vt:lpstr>
      <vt:lpstr>Други извори података</vt:lpstr>
      <vt:lpstr>Други извори података</vt:lpstr>
      <vt:lpstr>Други извори података</vt:lpstr>
      <vt:lpstr>Други извори података</vt:lpstr>
      <vt:lpstr>Напомена</vt:lpstr>
      <vt:lpstr>Примери из живота?</vt:lpstr>
      <vt:lpstr>Како најлакше уче деца?</vt:lpstr>
      <vt:lpstr>Закључци</vt:lpstr>
      <vt:lpstr>Хвала на пажњи!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Република Србија Mинистарство пољопривреде и  заштите животне средине</dc:title>
  <dc:creator>Katarina Ćendić</dc:creator>
  <cp:lastModifiedBy>Jelena Grujic</cp:lastModifiedBy>
  <cp:revision>268</cp:revision>
  <cp:lastPrinted>2015-05-04T12:53:50Z</cp:lastPrinted>
  <dcterms:created xsi:type="dcterms:W3CDTF">2014-12-01T10:15:59Z</dcterms:created>
  <dcterms:modified xsi:type="dcterms:W3CDTF">2016-05-31T10:15:15Z</dcterms:modified>
</cp:coreProperties>
</file>