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handoutMasterIdLst>
    <p:handoutMasterId r:id="rId20"/>
  </p:handoutMasterIdLst>
  <p:sldIdLst>
    <p:sldId id="257" r:id="rId3"/>
    <p:sldId id="258" r:id="rId4"/>
    <p:sldId id="259" r:id="rId5"/>
    <p:sldId id="272" r:id="rId6"/>
    <p:sldId id="260" r:id="rId7"/>
    <p:sldId id="275" r:id="rId8"/>
    <p:sldId id="261" r:id="rId9"/>
    <p:sldId id="262" r:id="rId10"/>
    <p:sldId id="264" r:id="rId11"/>
    <p:sldId id="263" r:id="rId12"/>
    <p:sldId id="265" r:id="rId13"/>
    <p:sldId id="267" r:id="rId14"/>
    <p:sldId id="268" r:id="rId15"/>
    <p:sldId id="273" r:id="rId16"/>
    <p:sldId id="266" r:id="rId17"/>
    <p:sldId id="269" r:id="rId18"/>
  </p:sldIdLst>
  <p:sldSz cx="9144000" cy="6858000" type="screen4x3"/>
  <p:notesSz cx="9144000" cy="6858000"/>
  <p:defaultTextStyle>
    <a:defPPr>
      <a:defRPr lang="en-US"/>
    </a:defPPr>
    <a:lvl1pPr marL="0" algn="l" defTabSz="91418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0" algn="l" defTabSz="91418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80" algn="l" defTabSz="91418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70" algn="l" defTabSz="91418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61" algn="l" defTabSz="91418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51" algn="l" defTabSz="91418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42" algn="l" defTabSz="91418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32" algn="l" defTabSz="91418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22" algn="l" defTabSz="91418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elena Ilic" initials="JI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A764"/>
    <a:srgbClr val="6599D9"/>
    <a:srgbClr val="6D6D6D"/>
    <a:srgbClr val="9F8AB8"/>
    <a:srgbClr val="80C535"/>
    <a:srgbClr val="FFFF53"/>
    <a:srgbClr val="DB9B99"/>
    <a:srgbClr val="FFFF66"/>
    <a:srgbClr val="FFCC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1799" autoAdjust="0"/>
  </p:normalViewPr>
  <p:slideViewPr>
    <p:cSldViewPr>
      <p:cViewPr>
        <p:scale>
          <a:sx n="100" d="100"/>
          <a:sy n="100" d="100"/>
        </p:scale>
        <p:origin x="-110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-2166" y="-102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r-Latn-RS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sr-Cyrl-CS" dirty="0" smtClean="0">
                <a:latin typeface="Times New Roman" pitchFamily="18" charset="0"/>
                <a:cs typeface="Times New Roman" pitchFamily="18" charset="0"/>
              </a:rPr>
              <a:t>Преглед </a:t>
            </a:r>
            <a:r>
              <a:rPr lang="sr-Cyrl-CS" baseline="0" dirty="0" smtClean="0">
                <a:latin typeface="Times New Roman" pitchFamily="18" charset="0"/>
                <a:cs typeface="Times New Roman" pitchFamily="18" charset="0"/>
              </a:rPr>
              <a:t>пријава и хемикалија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  <c:spPr>
        <a:noFill/>
      </c:spPr>
    </c:floor>
    <c:sideWall>
      <c:thickness val="0"/>
      <c:spPr>
        <a:noFill/>
      </c:spPr>
    </c:sideWall>
    <c:backWall>
      <c:thickness val="0"/>
      <c:spPr>
        <a:noFill/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Sheet!$C$5</c:f>
              <c:strCache>
                <c:ptCount val="1"/>
                <c:pt idx="0">
                  <c:v>Број пријава</c:v>
                </c:pt>
              </c:strCache>
            </c:strRef>
          </c:tx>
          <c:spPr>
            <a:solidFill>
              <a:srgbClr val="6599D9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Sheet!$A$6:$B$9</c:f>
              <c:strCach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strCache>
            </c:strRef>
          </c:cat>
          <c:val>
            <c:numRef>
              <c:f>Sheet!$C$6:$C$9</c:f>
              <c:numCache>
                <c:formatCode>General</c:formatCode>
                <c:ptCount val="4"/>
                <c:pt idx="0">
                  <c:v>1108</c:v>
                </c:pt>
                <c:pt idx="1">
                  <c:v>1735</c:v>
                </c:pt>
                <c:pt idx="2">
                  <c:v>1691</c:v>
                </c:pt>
                <c:pt idx="3">
                  <c:v>1432</c:v>
                </c:pt>
              </c:numCache>
            </c:numRef>
          </c:val>
        </c:ser>
        <c:ser>
          <c:idx val="2"/>
          <c:order val="1"/>
          <c:tx>
            <c:strRef>
              <c:f>Sheet!$E$5</c:f>
              <c:strCache>
                <c:ptCount val="1"/>
                <c:pt idx="0">
                  <c:v>Број хемикалија </c:v>
                </c:pt>
              </c:strCache>
            </c:strRef>
          </c:tx>
          <c:spPr>
            <a:solidFill>
              <a:srgbClr val="F8A764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Sheet!$A$6:$B$9</c:f>
              <c:strCach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strCache>
            </c:strRef>
          </c:cat>
          <c:val>
            <c:numRef>
              <c:f>Sheet!$E$6:$E$9</c:f>
              <c:numCache>
                <c:formatCode>General</c:formatCode>
                <c:ptCount val="4"/>
                <c:pt idx="0">
                  <c:v>23474</c:v>
                </c:pt>
                <c:pt idx="1">
                  <c:v>32741</c:v>
                </c:pt>
                <c:pt idx="2">
                  <c:v>30245</c:v>
                </c:pt>
                <c:pt idx="3">
                  <c:v>29496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7964800"/>
        <c:axId val="97966336"/>
        <c:axId val="31251072"/>
      </c:bar3DChart>
      <c:catAx>
        <c:axId val="97964800"/>
        <c:scaling>
          <c:orientation val="minMax"/>
        </c:scaling>
        <c:delete val="0"/>
        <c:axPos val="b"/>
        <c:majorTickMark val="none"/>
        <c:minorTickMark val="none"/>
        <c:tickLblPos val="nextTo"/>
        <c:crossAx val="97966336"/>
        <c:crosses val="autoZero"/>
        <c:auto val="1"/>
        <c:lblAlgn val="ctr"/>
        <c:lblOffset val="100"/>
        <c:noMultiLvlLbl val="0"/>
      </c:catAx>
      <c:valAx>
        <c:axId val="97966336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97964800"/>
        <c:crosses val="autoZero"/>
        <c:crossBetween val="between"/>
      </c:valAx>
      <c:serAx>
        <c:axId val="312510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sr-Latn-RS"/>
          </a:p>
        </c:txPr>
        <c:crossAx val="97966336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sr-Latn-R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r-Latn-RS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sr-Cyrl-CS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индустрије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23540524388574519"/>
          <c:y val="0.12315358675173757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3.8409718995942442E-2"/>
          <c:y val="0.12014391336700284"/>
          <c:w val="0.59168012514017176"/>
          <c:h val="0.851951696404540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Oblasti industrije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FF53"/>
              </a:solidFill>
            </c:spPr>
          </c:dPt>
          <c:dPt>
            <c:idx val="1"/>
            <c:invertIfNegative val="0"/>
            <c:bubble3D val="0"/>
            <c:spPr>
              <a:solidFill>
                <a:srgbClr val="80C535"/>
              </a:solidFill>
            </c:spPr>
          </c:dPt>
          <c:dPt>
            <c:idx val="2"/>
            <c:invertIfNegative val="0"/>
            <c:bubble3D val="0"/>
            <c:spPr>
              <a:solidFill>
                <a:srgbClr val="6599D9"/>
              </a:solidFill>
            </c:spPr>
          </c:dPt>
          <c:dPt>
            <c:idx val="3"/>
            <c:invertIfNegative val="0"/>
            <c:bubble3D val="0"/>
            <c:spPr>
              <a:solidFill>
                <a:srgbClr val="DB9B99"/>
              </a:solidFill>
            </c:spPr>
          </c:dPt>
          <c:dPt>
            <c:idx val="4"/>
            <c:invertIfNegative val="0"/>
            <c:bubble3D val="0"/>
            <c:spPr>
              <a:solidFill>
                <a:srgbClr val="F8A764"/>
              </a:solidFill>
            </c:spPr>
          </c:dPt>
          <c:dPt>
            <c:idx val="5"/>
            <c:invertIfNegative val="0"/>
            <c:bubble3D val="0"/>
            <c:spPr>
              <a:solidFill>
                <a:srgbClr val="9F8AB8"/>
              </a:solidFill>
            </c:spPr>
          </c:dPt>
          <c:dPt>
            <c:idx val="6"/>
            <c:invertIfNegative val="0"/>
            <c:bubble3D val="0"/>
            <c:spPr>
              <a:solidFill>
                <a:srgbClr val="6D6D6D"/>
              </a:solidFill>
            </c:spPr>
          </c:dPt>
          <c:dPt>
            <c:idx val="7"/>
            <c:invertIfNegative val="0"/>
            <c:bubble3D val="0"/>
            <c:spPr>
              <a:solidFill>
                <a:srgbClr val="7030A0"/>
              </a:solidFill>
            </c:spPr>
          </c:dPt>
          <c:cat>
            <c:strRef>
              <c:f>Sheet1!$E$3:$E$9</c:f>
              <c:strCache>
                <c:ptCount val="7"/>
                <c:pt idx="0">
                  <c:v>Производња текстила</c:v>
                </c:pt>
                <c:pt idx="1">
                  <c:v>Производња деривата нафте</c:v>
                </c:pt>
                <c:pt idx="2">
                  <c:v>Производња хемикалија и хемијских производа</c:v>
                </c:pt>
                <c:pt idx="3">
                  <c:v>Производња производа од гуме и пластике</c:v>
                </c:pt>
                <c:pt idx="4">
                  <c:v>Трговина на велико</c:v>
                </c:pt>
                <c:pt idx="5">
                  <c:v>Производња производа од осталих неметалих минерала</c:v>
                </c:pt>
                <c:pt idx="6">
                  <c:v>Производња намештаја </c:v>
                </c:pt>
              </c:strCache>
            </c:strRef>
          </c:cat>
          <c:val>
            <c:numRef>
              <c:f>Sheet1!$F$3:$F$9</c:f>
              <c:numCache>
                <c:formatCode>General</c:formatCode>
                <c:ptCount val="7"/>
                <c:pt idx="0">
                  <c:v>10</c:v>
                </c:pt>
                <c:pt idx="1">
                  <c:v>10</c:v>
                </c:pt>
                <c:pt idx="2">
                  <c:v>60</c:v>
                </c:pt>
                <c:pt idx="3">
                  <c:v>60</c:v>
                </c:pt>
                <c:pt idx="4">
                  <c:v>50</c:v>
                </c:pt>
                <c:pt idx="5">
                  <c:v>20</c:v>
                </c:pt>
                <c:pt idx="6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8977280"/>
        <c:axId val="98978816"/>
      </c:barChart>
      <c:catAx>
        <c:axId val="98977280"/>
        <c:scaling>
          <c:orientation val="minMax"/>
        </c:scaling>
        <c:delete val="1"/>
        <c:axPos val="b"/>
        <c:majorTickMark val="out"/>
        <c:minorTickMark val="none"/>
        <c:tickLblPos val="nextTo"/>
        <c:crossAx val="98978816"/>
        <c:crosses val="autoZero"/>
        <c:auto val="1"/>
        <c:lblAlgn val="ctr"/>
        <c:lblOffset val="100"/>
        <c:noMultiLvlLbl val="0"/>
      </c:catAx>
      <c:valAx>
        <c:axId val="989788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89772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6137535387937219"/>
          <c:y val="0.14255378940202335"/>
          <c:w val="0.32973207572315444"/>
          <c:h val="0.81215862134477468"/>
        </c:manualLayout>
      </c:layout>
      <c:overlay val="0"/>
      <c:txPr>
        <a:bodyPr/>
        <a:lstStyle/>
        <a:p>
          <a:pPr algn="ctr" rtl="0">
            <a:defRPr lang="sr-Latn-CS" sz="1600" b="0" i="0" u="none" strike="noStrike" kern="1200" baseline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sr-Latn-RS"/>
        </a:p>
      </c:txPr>
    </c:legend>
    <c:plotVisOnly val="1"/>
    <c:dispBlanksAs val="gap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50B541-113D-4F6D-9C8D-574AAF53934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r-Latn-CS"/>
        </a:p>
      </dgm:t>
    </dgm:pt>
    <dgm:pt modelId="{5FC57D0B-BF50-48DA-BFEB-C1579938D740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sr-Cyrl-CS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Министарство пољопривреде и заштите животне средине</a:t>
          </a:r>
          <a:endParaRPr lang="sr-Latn-C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679FFC-128C-4379-BA88-4CA953407990}" type="parTrans" cxnId="{78F6F0D5-9BE4-4ECB-B27D-265BA78863B2}">
      <dgm:prSet/>
      <dgm:spPr/>
      <dgm:t>
        <a:bodyPr/>
        <a:lstStyle/>
        <a:p>
          <a:endParaRPr lang="sr-Latn-CS"/>
        </a:p>
      </dgm:t>
    </dgm:pt>
    <dgm:pt modelId="{65967604-52A9-4441-9D1C-1F2C0565AC9F}" type="sibTrans" cxnId="{78F6F0D5-9BE4-4ECB-B27D-265BA78863B2}">
      <dgm:prSet/>
      <dgm:spPr/>
      <dgm:t>
        <a:bodyPr/>
        <a:lstStyle/>
        <a:p>
          <a:endParaRPr lang="sr-Latn-CS"/>
        </a:p>
      </dgm:t>
    </dgm:pt>
    <dgm:pt modelId="{CC8C5B3F-6004-4890-954D-F0A7037CC6F9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marL="0" indent="0" algn="ctr"/>
          <a:r>
            <a:rPr lang="sr-Cyrl-CS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Инспекција за заштиту животне средине	</a:t>
          </a:r>
          <a:endParaRPr lang="sr-Latn-CS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484F47-E800-4464-813D-8CCD796A56DF}" type="parTrans" cxnId="{5F1A142A-273F-45F8-8F8D-BAAEAA926ABB}">
      <dgm:prSet/>
      <dgm:spPr/>
      <dgm:t>
        <a:bodyPr/>
        <a:lstStyle/>
        <a:p>
          <a:endParaRPr lang="sr-Latn-CS"/>
        </a:p>
      </dgm:t>
    </dgm:pt>
    <dgm:pt modelId="{029AC904-8881-4554-BCD0-26C7F4EBE7DB}" type="sibTrans" cxnId="{5F1A142A-273F-45F8-8F8D-BAAEAA926ABB}">
      <dgm:prSet/>
      <dgm:spPr/>
      <dgm:t>
        <a:bodyPr/>
        <a:lstStyle/>
        <a:p>
          <a:endParaRPr lang="sr-Latn-CS"/>
        </a:p>
      </dgm:t>
    </dgm:pt>
    <dgm:pt modelId="{38D7910D-CF1A-4D83-8025-27CB5D4D5D95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sr-Cyrl-CS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Министарство здравља</a:t>
          </a:r>
          <a:endParaRPr lang="sr-Latn-C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DDF93A-F23A-4F02-9961-F96F720EB22D}" type="parTrans" cxnId="{D7A8F30B-F801-4BD8-8CC2-59DFBBE28C0D}">
      <dgm:prSet/>
      <dgm:spPr/>
      <dgm:t>
        <a:bodyPr/>
        <a:lstStyle/>
        <a:p>
          <a:endParaRPr lang="sr-Latn-CS"/>
        </a:p>
      </dgm:t>
    </dgm:pt>
    <dgm:pt modelId="{C342BB4D-1808-4359-895A-71ABE4696BE7}" type="sibTrans" cxnId="{D7A8F30B-F801-4BD8-8CC2-59DFBBE28C0D}">
      <dgm:prSet/>
      <dgm:spPr/>
      <dgm:t>
        <a:bodyPr/>
        <a:lstStyle/>
        <a:p>
          <a:endParaRPr lang="sr-Latn-CS"/>
        </a:p>
      </dgm:t>
    </dgm:pt>
    <dgm:pt modelId="{D9E6BFAA-0859-4DCD-BC98-FD1210AB9F2C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sr-Cyrl-CS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Санитарна инспекција</a:t>
          </a:r>
          <a:endParaRPr lang="sr-Latn-CS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5AE4AE-4269-4D82-8E60-0C6777DDB03C}" type="parTrans" cxnId="{2A2F620B-5964-4FCF-B6AE-92A4E1BC24D7}">
      <dgm:prSet/>
      <dgm:spPr/>
      <dgm:t>
        <a:bodyPr/>
        <a:lstStyle/>
        <a:p>
          <a:endParaRPr lang="sr-Latn-CS"/>
        </a:p>
      </dgm:t>
    </dgm:pt>
    <dgm:pt modelId="{1B422DA0-1B73-4996-A70E-F9515FADA0D2}" type="sibTrans" cxnId="{2A2F620B-5964-4FCF-B6AE-92A4E1BC24D7}">
      <dgm:prSet/>
      <dgm:spPr/>
      <dgm:t>
        <a:bodyPr/>
        <a:lstStyle/>
        <a:p>
          <a:endParaRPr lang="sr-Latn-CS"/>
        </a:p>
      </dgm:t>
    </dgm:pt>
    <dgm:pt modelId="{2FD2C47D-38D5-47C4-AC65-75C860EE214E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sr-Cyrl-CS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Министарство трговине, туризма и телекомуникације</a:t>
          </a:r>
          <a:endParaRPr lang="sr-Latn-C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787242-B8C0-423D-95EF-21AB8270D686}" type="parTrans" cxnId="{1E2ED856-16BC-44EA-85E8-1D1FFBADFFAF}">
      <dgm:prSet/>
      <dgm:spPr/>
      <dgm:t>
        <a:bodyPr/>
        <a:lstStyle/>
        <a:p>
          <a:endParaRPr lang="sr-Latn-CS"/>
        </a:p>
      </dgm:t>
    </dgm:pt>
    <dgm:pt modelId="{17965FAE-A9E3-4A90-8FF9-3CAB7210219E}" type="sibTrans" cxnId="{1E2ED856-16BC-44EA-85E8-1D1FFBADFFAF}">
      <dgm:prSet/>
      <dgm:spPr/>
      <dgm:t>
        <a:bodyPr/>
        <a:lstStyle/>
        <a:p>
          <a:endParaRPr lang="sr-Latn-CS"/>
        </a:p>
      </dgm:t>
    </dgm:pt>
    <dgm:pt modelId="{3B990463-3D8C-45C3-9241-C574452B4205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sr-Cyrl-CS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Тржишна инспекција</a:t>
          </a:r>
          <a:endParaRPr lang="sr-Latn-CS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490FD7-1FD8-41CB-B2DA-6E5E6E5019BE}" type="parTrans" cxnId="{7E4CF6BA-85E2-4027-A691-BBEB47B57561}">
      <dgm:prSet/>
      <dgm:spPr/>
      <dgm:t>
        <a:bodyPr/>
        <a:lstStyle/>
        <a:p>
          <a:endParaRPr lang="sr-Latn-CS"/>
        </a:p>
      </dgm:t>
    </dgm:pt>
    <dgm:pt modelId="{FB075F61-E048-4CFD-8C56-A0D910827CC6}" type="sibTrans" cxnId="{7E4CF6BA-85E2-4027-A691-BBEB47B57561}">
      <dgm:prSet/>
      <dgm:spPr/>
      <dgm:t>
        <a:bodyPr/>
        <a:lstStyle/>
        <a:p>
          <a:endParaRPr lang="sr-Latn-CS"/>
        </a:p>
      </dgm:t>
    </dgm:pt>
    <dgm:pt modelId="{481FBB24-2772-48AB-88BA-69DEF1426F02}" type="pres">
      <dgm:prSet presAssocID="{F850B541-113D-4F6D-9C8D-574AAF53934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r-Latn-CS"/>
        </a:p>
      </dgm:t>
    </dgm:pt>
    <dgm:pt modelId="{67DF3D01-7076-4876-A8A8-39A43704CE2B}" type="pres">
      <dgm:prSet presAssocID="{5FC57D0B-BF50-48DA-BFEB-C1579938D740}" presName="compNode" presStyleCnt="0"/>
      <dgm:spPr/>
    </dgm:pt>
    <dgm:pt modelId="{0FB9AD7B-9C21-4C22-A01A-2565F034740B}" type="pres">
      <dgm:prSet presAssocID="{5FC57D0B-BF50-48DA-BFEB-C1579938D740}" presName="aNode" presStyleLbl="bgShp" presStyleIdx="0" presStyleCnt="3"/>
      <dgm:spPr/>
      <dgm:t>
        <a:bodyPr/>
        <a:lstStyle/>
        <a:p>
          <a:endParaRPr lang="sr-Latn-CS"/>
        </a:p>
      </dgm:t>
    </dgm:pt>
    <dgm:pt modelId="{3FA41CE0-29F8-4EE4-BDA1-6C1A44B745CB}" type="pres">
      <dgm:prSet presAssocID="{5FC57D0B-BF50-48DA-BFEB-C1579938D740}" presName="textNode" presStyleLbl="bgShp" presStyleIdx="0" presStyleCnt="3"/>
      <dgm:spPr/>
      <dgm:t>
        <a:bodyPr/>
        <a:lstStyle/>
        <a:p>
          <a:endParaRPr lang="sr-Latn-CS"/>
        </a:p>
      </dgm:t>
    </dgm:pt>
    <dgm:pt modelId="{6C56E9CB-296C-4E97-AA8F-B502E8C88D7E}" type="pres">
      <dgm:prSet presAssocID="{5FC57D0B-BF50-48DA-BFEB-C1579938D740}" presName="compChildNode" presStyleCnt="0"/>
      <dgm:spPr/>
    </dgm:pt>
    <dgm:pt modelId="{24F05296-A724-4256-B3FC-876BCD579112}" type="pres">
      <dgm:prSet presAssocID="{5FC57D0B-BF50-48DA-BFEB-C1579938D740}" presName="theInnerList" presStyleCnt="0"/>
      <dgm:spPr/>
    </dgm:pt>
    <dgm:pt modelId="{E8B90B53-800F-4D73-9D1E-FCE4BFACA563}" type="pres">
      <dgm:prSet presAssocID="{CC8C5B3F-6004-4890-954D-F0A7037CC6F9}" presName="childNode" presStyleLbl="node1" presStyleIdx="0" presStyleCnt="3" custScaleX="110315" custScaleY="47009" custLinFactNeighborX="183" custLinFactNeighborY="1425">
        <dgm:presLayoutVars>
          <dgm:bulletEnabled val="1"/>
        </dgm:presLayoutVars>
      </dgm:prSet>
      <dgm:spPr/>
      <dgm:t>
        <a:bodyPr/>
        <a:lstStyle/>
        <a:p>
          <a:endParaRPr lang="sr-Latn-CS"/>
        </a:p>
      </dgm:t>
    </dgm:pt>
    <dgm:pt modelId="{084219D2-8D7F-4F11-A91B-69DEBA2294BA}" type="pres">
      <dgm:prSet presAssocID="{5FC57D0B-BF50-48DA-BFEB-C1579938D740}" presName="aSpace" presStyleCnt="0"/>
      <dgm:spPr/>
    </dgm:pt>
    <dgm:pt modelId="{10C353F0-F42A-423B-A52A-E197695BC20B}" type="pres">
      <dgm:prSet presAssocID="{38D7910D-CF1A-4D83-8025-27CB5D4D5D95}" presName="compNode" presStyleCnt="0"/>
      <dgm:spPr/>
    </dgm:pt>
    <dgm:pt modelId="{679FB402-A505-4741-B50F-FDDB9E00A893}" type="pres">
      <dgm:prSet presAssocID="{38D7910D-CF1A-4D83-8025-27CB5D4D5D95}" presName="aNode" presStyleLbl="bgShp" presStyleIdx="1" presStyleCnt="3"/>
      <dgm:spPr/>
      <dgm:t>
        <a:bodyPr/>
        <a:lstStyle/>
        <a:p>
          <a:endParaRPr lang="sr-Latn-CS"/>
        </a:p>
      </dgm:t>
    </dgm:pt>
    <dgm:pt modelId="{A07601F7-4461-4EF3-B1C0-5A7C09067332}" type="pres">
      <dgm:prSet presAssocID="{38D7910D-CF1A-4D83-8025-27CB5D4D5D95}" presName="textNode" presStyleLbl="bgShp" presStyleIdx="1" presStyleCnt="3"/>
      <dgm:spPr/>
      <dgm:t>
        <a:bodyPr/>
        <a:lstStyle/>
        <a:p>
          <a:endParaRPr lang="sr-Latn-CS"/>
        </a:p>
      </dgm:t>
    </dgm:pt>
    <dgm:pt modelId="{6D2AF112-9200-421E-A4B1-F9DC5AD9BB67}" type="pres">
      <dgm:prSet presAssocID="{38D7910D-CF1A-4D83-8025-27CB5D4D5D95}" presName="compChildNode" presStyleCnt="0"/>
      <dgm:spPr/>
    </dgm:pt>
    <dgm:pt modelId="{8B741CF3-A104-4037-B704-73C9D2219B3A}" type="pres">
      <dgm:prSet presAssocID="{38D7910D-CF1A-4D83-8025-27CB5D4D5D95}" presName="theInnerList" presStyleCnt="0"/>
      <dgm:spPr/>
    </dgm:pt>
    <dgm:pt modelId="{80FD1714-4643-4418-AD69-64EA68BB800E}" type="pres">
      <dgm:prSet presAssocID="{D9E6BFAA-0859-4DCD-BC98-FD1210AB9F2C}" presName="childNode" presStyleLbl="node1" presStyleIdx="1" presStyleCnt="3" custScaleX="111262" custScaleY="45595" custLinFactNeighborX="1174" custLinFactNeighborY="718">
        <dgm:presLayoutVars>
          <dgm:bulletEnabled val="1"/>
        </dgm:presLayoutVars>
      </dgm:prSet>
      <dgm:spPr/>
      <dgm:t>
        <a:bodyPr/>
        <a:lstStyle/>
        <a:p>
          <a:endParaRPr lang="sr-Latn-CS"/>
        </a:p>
      </dgm:t>
    </dgm:pt>
    <dgm:pt modelId="{437C7EB4-CA9B-45A7-B921-D7ADFED7EFB6}" type="pres">
      <dgm:prSet presAssocID="{38D7910D-CF1A-4D83-8025-27CB5D4D5D95}" presName="aSpace" presStyleCnt="0"/>
      <dgm:spPr/>
    </dgm:pt>
    <dgm:pt modelId="{A22473F3-08A4-43B1-90BC-2F6F93CD71FF}" type="pres">
      <dgm:prSet presAssocID="{2FD2C47D-38D5-47C4-AC65-75C860EE214E}" presName="compNode" presStyleCnt="0"/>
      <dgm:spPr/>
    </dgm:pt>
    <dgm:pt modelId="{E632189B-4CAC-4CE3-A4C4-91659330E651}" type="pres">
      <dgm:prSet presAssocID="{2FD2C47D-38D5-47C4-AC65-75C860EE214E}" presName="aNode" presStyleLbl="bgShp" presStyleIdx="2" presStyleCnt="3"/>
      <dgm:spPr/>
      <dgm:t>
        <a:bodyPr/>
        <a:lstStyle/>
        <a:p>
          <a:endParaRPr lang="sr-Latn-CS"/>
        </a:p>
      </dgm:t>
    </dgm:pt>
    <dgm:pt modelId="{1B4ECC28-EFD5-483C-9ADE-8AA08C4AAAE8}" type="pres">
      <dgm:prSet presAssocID="{2FD2C47D-38D5-47C4-AC65-75C860EE214E}" presName="textNode" presStyleLbl="bgShp" presStyleIdx="2" presStyleCnt="3"/>
      <dgm:spPr/>
      <dgm:t>
        <a:bodyPr/>
        <a:lstStyle/>
        <a:p>
          <a:endParaRPr lang="sr-Latn-CS"/>
        </a:p>
      </dgm:t>
    </dgm:pt>
    <dgm:pt modelId="{1406358C-E477-48DC-B170-CB1984084A0F}" type="pres">
      <dgm:prSet presAssocID="{2FD2C47D-38D5-47C4-AC65-75C860EE214E}" presName="compChildNode" presStyleCnt="0"/>
      <dgm:spPr/>
    </dgm:pt>
    <dgm:pt modelId="{39060EA0-27CC-4992-882E-044DBA8AF74C}" type="pres">
      <dgm:prSet presAssocID="{2FD2C47D-38D5-47C4-AC65-75C860EE214E}" presName="theInnerList" presStyleCnt="0"/>
      <dgm:spPr/>
    </dgm:pt>
    <dgm:pt modelId="{31BD7A1E-0735-4387-8A95-CF6111729D92}" type="pres">
      <dgm:prSet presAssocID="{3B990463-3D8C-45C3-9241-C574452B4205}" presName="childNode" presStyleLbl="node1" presStyleIdx="2" presStyleCnt="3" custScaleX="117271" custScaleY="44159">
        <dgm:presLayoutVars>
          <dgm:bulletEnabled val="1"/>
        </dgm:presLayoutVars>
      </dgm:prSet>
      <dgm:spPr/>
      <dgm:t>
        <a:bodyPr/>
        <a:lstStyle/>
        <a:p>
          <a:endParaRPr lang="sr-Latn-CS"/>
        </a:p>
      </dgm:t>
    </dgm:pt>
  </dgm:ptLst>
  <dgm:cxnLst>
    <dgm:cxn modelId="{DD26FF1E-73DD-4460-94AB-14880E0D6ABB}" type="presOf" srcId="{2FD2C47D-38D5-47C4-AC65-75C860EE214E}" destId="{1B4ECC28-EFD5-483C-9ADE-8AA08C4AAAE8}" srcOrd="1" destOrd="0" presId="urn:microsoft.com/office/officeart/2005/8/layout/lProcess2"/>
    <dgm:cxn modelId="{2A2F620B-5964-4FCF-B6AE-92A4E1BC24D7}" srcId="{38D7910D-CF1A-4D83-8025-27CB5D4D5D95}" destId="{D9E6BFAA-0859-4DCD-BC98-FD1210AB9F2C}" srcOrd="0" destOrd="0" parTransId="{2B5AE4AE-4269-4D82-8E60-0C6777DDB03C}" sibTransId="{1B422DA0-1B73-4996-A70E-F9515FADA0D2}"/>
    <dgm:cxn modelId="{086246A9-A9B0-4C51-9A36-5D6F8C87748A}" type="presOf" srcId="{5FC57D0B-BF50-48DA-BFEB-C1579938D740}" destId="{0FB9AD7B-9C21-4C22-A01A-2565F034740B}" srcOrd="0" destOrd="0" presId="urn:microsoft.com/office/officeart/2005/8/layout/lProcess2"/>
    <dgm:cxn modelId="{5EAE2769-92A1-40FA-802F-6FC2C7432B58}" type="presOf" srcId="{38D7910D-CF1A-4D83-8025-27CB5D4D5D95}" destId="{679FB402-A505-4741-B50F-FDDB9E00A893}" srcOrd="0" destOrd="0" presId="urn:microsoft.com/office/officeart/2005/8/layout/lProcess2"/>
    <dgm:cxn modelId="{EFB7F589-46FA-4E2A-86A5-A58555FF4D21}" type="presOf" srcId="{3B990463-3D8C-45C3-9241-C574452B4205}" destId="{31BD7A1E-0735-4387-8A95-CF6111729D92}" srcOrd="0" destOrd="0" presId="urn:microsoft.com/office/officeart/2005/8/layout/lProcess2"/>
    <dgm:cxn modelId="{78F6F0D5-9BE4-4ECB-B27D-265BA78863B2}" srcId="{F850B541-113D-4F6D-9C8D-574AAF539346}" destId="{5FC57D0B-BF50-48DA-BFEB-C1579938D740}" srcOrd="0" destOrd="0" parTransId="{1B679FFC-128C-4379-BA88-4CA953407990}" sibTransId="{65967604-52A9-4441-9D1C-1F2C0565AC9F}"/>
    <dgm:cxn modelId="{79EC6EDC-B0EC-40D8-81E0-A30401F320DB}" type="presOf" srcId="{CC8C5B3F-6004-4890-954D-F0A7037CC6F9}" destId="{E8B90B53-800F-4D73-9D1E-FCE4BFACA563}" srcOrd="0" destOrd="0" presId="urn:microsoft.com/office/officeart/2005/8/layout/lProcess2"/>
    <dgm:cxn modelId="{207F2E1F-485F-4D4B-A2CF-CC516E9CB743}" type="presOf" srcId="{2FD2C47D-38D5-47C4-AC65-75C860EE214E}" destId="{E632189B-4CAC-4CE3-A4C4-91659330E651}" srcOrd="0" destOrd="0" presId="urn:microsoft.com/office/officeart/2005/8/layout/lProcess2"/>
    <dgm:cxn modelId="{7E4CF6BA-85E2-4027-A691-BBEB47B57561}" srcId="{2FD2C47D-38D5-47C4-AC65-75C860EE214E}" destId="{3B990463-3D8C-45C3-9241-C574452B4205}" srcOrd="0" destOrd="0" parTransId="{40490FD7-1FD8-41CB-B2DA-6E5E6E5019BE}" sibTransId="{FB075F61-E048-4CFD-8C56-A0D910827CC6}"/>
    <dgm:cxn modelId="{D7A8F30B-F801-4BD8-8CC2-59DFBBE28C0D}" srcId="{F850B541-113D-4F6D-9C8D-574AAF539346}" destId="{38D7910D-CF1A-4D83-8025-27CB5D4D5D95}" srcOrd="1" destOrd="0" parTransId="{FADDF93A-F23A-4F02-9961-F96F720EB22D}" sibTransId="{C342BB4D-1808-4359-895A-71ABE4696BE7}"/>
    <dgm:cxn modelId="{1E2ED856-16BC-44EA-85E8-1D1FFBADFFAF}" srcId="{F850B541-113D-4F6D-9C8D-574AAF539346}" destId="{2FD2C47D-38D5-47C4-AC65-75C860EE214E}" srcOrd="2" destOrd="0" parTransId="{66787242-B8C0-423D-95EF-21AB8270D686}" sibTransId="{17965FAE-A9E3-4A90-8FF9-3CAB7210219E}"/>
    <dgm:cxn modelId="{DDC59817-5C66-4F8C-B3FF-37294F4D00DB}" type="presOf" srcId="{5FC57D0B-BF50-48DA-BFEB-C1579938D740}" destId="{3FA41CE0-29F8-4EE4-BDA1-6C1A44B745CB}" srcOrd="1" destOrd="0" presId="urn:microsoft.com/office/officeart/2005/8/layout/lProcess2"/>
    <dgm:cxn modelId="{5F1A142A-273F-45F8-8F8D-BAAEAA926ABB}" srcId="{5FC57D0B-BF50-48DA-BFEB-C1579938D740}" destId="{CC8C5B3F-6004-4890-954D-F0A7037CC6F9}" srcOrd="0" destOrd="0" parTransId="{E9484F47-E800-4464-813D-8CCD796A56DF}" sibTransId="{029AC904-8881-4554-BCD0-26C7F4EBE7DB}"/>
    <dgm:cxn modelId="{4BE5D740-E00B-4B13-986F-21841F5A4A52}" type="presOf" srcId="{38D7910D-CF1A-4D83-8025-27CB5D4D5D95}" destId="{A07601F7-4461-4EF3-B1C0-5A7C09067332}" srcOrd="1" destOrd="0" presId="urn:microsoft.com/office/officeart/2005/8/layout/lProcess2"/>
    <dgm:cxn modelId="{D422BD52-2809-44AF-8EF7-2ED1C7208E16}" type="presOf" srcId="{F850B541-113D-4F6D-9C8D-574AAF539346}" destId="{481FBB24-2772-48AB-88BA-69DEF1426F02}" srcOrd="0" destOrd="0" presId="urn:microsoft.com/office/officeart/2005/8/layout/lProcess2"/>
    <dgm:cxn modelId="{C9007F34-3132-4936-8EA5-6B44AFAAD948}" type="presOf" srcId="{D9E6BFAA-0859-4DCD-BC98-FD1210AB9F2C}" destId="{80FD1714-4643-4418-AD69-64EA68BB800E}" srcOrd="0" destOrd="0" presId="urn:microsoft.com/office/officeart/2005/8/layout/lProcess2"/>
    <dgm:cxn modelId="{4D2E13D2-A834-4B79-A8DF-C49DD9AB6D72}" type="presParOf" srcId="{481FBB24-2772-48AB-88BA-69DEF1426F02}" destId="{67DF3D01-7076-4876-A8A8-39A43704CE2B}" srcOrd="0" destOrd="0" presId="urn:microsoft.com/office/officeart/2005/8/layout/lProcess2"/>
    <dgm:cxn modelId="{2BC65371-081D-4399-B9BE-477E98CB6821}" type="presParOf" srcId="{67DF3D01-7076-4876-A8A8-39A43704CE2B}" destId="{0FB9AD7B-9C21-4C22-A01A-2565F034740B}" srcOrd="0" destOrd="0" presId="urn:microsoft.com/office/officeart/2005/8/layout/lProcess2"/>
    <dgm:cxn modelId="{97208004-D6C4-48FB-9254-7C9BAB62F0C9}" type="presParOf" srcId="{67DF3D01-7076-4876-A8A8-39A43704CE2B}" destId="{3FA41CE0-29F8-4EE4-BDA1-6C1A44B745CB}" srcOrd="1" destOrd="0" presId="urn:microsoft.com/office/officeart/2005/8/layout/lProcess2"/>
    <dgm:cxn modelId="{D1927192-8BD9-4700-8E37-AB973AC48DCC}" type="presParOf" srcId="{67DF3D01-7076-4876-A8A8-39A43704CE2B}" destId="{6C56E9CB-296C-4E97-AA8F-B502E8C88D7E}" srcOrd="2" destOrd="0" presId="urn:microsoft.com/office/officeart/2005/8/layout/lProcess2"/>
    <dgm:cxn modelId="{81F2E659-70F7-442E-B7C5-B73DA686759A}" type="presParOf" srcId="{6C56E9CB-296C-4E97-AA8F-B502E8C88D7E}" destId="{24F05296-A724-4256-B3FC-876BCD579112}" srcOrd="0" destOrd="0" presId="urn:microsoft.com/office/officeart/2005/8/layout/lProcess2"/>
    <dgm:cxn modelId="{34676A99-B770-4C87-8D2E-2FE30FAE485C}" type="presParOf" srcId="{24F05296-A724-4256-B3FC-876BCD579112}" destId="{E8B90B53-800F-4D73-9D1E-FCE4BFACA563}" srcOrd="0" destOrd="0" presId="urn:microsoft.com/office/officeart/2005/8/layout/lProcess2"/>
    <dgm:cxn modelId="{14DE835C-56CA-4F4C-BB35-3EA5793DDECE}" type="presParOf" srcId="{481FBB24-2772-48AB-88BA-69DEF1426F02}" destId="{084219D2-8D7F-4F11-A91B-69DEBA2294BA}" srcOrd="1" destOrd="0" presId="urn:microsoft.com/office/officeart/2005/8/layout/lProcess2"/>
    <dgm:cxn modelId="{44962ECD-C93B-463D-8DA4-61710D50A7BC}" type="presParOf" srcId="{481FBB24-2772-48AB-88BA-69DEF1426F02}" destId="{10C353F0-F42A-423B-A52A-E197695BC20B}" srcOrd="2" destOrd="0" presId="urn:microsoft.com/office/officeart/2005/8/layout/lProcess2"/>
    <dgm:cxn modelId="{016B8590-FC81-41EA-BE57-0571AA73A702}" type="presParOf" srcId="{10C353F0-F42A-423B-A52A-E197695BC20B}" destId="{679FB402-A505-4741-B50F-FDDB9E00A893}" srcOrd="0" destOrd="0" presId="urn:microsoft.com/office/officeart/2005/8/layout/lProcess2"/>
    <dgm:cxn modelId="{D34EF0B4-E9C8-4808-8B91-380B07DE0B19}" type="presParOf" srcId="{10C353F0-F42A-423B-A52A-E197695BC20B}" destId="{A07601F7-4461-4EF3-B1C0-5A7C09067332}" srcOrd="1" destOrd="0" presId="urn:microsoft.com/office/officeart/2005/8/layout/lProcess2"/>
    <dgm:cxn modelId="{4E89CA3D-E4A3-486F-9338-12DF603AF7E6}" type="presParOf" srcId="{10C353F0-F42A-423B-A52A-E197695BC20B}" destId="{6D2AF112-9200-421E-A4B1-F9DC5AD9BB67}" srcOrd="2" destOrd="0" presId="urn:microsoft.com/office/officeart/2005/8/layout/lProcess2"/>
    <dgm:cxn modelId="{453C1DC4-8F27-4961-BC19-17985742D04B}" type="presParOf" srcId="{6D2AF112-9200-421E-A4B1-F9DC5AD9BB67}" destId="{8B741CF3-A104-4037-B704-73C9D2219B3A}" srcOrd="0" destOrd="0" presId="urn:microsoft.com/office/officeart/2005/8/layout/lProcess2"/>
    <dgm:cxn modelId="{4C62C58F-0511-4022-B78D-25AC6BCC3714}" type="presParOf" srcId="{8B741CF3-A104-4037-B704-73C9D2219B3A}" destId="{80FD1714-4643-4418-AD69-64EA68BB800E}" srcOrd="0" destOrd="0" presId="urn:microsoft.com/office/officeart/2005/8/layout/lProcess2"/>
    <dgm:cxn modelId="{DDDBDDA8-7731-4B11-B18E-A7B0EFDCB3A3}" type="presParOf" srcId="{481FBB24-2772-48AB-88BA-69DEF1426F02}" destId="{437C7EB4-CA9B-45A7-B921-D7ADFED7EFB6}" srcOrd="3" destOrd="0" presId="urn:microsoft.com/office/officeart/2005/8/layout/lProcess2"/>
    <dgm:cxn modelId="{C5C30D17-BBDD-4FAF-8F28-3C198E2C6BEB}" type="presParOf" srcId="{481FBB24-2772-48AB-88BA-69DEF1426F02}" destId="{A22473F3-08A4-43B1-90BC-2F6F93CD71FF}" srcOrd="4" destOrd="0" presId="urn:microsoft.com/office/officeart/2005/8/layout/lProcess2"/>
    <dgm:cxn modelId="{9DB1E186-7A47-4984-89E6-25C0524B3588}" type="presParOf" srcId="{A22473F3-08A4-43B1-90BC-2F6F93CD71FF}" destId="{E632189B-4CAC-4CE3-A4C4-91659330E651}" srcOrd="0" destOrd="0" presId="urn:microsoft.com/office/officeart/2005/8/layout/lProcess2"/>
    <dgm:cxn modelId="{01A36F5E-E0DD-4D62-806B-7F1BB5EAE3A2}" type="presParOf" srcId="{A22473F3-08A4-43B1-90BC-2F6F93CD71FF}" destId="{1B4ECC28-EFD5-483C-9ADE-8AA08C4AAAE8}" srcOrd="1" destOrd="0" presId="urn:microsoft.com/office/officeart/2005/8/layout/lProcess2"/>
    <dgm:cxn modelId="{2CD2370E-DF5A-41C2-96F0-E8D5619E5809}" type="presParOf" srcId="{A22473F3-08A4-43B1-90BC-2F6F93CD71FF}" destId="{1406358C-E477-48DC-B170-CB1984084A0F}" srcOrd="2" destOrd="0" presId="urn:microsoft.com/office/officeart/2005/8/layout/lProcess2"/>
    <dgm:cxn modelId="{70BCD189-EDE4-4F8A-9E95-A1D7C4549075}" type="presParOf" srcId="{1406358C-E477-48DC-B170-CB1984084A0F}" destId="{39060EA0-27CC-4992-882E-044DBA8AF74C}" srcOrd="0" destOrd="0" presId="urn:microsoft.com/office/officeart/2005/8/layout/lProcess2"/>
    <dgm:cxn modelId="{3F72B257-21BA-453C-8F30-9A77284156F4}" type="presParOf" srcId="{39060EA0-27CC-4992-882E-044DBA8AF74C}" destId="{31BD7A1E-0735-4387-8A95-CF6111729D92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B9AD7B-9C21-4C22-A01A-2565F034740B}">
      <dsp:nvSpPr>
        <dsp:cNvPr id="0" name=""/>
        <dsp:cNvSpPr/>
      </dsp:nvSpPr>
      <dsp:spPr>
        <a:xfrm>
          <a:off x="958" y="0"/>
          <a:ext cx="2491097" cy="410445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Министарство пољопривреде и заштите животне средине</a:t>
          </a:r>
          <a:endParaRPr lang="sr-Latn-C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8" y="0"/>
        <a:ext cx="2491097" cy="1231336"/>
      </dsp:txXfrm>
    </dsp:sp>
    <dsp:sp modelId="{E8B90B53-800F-4D73-9D1E-FCE4BFACA563}">
      <dsp:nvSpPr>
        <dsp:cNvPr id="0" name=""/>
        <dsp:cNvSpPr/>
      </dsp:nvSpPr>
      <dsp:spPr>
        <a:xfrm>
          <a:off x="150932" y="1976226"/>
          <a:ext cx="2198442" cy="125415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Инспекција за заштиту животне средине	</a:t>
          </a:r>
          <a:endParaRPr lang="sr-Latn-CS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7665" y="2012959"/>
        <a:ext cx="2124976" cy="1180685"/>
      </dsp:txXfrm>
    </dsp:sp>
    <dsp:sp modelId="{679FB402-A505-4741-B50F-FDDB9E00A893}">
      <dsp:nvSpPr>
        <dsp:cNvPr id="0" name=""/>
        <dsp:cNvSpPr/>
      </dsp:nvSpPr>
      <dsp:spPr>
        <a:xfrm>
          <a:off x="2678887" y="0"/>
          <a:ext cx="2491097" cy="410445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Министарство здравља</a:t>
          </a:r>
          <a:endParaRPr lang="sr-Latn-C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78887" y="0"/>
        <a:ext cx="2491097" cy="1231336"/>
      </dsp:txXfrm>
    </dsp:sp>
    <dsp:sp modelId="{80FD1714-4643-4418-AD69-64EA68BB800E}">
      <dsp:nvSpPr>
        <dsp:cNvPr id="0" name=""/>
        <dsp:cNvSpPr/>
      </dsp:nvSpPr>
      <dsp:spPr>
        <a:xfrm>
          <a:off x="2839174" y="1976226"/>
          <a:ext cx="2217315" cy="121642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Санитарна инспекција</a:t>
          </a:r>
          <a:endParaRPr lang="sr-Latn-CS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74802" y="2011854"/>
        <a:ext cx="2146059" cy="1145171"/>
      </dsp:txXfrm>
    </dsp:sp>
    <dsp:sp modelId="{E632189B-4CAC-4CE3-A4C4-91659330E651}">
      <dsp:nvSpPr>
        <dsp:cNvPr id="0" name=""/>
        <dsp:cNvSpPr/>
      </dsp:nvSpPr>
      <dsp:spPr>
        <a:xfrm>
          <a:off x="5356816" y="0"/>
          <a:ext cx="2491097" cy="410445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Министарство трговине, туризма и телекомуникације</a:t>
          </a:r>
          <a:endParaRPr lang="sr-Latn-C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56816" y="0"/>
        <a:ext cx="2491097" cy="1231336"/>
      </dsp:txXfrm>
    </dsp:sp>
    <dsp:sp modelId="{31BD7A1E-0735-4387-8A95-CF6111729D92}">
      <dsp:nvSpPr>
        <dsp:cNvPr id="0" name=""/>
        <dsp:cNvSpPr/>
      </dsp:nvSpPr>
      <dsp:spPr>
        <a:xfrm>
          <a:off x="5433831" y="1976226"/>
          <a:ext cx="2337067" cy="117811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CS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Тржишна инспекција</a:t>
          </a:r>
          <a:endParaRPr lang="sr-Latn-CS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68337" y="2010732"/>
        <a:ext cx="2268055" cy="11091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2BBF0-8177-4FC7-BE8C-EE3A9E7BC012}" type="datetimeFigureOut">
              <a:rPr lang="sr-Latn-RS" smtClean="0"/>
              <a:t>12.12.2014</a:t>
            </a:fld>
            <a:endParaRPr 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F4C31D-B3AD-4E64-85C7-9833D94994CC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972560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E5E60-B94F-4A5B-A98E-94CC3E7F41A2}" type="datetimeFigureOut">
              <a:rPr lang="sr-Latn-RS" smtClean="0"/>
              <a:t>12.12.2014</a:t>
            </a:fld>
            <a:endParaRPr lang="sr-Latn-R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R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44975F-BD5F-469A-8DA0-1A82A8E4D1C1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292826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90" algn="l" defTabSz="9141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80" algn="l" defTabSz="9141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70" algn="l" defTabSz="9141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361" algn="l" defTabSz="9141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451" algn="l" defTabSz="9141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42" algn="l" defTabSz="9141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632" algn="l" defTabSz="9141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722" algn="l" defTabSz="91418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1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527679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endParaRPr lang="sr-Latn-CS" sz="1200" dirty="0" smtClean="0">
              <a:effectLst/>
              <a:latin typeface="+mn-lt"/>
              <a:ea typeface="Calibri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2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637065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C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3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60169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C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4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084738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C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5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687222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C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6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687222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7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10801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Cyrl-CS" sz="1200" baseline="0" dirty="0" smtClean="0">
              <a:effectLst/>
              <a:latin typeface="Times New Roman"/>
              <a:ea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8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108011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9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10801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u="none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10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108011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11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108011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15000"/>
              </a:lnSpc>
              <a:spcAft>
                <a:spcPts val="700"/>
              </a:spcAft>
            </a:pPr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12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108011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13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108011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14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108011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15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108011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4975F-BD5F-469A-8DA0-1A82A8E4D1C1}" type="slidenum">
              <a:rPr lang="sr-Latn-RS" smtClean="0"/>
              <a:t>16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10801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6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5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852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9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1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2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36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4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6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7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519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1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0" indent="0">
              <a:buNone/>
              <a:defRPr sz="2000" b="1"/>
            </a:lvl2pPr>
            <a:lvl3pPr marL="914180" indent="0">
              <a:buNone/>
              <a:defRPr sz="1800" b="1"/>
            </a:lvl3pPr>
            <a:lvl4pPr marL="1371270" indent="0">
              <a:buNone/>
              <a:defRPr sz="1600" b="1"/>
            </a:lvl4pPr>
            <a:lvl5pPr marL="1828361" indent="0">
              <a:buNone/>
              <a:defRPr sz="1600" b="1"/>
            </a:lvl5pPr>
            <a:lvl6pPr marL="2285451" indent="0">
              <a:buNone/>
              <a:defRPr sz="1600" b="1"/>
            </a:lvl6pPr>
            <a:lvl7pPr marL="2742542" indent="0">
              <a:buNone/>
              <a:defRPr sz="1600" b="1"/>
            </a:lvl7pPr>
            <a:lvl8pPr marL="3199632" indent="0">
              <a:buNone/>
              <a:defRPr sz="1600" b="1"/>
            </a:lvl8pPr>
            <a:lvl9pPr marL="3656722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0" indent="0">
              <a:buNone/>
              <a:defRPr sz="2000" b="1"/>
            </a:lvl2pPr>
            <a:lvl3pPr marL="914180" indent="0">
              <a:buNone/>
              <a:defRPr sz="1800" b="1"/>
            </a:lvl3pPr>
            <a:lvl4pPr marL="1371270" indent="0">
              <a:buNone/>
              <a:defRPr sz="1600" b="1"/>
            </a:lvl4pPr>
            <a:lvl5pPr marL="1828361" indent="0">
              <a:buNone/>
              <a:defRPr sz="1600" b="1"/>
            </a:lvl5pPr>
            <a:lvl6pPr marL="2285451" indent="0">
              <a:buNone/>
              <a:defRPr sz="1600" b="1"/>
            </a:lvl6pPr>
            <a:lvl7pPr marL="2742542" indent="0">
              <a:buNone/>
              <a:defRPr sz="1600" b="1"/>
            </a:lvl7pPr>
            <a:lvl8pPr marL="3199632" indent="0">
              <a:buNone/>
              <a:defRPr sz="1600" b="1"/>
            </a:lvl8pPr>
            <a:lvl9pPr marL="3656722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342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03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938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90" indent="0">
              <a:buNone/>
              <a:defRPr sz="1200"/>
            </a:lvl2pPr>
            <a:lvl3pPr marL="914180" indent="0">
              <a:buNone/>
              <a:defRPr sz="1000"/>
            </a:lvl3pPr>
            <a:lvl4pPr marL="1371270" indent="0">
              <a:buNone/>
              <a:defRPr sz="900"/>
            </a:lvl4pPr>
            <a:lvl5pPr marL="1828361" indent="0">
              <a:buNone/>
              <a:defRPr sz="900"/>
            </a:lvl5pPr>
            <a:lvl6pPr marL="2285451" indent="0">
              <a:buNone/>
              <a:defRPr sz="900"/>
            </a:lvl6pPr>
            <a:lvl7pPr marL="2742542" indent="0">
              <a:buNone/>
              <a:defRPr sz="900"/>
            </a:lvl7pPr>
            <a:lvl8pPr marL="3199632" indent="0">
              <a:buNone/>
              <a:defRPr sz="900"/>
            </a:lvl8pPr>
            <a:lvl9pPr marL="365672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426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90" indent="0">
              <a:buNone/>
              <a:defRPr sz="2800"/>
            </a:lvl2pPr>
            <a:lvl3pPr marL="914180" indent="0">
              <a:buNone/>
              <a:defRPr sz="2400"/>
            </a:lvl3pPr>
            <a:lvl4pPr marL="1371270" indent="0">
              <a:buNone/>
              <a:defRPr sz="2000"/>
            </a:lvl4pPr>
            <a:lvl5pPr marL="1828361" indent="0">
              <a:buNone/>
              <a:defRPr sz="2000"/>
            </a:lvl5pPr>
            <a:lvl6pPr marL="2285451" indent="0">
              <a:buNone/>
              <a:defRPr sz="2000"/>
            </a:lvl6pPr>
            <a:lvl7pPr marL="2742542" indent="0">
              <a:buNone/>
              <a:defRPr sz="2000"/>
            </a:lvl7pPr>
            <a:lvl8pPr marL="3199632" indent="0">
              <a:buNone/>
              <a:defRPr sz="2000"/>
            </a:lvl8pPr>
            <a:lvl9pPr marL="3656722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90" indent="0">
              <a:buNone/>
              <a:defRPr sz="1200"/>
            </a:lvl2pPr>
            <a:lvl3pPr marL="914180" indent="0">
              <a:buNone/>
              <a:defRPr sz="1000"/>
            </a:lvl3pPr>
            <a:lvl4pPr marL="1371270" indent="0">
              <a:buNone/>
              <a:defRPr sz="900"/>
            </a:lvl4pPr>
            <a:lvl5pPr marL="1828361" indent="0">
              <a:buNone/>
              <a:defRPr sz="900"/>
            </a:lvl5pPr>
            <a:lvl6pPr marL="2285451" indent="0">
              <a:buNone/>
              <a:defRPr sz="900"/>
            </a:lvl6pPr>
            <a:lvl7pPr marL="2742542" indent="0">
              <a:buNone/>
              <a:defRPr sz="900"/>
            </a:lvl7pPr>
            <a:lvl8pPr marL="3199632" indent="0">
              <a:buNone/>
              <a:defRPr sz="900"/>
            </a:lvl8pPr>
            <a:lvl9pPr marL="365672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314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029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173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2E0EF-5E86-4584-BE5B-81DC4658D58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12/12/2014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A183D-CE59-4569-A73C-9180EDF5752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864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3D063-9FDE-407C-AE40-91C495F4F8E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12/12/2014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CEEA7-B3D1-489D-9F6A-EF63A9D57C8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5973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6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50842-8274-469B-9008-C55C9F67048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12/12/2014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AE714-8D53-42A1-B850-6A92C5750B4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4294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D96FE-7208-4CD6-A07F-9C4960DCE6C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12/12/2014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E02B5-9500-4DEB-AA91-2B326C2E0B3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044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5" indent="0">
              <a:buNone/>
              <a:defRPr sz="2000" b="1"/>
            </a:lvl2pPr>
            <a:lvl3pPr marL="914290" indent="0">
              <a:buNone/>
              <a:defRPr sz="1800" b="1"/>
            </a:lvl3pPr>
            <a:lvl4pPr marL="1371435" indent="0">
              <a:buNone/>
              <a:defRPr sz="1600" b="1"/>
            </a:lvl4pPr>
            <a:lvl5pPr marL="1828581" indent="0">
              <a:buNone/>
              <a:defRPr sz="1600" b="1"/>
            </a:lvl5pPr>
            <a:lvl6pPr marL="2285726" indent="0">
              <a:buNone/>
              <a:defRPr sz="1600" b="1"/>
            </a:lvl6pPr>
            <a:lvl7pPr marL="2742871" indent="0">
              <a:buNone/>
              <a:defRPr sz="1600" b="1"/>
            </a:lvl7pPr>
            <a:lvl8pPr marL="3200016" indent="0">
              <a:buNone/>
              <a:defRPr sz="1600" b="1"/>
            </a:lvl8pPr>
            <a:lvl9pPr marL="3657161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5" indent="0">
              <a:buNone/>
              <a:defRPr sz="2000" b="1"/>
            </a:lvl2pPr>
            <a:lvl3pPr marL="914290" indent="0">
              <a:buNone/>
              <a:defRPr sz="1800" b="1"/>
            </a:lvl3pPr>
            <a:lvl4pPr marL="1371435" indent="0">
              <a:buNone/>
              <a:defRPr sz="1600" b="1"/>
            </a:lvl4pPr>
            <a:lvl5pPr marL="1828581" indent="0">
              <a:buNone/>
              <a:defRPr sz="1600" b="1"/>
            </a:lvl5pPr>
            <a:lvl6pPr marL="2285726" indent="0">
              <a:buNone/>
              <a:defRPr sz="1600" b="1"/>
            </a:lvl6pPr>
            <a:lvl7pPr marL="2742871" indent="0">
              <a:buNone/>
              <a:defRPr sz="1600" b="1"/>
            </a:lvl7pPr>
            <a:lvl8pPr marL="3200016" indent="0">
              <a:buNone/>
              <a:defRPr sz="1600" b="1"/>
            </a:lvl8pPr>
            <a:lvl9pPr marL="3657161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B69B2-5276-43F6-98E4-526D1CF961E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12/12/2014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8D2D4-FE4A-4E80-BEF8-C5266D8BFD7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7250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EC861-F9BC-4F4E-AFAD-3D7EBD53A1B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12/12/2014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B6581-EE96-4F1A-BEAC-609412634B1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1803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3841F-428F-4FE3-BE58-36E3D6984E9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12/12/2014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BF110-93C5-4B68-88F2-1005CFDEBE2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6444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5" indent="0">
              <a:buNone/>
              <a:defRPr sz="1200"/>
            </a:lvl2pPr>
            <a:lvl3pPr marL="914290" indent="0">
              <a:buNone/>
              <a:defRPr sz="1000"/>
            </a:lvl3pPr>
            <a:lvl4pPr marL="1371435" indent="0">
              <a:buNone/>
              <a:defRPr sz="900"/>
            </a:lvl4pPr>
            <a:lvl5pPr marL="1828581" indent="0">
              <a:buNone/>
              <a:defRPr sz="900"/>
            </a:lvl5pPr>
            <a:lvl6pPr marL="2285726" indent="0">
              <a:buNone/>
              <a:defRPr sz="900"/>
            </a:lvl6pPr>
            <a:lvl7pPr marL="2742871" indent="0">
              <a:buNone/>
              <a:defRPr sz="900"/>
            </a:lvl7pPr>
            <a:lvl8pPr marL="3200016" indent="0">
              <a:buNone/>
              <a:defRPr sz="900"/>
            </a:lvl8pPr>
            <a:lvl9pPr marL="3657161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85296-65AC-4EED-B89C-EAE75E865E5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12/12/2014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E1424-95F0-4E98-A0E3-25861D58FA3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5717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45" indent="0">
              <a:buNone/>
              <a:defRPr sz="2800"/>
            </a:lvl2pPr>
            <a:lvl3pPr marL="914290" indent="0">
              <a:buNone/>
              <a:defRPr sz="2400"/>
            </a:lvl3pPr>
            <a:lvl4pPr marL="1371435" indent="0">
              <a:buNone/>
              <a:defRPr sz="2000"/>
            </a:lvl4pPr>
            <a:lvl5pPr marL="1828581" indent="0">
              <a:buNone/>
              <a:defRPr sz="2000"/>
            </a:lvl5pPr>
            <a:lvl6pPr marL="2285726" indent="0">
              <a:buNone/>
              <a:defRPr sz="2000"/>
            </a:lvl6pPr>
            <a:lvl7pPr marL="2742871" indent="0">
              <a:buNone/>
              <a:defRPr sz="2000"/>
            </a:lvl7pPr>
            <a:lvl8pPr marL="3200016" indent="0">
              <a:buNone/>
              <a:defRPr sz="2000"/>
            </a:lvl8pPr>
            <a:lvl9pPr marL="3657161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45" indent="0">
              <a:buNone/>
              <a:defRPr sz="1200"/>
            </a:lvl2pPr>
            <a:lvl3pPr marL="914290" indent="0">
              <a:buNone/>
              <a:defRPr sz="1000"/>
            </a:lvl3pPr>
            <a:lvl4pPr marL="1371435" indent="0">
              <a:buNone/>
              <a:defRPr sz="900"/>
            </a:lvl4pPr>
            <a:lvl5pPr marL="1828581" indent="0">
              <a:buNone/>
              <a:defRPr sz="900"/>
            </a:lvl5pPr>
            <a:lvl6pPr marL="2285726" indent="0">
              <a:buNone/>
              <a:defRPr sz="900"/>
            </a:lvl6pPr>
            <a:lvl7pPr marL="2742871" indent="0">
              <a:buNone/>
              <a:defRPr sz="900"/>
            </a:lvl7pPr>
            <a:lvl8pPr marL="3200016" indent="0">
              <a:buNone/>
              <a:defRPr sz="900"/>
            </a:lvl8pPr>
            <a:lvl9pPr marL="3657161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F6ED3-6A6C-4178-A67F-09E226E3AFB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12/12/2014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DB7F1-9D32-4156-BE84-B3B65050B65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9237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DC1B6-D049-4243-A023-B284E655ED1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12/12/2014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9F120-71DB-4CBE-90AE-5A913E0B102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1321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6E558-AC7F-47B7-B94E-D74D8B8B92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12/12/2014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F6033-EFEB-468B-8D89-E2D8CA6C7A5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93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18" tIns="45710" rIns="91418" bIns="4571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18" tIns="45710" rIns="91418" bIns="4571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18" tIns="45710" rIns="91418" bIns="4571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sr-Latn-RS" smtClean="0"/>
              <a:t>11. децембар 2014.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18" tIns="45710" rIns="91418" bIns="4571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18" tIns="45710" rIns="91418" bIns="4571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CA404-E4E1-4095-9963-8377CE01F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10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18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18" indent="-342818" algn="l" defTabSz="91418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772" indent="-285681" algn="l" defTabSz="91418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726" indent="-228545" algn="l" defTabSz="9141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816" indent="-228545" algn="l" defTabSz="91418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906" indent="-228545" algn="l" defTabSz="91418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96" indent="-228545" algn="l" defTabSz="9141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86" indent="-228545" algn="l" defTabSz="9141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78" indent="-228545" algn="l" defTabSz="9141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68" indent="-228545" algn="l" defTabSz="9141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90" algn="l" defTabSz="9141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80" algn="l" defTabSz="9141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70" algn="l" defTabSz="9141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61" algn="l" defTabSz="9141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51" algn="l" defTabSz="9141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42" algn="l" defTabSz="9141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32" algn="l" defTabSz="9141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722" algn="l" defTabSz="9141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1B6776C3-9B71-4E3F-B43D-777F2CD679A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12/12/2014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D10B8E43-1D32-4CD1-97B1-0A884D9017BC}" type="slidenum">
              <a:rPr lang="en-US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698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4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29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3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58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59" indent="-342859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61" indent="-28571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63" indent="-22857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08" indent="-22857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53" indent="-22857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98" indent="-228573" algn="l" defTabSz="91429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43" indent="-228573" algn="l" defTabSz="91429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89" indent="-228573" algn="l" defTabSz="91429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34" indent="-228573" algn="l" defTabSz="91429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5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0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35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81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26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71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16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61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5" Type="http://schemas.openxmlformats.org/officeDocument/2006/relationships/package" Target="../embeddings/Microsoft_Word_Document1.docx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.minpolj.gov.rs/dokumenti/Hemikalije/Pravilnici/hemikalije/Registar/#wpfb-cat-80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.minpolj.gov.rs/dokumenti/Hemikalije/Pravilnici/hemikalije/Ogranicenja/#wpfb-cat-82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.minpolj.gov.rs/dokumenti/Hemikalije/Pravilnici/hemikalije/Registar/#wpfb-cat-80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.minpolj.gov.rs/organizacija/sektori/sektor-za-planiranje-i-upravljanje-u-zivotnoj-sredini/odeljenje-za-hemikalije/informativni-pult-za-hemikalije-i-biocidne-proizvode/registar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.minpolj.gov.rs/organizacija/sektori/sektor-za-planiranje-i-upravljanje-u-zivotnoj-sredini/odeljenje-za-hemikalije/informativni-pult-za-hemikalije-i-biocidne-proizvode/registar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jelena.ilic@eko.minpolj.gov.rs" TargetMode="Externa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hyperlink" Target="http://www.eko.minpolj.gov.r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/>
              <a:t>11. децембар 2014.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/>
              <a:t>1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Супстанце које изазивају забринутост (SVHC)</a:t>
            </a:r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347866" y="2996953"/>
            <a:ext cx="184731" cy="369332"/>
          </a:xfrm>
          <a:prstGeom prst="rect">
            <a:avLst/>
          </a:prstGeom>
          <a:noFill/>
        </p:spPr>
        <p:txBody>
          <a:bodyPr wrap="none" lIns="91418" tIns="45710" rIns="91418" bIns="45710" rtlCol="0">
            <a:spAutoFit/>
          </a:bodyPr>
          <a:lstStyle/>
          <a:p>
            <a:endParaRPr lang="sr-Latn-RS" dirty="0"/>
          </a:p>
        </p:txBody>
      </p:sp>
      <p:sp>
        <p:nvSpPr>
          <p:cNvPr id="2" name="TextBox 1"/>
          <p:cNvSpPr txBox="1"/>
          <p:nvPr/>
        </p:nvSpPr>
        <p:spPr>
          <a:xfrm>
            <a:off x="683568" y="2332509"/>
            <a:ext cx="7920880" cy="18158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18" tIns="45710" rIns="91418" bIns="45710" rtlCol="0">
            <a:spAutoFit/>
          </a:bodyPr>
          <a:lstStyle/>
          <a:p>
            <a:pPr algn="ctr"/>
            <a:r>
              <a:rPr lang="sr-Cyrl-C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</a:t>
            </a:r>
            <a:r>
              <a:rPr lang="sr-Cyrl-C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ОБАВЕЗЕ</a:t>
            </a:r>
            <a:r>
              <a:rPr lang="sr-Latn-C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ПРИВРЕДНИХ СУБЈЕКАТА У С</a:t>
            </a:r>
            <a:r>
              <a:rPr lang="sr-Cyrl-C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r-Cyrl-C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ЛАДУ СА НАЦИОНАЛНИМ ПРОПИСИМА</a:t>
            </a:r>
            <a:endParaRPr lang="sr-Latn-C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88024" y="5200600"/>
            <a:ext cx="3600400" cy="9233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18" tIns="45710" rIns="91418" bIns="45710" rtlCol="0">
            <a:spAutoFit/>
          </a:bodyPr>
          <a:lstStyle/>
          <a:p>
            <a:pPr algn="ctr"/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Јелена Илић</a:t>
            </a:r>
          </a:p>
          <a:p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Интегрални регистар хемикалија</a:t>
            </a:r>
          </a:p>
          <a:p>
            <a:pPr algn="ctr"/>
            <a:endParaRPr lang="sr-Latn-C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7493172"/>
              </p:ext>
            </p:extLst>
          </p:nvPr>
        </p:nvGraphicFramePr>
        <p:xfrm>
          <a:off x="1447800" y="119063"/>
          <a:ext cx="6838950" cy="208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Document" r:id="rId5" imgW="6847303" imgH="2088276" progId="Word.Document.12">
                  <p:embed/>
                </p:oleObj>
              </mc:Choice>
              <mc:Fallback>
                <p:oleObj name="Document" r:id="rId5" imgW="6847303" imgH="2088276" progId="Word.Document.12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119063"/>
                        <a:ext cx="6838950" cy="208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2137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7767" y="1556792"/>
            <a:ext cx="7862665" cy="4247296"/>
          </a:xfrm>
          <a:prstGeom prst="rect">
            <a:avLst/>
          </a:prstGeom>
        </p:spPr>
        <p:txBody>
          <a:bodyPr wrap="square" lIns="91418" tIns="45710" rIns="91418" bIns="45710">
            <a:spAutoFit/>
          </a:bodyPr>
          <a:lstStyle/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би се омогућила контрола ризика и обезбедила замена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одређене супстанце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 одговарајућом безбеднијом алтернативном супстанцом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министарство надлежно за заштиту животне средине објављује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Листу супстанци које изазивају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забринутост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681" indent="-285681" algn="just">
              <a:buFont typeface="Wingdings" panose="05000000000000000000" pitchFamily="2" charset="2"/>
              <a:buChar char="Ø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Листа супстанци које изазивају забринутост формира се од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супстанци које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испуњавају критеријуме за класификацију као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карциногене, мутагене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категорије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токсичне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репродукцију категорије 1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sr-Latn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односно 1А и 1Б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супстанци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идентификованих као ПБТ или вПвБ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супстанце.</a:t>
            </a:r>
          </a:p>
          <a:p>
            <a:pPr marL="285681" indent="-285681" algn="just">
              <a:buFont typeface="Wingdings" panose="05000000000000000000" pitchFamily="2" charset="2"/>
              <a:buChar char="Ø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Листа супстанци које изазивају забринутост формира се и од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супстанци које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доводе до поремећаја рада ендокриног система или имају ПБТ или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вПвБ својства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али не испуњавају критеријуме за идентификацију као ПБТ или вПвБ,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научно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је утврђено да изазивају значајне последице по здравље људи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животну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средину.</a:t>
            </a:r>
            <a:endParaRPr lang="sr-Latn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11760" y="534982"/>
            <a:ext cx="3932448" cy="461665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algn="ctr"/>
            <a:r>
              <a:rPr lang="sr-Cyrl-C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о хемикалијама</a:t>
            </a:r>
            <a:endParaRPr lang="sr-Latn-C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896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8994" y="1700808"/>
            <a:ext cx="8280920" cy="1754326"/>
          </a:xfrm>
          <a:prstGeom prst="rect">
            <a:avLst/>
          </a:prstGeom>
        </p:spPr>
        <p:txBody>
          <a:bodyPr wrap="square" lIns="91418" tIns="45710" rIns="91418" bIns="45710">
            <a:spAutoFit/>
          </a:bodyPr>
          <a:lstStyle/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Листа супстанци које изазивају забринутост садржи следеће податке:</a:t>
            </a:r>
          </a:p>
          <a:p>
            <a:pPr marL="263461" algn="just"/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1)  идентитет супстанце;</a:t>
            </a:r>
          </a:p>
          <a:p>
            <a:pPr marL="714204" indent="-360277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 класификацију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односно да ли је идентификована као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ПБТ или                  вПвБ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испуњава остале услове из члана 43. став 3. овог закона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14204" indent="-360277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начине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коришћења за које није потребно прописати додатне мере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смањење   ризика.</a:t>
            </a:r>
            <a:endParaRPr lang="sr-Latn-CS" dirty="0"/>
          </a:p>
        </p:txBody>
      </p:sp>
      <p:sp>
        <p:nvSpPr>
          <p:cNvPr id="12" name="Rectangle 11"/>
          <p:cNvSpPr/>
          <p:nvPr/>
        </p:nvSpPr>
        <p:spPr>
          <a:xfrm>
            <a:off x="438994" y="3573016"/>
            <a:ext cx="8280920" cy="646331"/>
          </a:xfrm>
          <a:prstGeom prst="rect">
            <a:avLst/>
          </a:prstGeom>
        </p:spPr>
        <p:txBody>
          <a:bodyPr wrap="square" lIns="91418" tIns="45710" rIns="91418" bIns="45710">
            <a:spAutoFit/>
          </a:bodyPr>
          <a:lstStyle/>
          <a:p>
            <a:pPr marL="285681" indent="-285681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Листа супстанци које изазивају забринутост објављује се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„Службеном гласнику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Републике Србије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  <a:endParaRPr lang="sr-Latn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2426" y="4293096"/>
            <a:ext cx="8122021" cy="1754306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marL="285681" indent="-285681">
              <a:buFont typeface="Wingdings" panose="05000000000000000000" pitchFamily="2" charset="2"/>
              <a:buChar char="Ø"/>
            </a:pP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Тренутно се на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Листи супстанци које изазивају забринутост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(„Службени Гласник РС“ бр</a:t>
            </a:r>
            <a:r>
              <a:rPr lang="sr-Latn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oj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94/13) налазе 22 супстанце.</a:t>
            </a:r>
          </a:p>
          <a:p>
            <a:endParaRPr lang="sr-Cyrl-C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681" indent="-285681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листом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замењена је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Листа супстанци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које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изазивају забринутост („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Службени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гласник РС ”, бр. 31/11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sr-Latn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28/12)</a:t>
            </a:r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C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681" indent="-285681">
              <a:buFont typeface="Wingdings" panose="05000000000000000000" pitchFamily="2" charset="2"/>
              <a:buChar char="Ø"/>
            </a:pPr>
            <a:endParaRPr lang="sr-Latn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48480" y="581149"/>
            <a:ext cx="6411952" cy="461645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algn="ctr"/>
            <a:r>
              <a:rPr lang="sr-Cyrl-C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Листа супстанци које изазивају забринутост</a:t>
            </a:r>
            <a:endParaRPr lang="sr-Latn-C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 descr="Srbija-Grb_wp_10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3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2714004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Хексабромоциклододекан је такође идент</a:t>
            </a:r>
            <a:r>
              <a:rPr lang="sr-Cyrl-C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фикован и као дуготр</a:t>
            </a:r>
            <a:r>
              <a:rPr lang="sr-Latn-C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јна органска загађујућа супстанца </a:t>
            </a:r>
            <a:r>
              <a:rPr lang="sr-Latn-C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Latn-C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POP’s</a:t>
            </a:r>
            <a:r>
              <a:rPr lang="sr-Latn-C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sr-Latn-RS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Очекује </a:t>
            </a:r>
            <a:r>
              <a:rPr lang="sr-Latn-RS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се да ће </a:t>
            </a:r>
            <a:r>
              <a:rPr lang="en-US" sz="1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ограни</a:t>
            </a:r>
            <a:r>
              <a:rPr lang="sr-Cyrl-CS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</a:t>
            </a:r>
            <a:r>
              <a:rPr lang="en-US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ење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HBCDD </a:t>
            </a:r>
            <a:r>
              <a:rPr lang="en-US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укљу</a:t>
            </a:r>
            <a:r>
              <a:rPr lang="sr-Cyrl-CS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</a:t>
            </a:r>
            <a:r>
              <a:rPr lang="en-US" sz="1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ено</a:t>
            </a:r>
            <a:r>
              <a:rPr lang="en-US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и у </a:t>
            </a:r>
            <a:r>
              <a:rPr lang="en-US" sz="18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Прилог</a:t>
            </a:r>
            <a:r>
              <a:rPr lang="en-US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2. </a:t>
            </a:r>
            <a:r>
              <a:rPr lang="en-US" sz="18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Правилника</a:t>
            </a:r>
            <a:r>
              <a:rPr lang="en-US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 о </a:t>
            </a:r>
            <a:r>
              <a:rPr lang="en-US" sz="18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ограни</a:t>
            </a:r>
            <a:r>
              <a:rPr lang="sr-Cyrl-CS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ч</a:t>
            </a:r>
            <a:r>
              <a:rPr lang="en-US" sz="18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ењима</a:t>
            </a:r>
            <a:r>
              <a:rPr lang="en-US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 </a:t>
            </a:r>
            <a:r>
              <a:rPr lang="en-US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и </a:t>
            </a:r>
            <a:r>
              <a:rPr lang="en-US" sz="18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забранама</a:t>
            </a:r>
            <a:r>
              <a:rPr lang="en-US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производње</a:t>
            </a:r>
            <a:r>
              <a:rPr lang="en-US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стављања</a:t>
            </a:r>
            <a:r>
              <a:rPr lang="en-US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промет</a:t>
            </a:r>
            <a:r>
              <a:rPr lang="en-US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кори</a:t>
            </a:r>
            <a:r>
              <a:rPr lang="sr-Cyrl-CS" sz="18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шћ</a:t>
            </a:r>
            <a:r>
              <a:rPr lang="en-US" sz="18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ења</a:t>
            </a:r>
            <a:r>
              <a:rPr lang="sr-Latn-RS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хемикалија</a:t>
            </a:r>
            <a:r>
              <a:rPr lang="sr-Latn-RS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sr-Cyrl-C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(„Службени Гласник РС“ бр</a:t>
            </a:r>
            <a:r>
              <a:rPr lang="sr-Latn-C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oj 90/13)</a:t>
            </a:r>
            <a:r>
              <a:rPr lang="en-US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sr-Cyrl-CS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 </a:t>
            </a:r>
            <a:r>
              <a:rPr lang="en-US" sz="18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дру</a:t>
            </a:r>
            <a:r>
              <a:rPr lang="sr-Cyrl-CS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гој</a:t>
            </a:r>
            <a:r>
              <a:rPr lang="en-US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половин</a:t>
            </a:r>
            <a:r>
              <a:rPr lang="sr-Cyrl-CS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</a:t>
            </a:r>
            <a:r>
              <a:rPr lang="en-US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2015</a:t>
            </a:r>
            <a:r>
              <a:rPr lang="sr-Cyrl-CS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r>
              <a:rPr lang="en-US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(</a:t>
            </a:r>
            <a:r>
              <a:rPr lang="sr-Cyrl-CS" sz="1800" b="1" u="sng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Листа забрањених </a:t>
            </a:r>
            <a:r>
              <a:rPr lang="sr-Latn-CS" sz="18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POP’s</a:t>
            </a:r>
            <a:r>
              <a:rPr lang="sr-Cyrl-CS" sz="1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супстанци</a:t>
            </a:r>
            <a:r>
              <a:rPr lang="sr-Cyrl-C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Изузеће за производњу и коришћење хексабромоциклододекана у експандираним и екструдираним полистиренима намењеним за коришћење у грађевинарству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sz="1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03648" y="581149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C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Посебне одредбе везане за </a:t>
            </a:r>
            <a:r>
              <a:rPr lang="sr-Cyrl-C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Хексабром</a:t>
            </a:r>
            <a:r>
              <a:rPr lang="sr-Latn-C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r-Cyrl-C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циклододекан</a:t>
            </a:r>
            <a:r>
              <a:rPr lang="sr-Cyrl-C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Latn-C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HBCDD</a:t>
            </a:r>
            <a:r>
              <a:rPr lang="sr-Cyrl-C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sr-Cyrl-C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C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jelena.ilic\Documents\SVHC WORKSHOP\POPs_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640" y="4077072"/>
            <a:ext cx="2459832" cy="2140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91368" y="4293096"/>
            <a:ext cx="58368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859" lvl="0" indent="-342859" algn="just" defTabSz="914400" eaLnBrk="0" fontAlgn="base" hangingPunct="0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sr-Cyrl-C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Информације о предстојећим </a:t>
            </a:r>
            <a:r>
              <a:rPr lang="sr-Cyrl-C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обавезама о </a:t>
            </a:r>
            <a:r>
              <a:rPr lang="sr-Cyrl-C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обележавању грађевинских </a:t>
            </a:r>
            <a:r>
              <a:rPr lang="sr-Cyrl-C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изолационих </a:t>
            </a:r>
            <a:r>
              <a:rPr lang="sr-Cyrl-C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материјала на </a:t>
            </a:r>
            <a:r>
              <a:rPr lang="sr-Cyrl-C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бази </a:t>
            </a:r>
            <a:r>
              <a:rPr lang="sr-Cyrl-CS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полистирена</a:t>
            </a:r>
            <a:r>
              <a:rPr lang="sr-Latn-C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који </a:t>
            </a:r>
            <a:r>
              <a:rPr lang="sr-Cyrl-C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садрже </a:t>
            </a:r>
            <a:r>
              <a:rPr lang="sr-Latn-C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HBCDD</a:t>
            </a:r>
            <a:r>
              <a:rPr lang="sr-Cyrl-C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биће </a:t>
            </a:r>
            <a:r>
              <a:rPr lang="sr-Cyrl-C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доступни </a:t>
            </a:r>
            <a:r>
              <a:rPr lang="sr-Cyrl-C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националној </a:t>
            </a:r>
            <a:r>
              <a:rPr lang="sr-Latn-C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</a:t>
            </a:r>
            <a:r>
              <a:rPr lang="sr-Cyrl-C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sr-Latn-C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sr-Cyrl-C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интернет страници у оквиру </a:t>
            </a:r>
            <a:r>
              <a:rPr lang="sr-Cyrl-C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сајта министарства.</a:t>
            </a:r>
            <a:endParaRPr lang="en-US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pic>
        <p:nvPicPr>
          <p:cNvPr id="7" name="Picture 2" descr="Srbija-Grb_wp_102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346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15616" y="581149"/>
            <a:ext cx="7920880" cy="400089"/>
          </a:xfrm>
          <a:prstGeom prst="rect">
            <a:avLst/>
          </a:prstGeom>
        </p:spPr>
        <p:txBody>
          <a:bodyPr wrap="square" lIns="91418" tIns="45710" rIns="91418" bIns="4571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Упис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супстанци које изазивају забринутост у Регистар хемикалија</a:t>
            </a:r>
            <a:endParaRPr lang="sr-Latn-C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7970" y="1556792"/>
            <a:ext cx="8170494" cy="3139301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У Регистар хемикалија уписују се хемикалије које се производе или увозе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тржиште Републике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Србије.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Произвођач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увозник или даљи корисник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дужан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је да поднесе пријаву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министарству ради уписа хемикалија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Регистар хемикалија до 31. марта текуће године за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хемикалије које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је произвео односно увезао у претходној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години.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Даљи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корисник који користи супстанцу која изазива забринутост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односно смешу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која садржи ту супстанцу дужан је да достави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министарству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пријаву из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члана 40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став 1. овог закона са досијеом о хемикалији ради уписа хемикалије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Регистар хемикалија.</a:t>
            </a:r>
            <a:endParaRPr lang="sr-Latn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1237" y="4911551"/>
            <a:ext cx="7992888" cy="1200308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algn="just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Министарство кроз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Правилник о Регистру хемикалија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(„Службени Гласник РС“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100/11, 16/12, 47/12, 15/13 и 115/13)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хемикалија прописује доњу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границу количине хемикалије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испод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које се та хемикалија не уписује у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Регистар хемикалија као и </a:t>
            </a:r>
            <a:r>
              <a:rPr lang="sr-Cyrl-R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садржину досијеа о </a:t>
            </a:r>
            <a:r>
              <a:rPr lang="sr-Cyrl-R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хемикалији!</a:t>
            </a:r>
            <a:endParaRPr lang="sr-Latn-C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Srbija-Grb_wp_10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967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31640" y="596548"/>
            <a:ext cx="7200800" cy="400089"/>
          </a:xfrm>
          <a:prstGeom prst="rect">
            <a:avLst/>
          </a:prstGeom>
        </p:spPr>
        <p:txBody>
          <a:bodyPr wrap="square" lIns="91418" tIns="45710" rIns="91418" bIns="45710">
            <a:spAutoFit/>
          </a:bodyPr>
          <a:lstStyle/>
          <a:p>
            <a:pPr algn="ctr"/>
            <a:r>
              <a:rPr lang="sr-Cyrl-C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Контрола и надзор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које изазивају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забринутост</a:t>
            </a:r>
            <a:endParaRPr lang="sr-Latn-C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558791198"/>
              </p:ext>
            </p:extLst>
          </p:nvPr>
        </p:nvGraphicFramePr>
        <p:xfrm>
          <a:off x="683568" y="170080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2" descr="Srbija-Grb_wp_102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719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6799" y="1443841"/>
            <a:ext cx="84104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Планиране измене и допуне Правилника о Регистру хемикалија доносе одређене промене:</a:t>
            </a:r>
            <a:endParaRPr lang="sr-Latn-R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R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измена Прилога 1. садржи списак царинских тарифних ознака хемикалија које се уписују у Регистар хемикалија;</a:t>
            </a:r>
          </a:p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достављање података о саставу хемикалије;</a:t>
            </a:r>
          </a:p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Прилога 3.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који садржи списак трговачких имена као и додатке за групе хемикалија;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681" lvl="0" indent="-285681" algn="just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достављања података о хемикалијама којима је већ додељен регистарски број;</a:t>
            </a:r>
          </a:p>
          <a:p>
            <a:pPr marL="285681" lvl="0" indent="-285681" algn="just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додавања новог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Прилога 4а.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који представља досије о хемикалији која је већ уписана у Регистар.</a:t>
            </a:r>
          </a:p>
          <a:p>
            <a:pPr algn="just"/>
            <a:endParaRPr lang="sr-Latn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36514" y="908720"/>
            <a:ext cx="5359821" cy="461645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algn="r"/>
            <a:r>
              <a:rPr lang="sr-Cyrl-C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Правилник о </a:t>
            </a:r>
            <a:r>
              <a:rPr lang="sr-Cyrl-C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Регистру </a:t>
            </a:r>
            <a:r>
              <a:rPr lang="sr-Cyrl-C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хемикалија</a:t>
            </a:r>
            <a:endParaRPr lang="sr-Latn-C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66170" y="188640"/>
            <a:ext cx="2483668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18" tIns="45710" rIns="91418" bIns="45710" rtlCol="0">
            <a:spAutoFit/>
          </a:bodyPr>
          <a:lstStyle/>
          <a:p>
            <a:pPr algn="ctr"/>
            <a:r>
              <a:rPr lang="sr-Cyrl-C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ПРОМЕНА !</a:t>
            </a:r>
            <a:endParaRPr lang="sr-Latn-C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Srbija-Grb_wp_10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1468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35796" y="1047874"/>
            <a:ext cx="4536504" cy="400089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r>
              <a:rPr lang="sr-Cyrl-C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Правилник о Регистру хемикалија</a:t>
            </a:r>
            <a:endParaRPr lang="sr-Latn-C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59632" y="396483"/>
            <a:ext cx="7632848" cy="369312"/>
          </a:xfrm>
          <a:prstGeom prst="rect">
            <a:avLst/>
          </a:prstGeom>
        </p:spPr>
        <p:txBody>
          <a:bodyPr wrap="square" lIns="91418" tIns="45710" rIns="91418" bIns="4571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Упис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супстанци које изазивају забринутост у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Регистар хемикалија</a:t>
            </a:r>
            <a:endParaRPr lang="sr-Latn-C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7544" y="1700808"/>
            <a:ext cx="8280920" cy="1200329"/>
          </a:xfrm>
          <a:prstGeom prst="rect">
            <a:avLst/>
          </a:prstGeom>
        </p:spPr>
        <p:txBody>
          <a:bodyPr wrap="square" lIns="91418" tIns="45710" rIns="91418" bIns="45710">
            <a:spAutoFit/>
          </a:bodyPr>
          <a:lstStyle/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Регистар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уписује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супстанца која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изазива забринутост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произведена или увезена у количини од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најмање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кг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годишње,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односно смеша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која садржи супстанцу која изазива забринутост, произведена или увезена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количини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најмање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кг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годишње.</a:t>
            </a:r>
            <a:endParaRPr lang="sr-Latn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44184" y="2008584"/>
            <a:ext cx="5783623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18" tIns="45710" rIns="91418" bIns="45710" rtlCol="0">
            <a:spAutoFit/>
          </a:bodyPr>
          <a:lstStyle/>
          <a:p>
            <a:pPr algn="ctr"/>
            <a:r>
              <a:rPr lang="sr-Cyrl-C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Промена! </a:t>
            </a:r>
            <a:endParaRPr lang="sr-Latn-C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69" name="Picture 21" descr="C:\Users\jelena.ilic\Documents\ITP TRAINNING\SVHC WORKSHOP\vag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316" y="4365104"/>
            <a:ext cx="2506211" cy="207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7544" y="3105387"/>
            <a:ext cx="8136904" cy="1200329"/>
          </a:xfrm>
          <a:prstGeom prst="rect">
            <a:avLst/>
          </a:prstGeom>
        </p:spPr>
        <p:txBody>
          <a:bodyPr wrap="square" lIns="91418" tIns="45710" rIns="91418" bIns="45710">
            <a:spAutoFit/>
          </a:bodyPr>
          <a:lstStyle/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Регистар се уписује супстанца која изазива забринутост, произведена или увезена у количини од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најмање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кг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годишње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односно смеша произведена или увезена у количини од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најмање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кг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годишње, а која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садржи супстанцу која изазива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забринутост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C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 descr="Srbija-Grb_wp_10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4553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20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18499" y="299090"/>
            <a:ext cx="7416824" cy="707866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algn="ctr"/>
            <a:r>
              <a:rPr lang="sr-Cyrl-C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 има обавезу уписа</a:t>
            </a:r>
            <a:r>
              <a:rPr lang="sr-Latn-C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sr-Cyrl-C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Регистар </a:t>
            </a:r>
            <a:r>
              <a:rPr lang="sr-Cyrl-C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супстанци које изазивају забринутост и смеша које их садрже?</a:t>
            </a:r>
            <a:endParaRPr lang="sr-Latn-C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3682" y="2721694"/>
            <a:ext cx="8208912" cy="923330"/>
          </a:xfrm>
          <a:prstGeom prst="rect">
            <a:avLst/>
          </a:prstGeom>
        </p:spPr>
        <p:txBody>
          <a:bodyPr wrap="square" lIns="91418" tIns="45710" rIns="91418" bIns="45710">
            <a:spAutoFit/>
          </a:bodyPr>
          <a:lstStyle/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Произвођач, увозник или даљи корисник који производи или увози супстанцу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која изазива забринутост или смешу која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садржи ту супстанцу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r-Cyrl-C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има обавезу уписа ових хемикалија у Регистар.</a:t>
            </a:r>
            <a:endParaRPr lang="sr-Latn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0568" y="3861048"/>
            <a:ext cx="8208912" cy="646311"/>
          </a:xfrm>
          <a:prstGeom prst="rect">
            <a:avLst/>
          </a:prstGeom>
        </p:spPr>
        <p:txBody>
          <a:bodyPr wrap="square" lIns="91418" tIns="45710" rIns="91418" bIns="45710">
            <a:spAutoFit/>
          </a:bodyPr>
          <a:lstStyle/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Даљи корисник који користи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које их садрже</a:t>
            </a:r>
            <a:r>
              <a:rPr lang="sr-Latn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има обавезу да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поднесе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пријаву ради уписа тих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хемикалија.</a:t>
            </a:r>
            <a:endParaRPr lang="sr-Latn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6411" y="4809926"/>
            <a:ext cx="8208912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18" tIns="45710" rIns="91418" bIns="45710" rtlCol="0">
            <a:spAutoFit/>
          </a:bodyPr>
          <a:lstStyle/>
          <a:p>
            <a:pPr algn="just"/>
            <a:r>
              <a:rPr lang="sr-Cyrl-C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Почев </a:t>
            </a:r>
            <a:r>
              <a:rPr lang="sr-Cyrl-C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 </a:t>
            </a:r>
            <a:r>
              <a:rPr lang="sr-Cyrl-CS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 јануара 2016.</a:t>
            </a:r>
            <a:r>
              <a:rPr lang="sr-Cyrl-C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године ступа на снагу обавеза подношења пријаве ради уписа и достављања података о овим </a:t>
            </a:r>
            <a:r>
              <a:rPr lang="sr-Cyrl-C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супстанцама</a:t>
            </a:r>
            <a:r>
              <a:rPr lang="sr-Cyrl-C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смешама!</a:t>
            </a:r>
          </a:p>
          <a:p>
            <a:pPr algn="just"/>
            <a:r>
              <a:rPr lang="sr-Cyrl-CS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Достављају се подаци о хемикалијама стављеним у промет у 2015. години!</a:t>
            </a:r>
            <a:endParaRPr lang="sr-Latn-CS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2220841" y="1124744"/>
            <a:ext cx="4702318" cy="1631355"/>
            <a:chOff x="2677994" y="1124744"/>
            <a:chExt cx="4702318" cy="1631355"/>
          </a:xfrm>
        </p:grpSpPr>
        <p:pic>
          <p:nvPicPr>
            <p:cNvPr id="13" name="Picture 4" descr="https://encrypted-tbn3.gstatic.com/images?q=tbn:ANd9GcTdEkFvzkY_tYMF12YDEHxoGL4R1QumR3aUAwzXkC8FLnSjQ0zsyQ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860032" y="1124744"/>
              <a:ext cx="2520280" cy="1631355"/>
            </a:xfrm>
            <a:prstGeom prst="rect">
              <a:avLst/>
            </a:prstGeom>
            <a:noFill/>
          </p:spPr>
        </p:pic>
        <p:pic>
          <p:nvPicPr>
            <p:cNvPr id="14" name="Picture 8" descr="https://encrypted-tbn3.gstatic.com/images?q=tbn:ANd9GcTVNY5GfQ0OmEw3TJWxAK7JqY08g5LkMXqTedKBnE1tbqNSEx1SVQ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677994" y="1124744"/>
              <a:ext cx="2131483" cy="1379690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>
              <a:off x="2953125" y="1755755"/>
              <a:ext cx="16099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r-Latn-RS" b="1" dirty="0" smtClean="0">
                  <a:solidFill>
                    <a:srgbClr val="FF0000"/>
                  </a:solidFill>
                  <a:latin typeface="Brush Script MT" panose="03060802040406070304" pitchFamily="66" charset="0"/>
                  <a:cs typeface="Times New Roman" panose="02020603050405020304" pitchFamily="18" charset="0"/>
                </a:rPr>
                <a:t>01.</a:t>
              </a:r>
              <a:r>
                <a:rPr lang="sr-Cyrl-RS" b="1" dirty="0" smtClean="0">
                  <a:solidFill>
                    <a:srgbClr val="FF0000"/>
                  </a:solidFill>
                  <a:latin typeface="Brush Script MT" panose="03060802040406070304" pitchFamily="66" charset="0"/>
                  <a:cs typeface="Times New Roman" panose="02020603050405020304" pitchFamily="18" charset="0"/>
                </a:rPr>
                <a:t>јануар </a:t>
              </a:r>
              <a:r>
                <a:rPr lang="sr-Latn-RS" b="1" dirty="0" smtClean="0">
                  <a:solidFill>
                    <a:srgbClr val="FF0000"/>
                  </a:solidFill>
                  <a:latin typeface="Brush Script MT" panose="03060802040406070304" pitchFamily="66" charset="0"/>
                  <a:cs typeface="Times New Roman" panose="02020603050405020304" pitchFamily="18" charset="0"/>
                </a:rPr>
                <a:t>2016.</a:t>
              </a:r>
              <a:endParaRPr lang="sr-Latn-RS" b="1" dirty="0">
                <a:solidFill>
                  <a:srgbClr val="FF0000"/>
                </a:solidFill>
                <a:latin typeface="Brush Script MT" panose="03060802040406070304" pitchFamily="66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420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9166" y="3501008"/>
            <a:ext cx="7933273" cy="923330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Садржина Досијеа о хемикалији за супстанцу која изазива забринутост односно за смешу која садржи за у супстанцу детаљније је прописана чланом 15. Правилника.</a:t>
            </a:r>
            <a:endParaRPr lang="sr-Latn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9632" y="581149"/>
            <a:ext cx="7416824" cy="461645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algn="ctr"/>
            <a:r>
              <a:rPr lang="sr-Cyrl-C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Шта је потребно доставити од документације?</a:t>
            </a:r>
            <a:endParaRPr lang="sr-Latn-C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1576" y="1772816"/>
            <a:ext cx="7883973" cy="1200329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Приликом уписа супстанци које изазивају забринутост у Регистар доставља се Образац пријаве ради уписа хемикалија и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Прилог 5.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CS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Досије о хемикалији за супстанцу која изазива забринутост односно за смешу која садржи ту супстанцу.</a:t>
            </a:r>
            <a:endParaRPr lang="sr-Latn-CS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91880" y="2788479"/>
            <a:ext cx="372339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18" tIns="45710" rIns="91418" bIns="45710" rtlCol="0">
            <a:spAutoFit/>
          </a:bodyPr>
          <a:lstStyle/>
          <a:p>
            <a:pPr lvl="0" algn="just"/>
            <a:r>
              <a:rPr lang="sr-Cyrl-C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 ПРИЛОГ ПРАВИЛНИКА!</a:t>
            </a:r>
            <a:endParaRPr lang="sr-Latn-CS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9166" y="4747055"/>
            <a:ext cx="7883973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18" tIns="45710" rIns="91418" bIns="45710" rtlCol="0">
            <a:spAutoFit/>
          </a:bodyPr>
          <a:lstStyle/>
          <a:p>
            <a:pPr marL="285681" indent="-285681">
              <a:buFont typeface="Wingdings" panose="05000000000000000000" pitchFamily="2" charset="2"/>
              <a:buChar char="Ø"/>
            </a:pPr>
            <a:r>
              <a:rPr lang="sr-Cyrl-C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Прилог 5. Правилника осим података коју се наводили у Прилогу 4. садржи и додатне </a:t>
            </a:r>
            <a:r>
              <a:rPr lang="sr-Cyrl-CS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податке!  </a:t>
            </a:r>
            <a:endParaRPr lang="sr-Latn-C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 descr="Srbija-Grb_wp_10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6483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3080" y="442649"/>
            <a:ext cx="8280920" cy="707866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algn="ctr"/>
            <a:r>
              <a:rPr lang="sr-Cyrl-C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Који се додатни подаци достављају приликом уписа супстанци које изазивају забринутост у регистар хемикалија?</a:t>
            </a:r>
            <a:endParaRPr lang="sr-Latn-C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4644008" y="1700808"/>
            <a:ext cx="3816424" cy="4320480"/>
            <a:chOff x="4470040" y="2407067"/>
            <a:chExt cx="3816424" cy="3648442"/>
          </a:xfrm>
        </p:grpSpPr>
        <p:sp>
          <p:nvSpPr>
            <p:cNvPr id="9" name="Rectangle 8"/>
            <p:cNvSpPr/>
            <p:nvPr/>
          </p:nvSpPr>
          <p:spPr>
            <a:xfrm>
              <a:off x="4470040" y="2916188"/>
              <a:ext cx="3816424" cy="3139321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285681" indent="-285681">
                <a:buFont typeface="Wingdings" panose="05000000000000000000" pitchFamily="2" charset="2"/>
                <a:buChar char="Ø"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681" indent="-285681">
                <a:buFont typeface="Wingdings" panose="05000000000000000000" pitchFamily="2" charset="2"/>
                <a:buChar char="Ø"/>
              </a:pP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ближи опис начина коришћења </a:t>
              </a:r>
            </a:p>
            <a:p>
              <a:pPr marL="285681" indent="-285681">
                <a:buFont typeface="Wingdings" panose="05000000000000000000" pitchFamily="2" charset="2"/>
                <a:buChar char="Ø"/>
              </a:pP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опис мера за смањење ризика </a:t>
              </a:r>
            </a:p>
            <a:p>
              <a:pPr marL="285681" indent="-285681">
                <a:buFont typeface="Wingdings" panose="05000000000000000000" pitchFamily="2" charset="2"/>
                <a:buChar char="Ø"/>
              </a:pP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предлог начина систематског праћења коришћења</a:t>
              </a:r>
            </a:p>
            <a:p>
              <a:pPr marL="285681" indent="-285681">
                <a:buFont typeface="Wingdings" panose="05000000000000000000" pitchFamily="2" charset="2"/>
                <a:buChar char="Ø"/>
              </a:pPr>
              <a:endParaRPr lang="ru-RU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681" indent="-285681">
                <a:buFont typeface="Wingdings" panose="05000000000000000000" pitchFamily="2" charset="2"/>
                <a:buChar char="Ø"/>
              </a:pPr>
              <a:endParaRPr lang="ru-RU" sz="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Информације о алтернативној супстанци и то: </a:t>
              </a:r>
            </a:p>
            <a:p>
              <a:endParaRPr lang="ru-RU" sz="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681" indent="-285681">
                <a:buFont typeface="Wingdings" panose="05000000000000000000" pitchFamily="2" charset="2"/>
                <a:buChar char="Ø"/>
              </a:pP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назив супстанце</a:t>
              </a:r>
            </a:p>
            <a:p>
              <a:pPr marL="285681" indent="-285681">
                <a:buFont typeface="Wingdings" panose="05000000000000000000" pitchFamily="2" charset="2"/>
                <a:buChar char="Ø"/>
              </a:pP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подаци о опасностима, односно ризику које те супстанце могу да представљају по здравље људи и животну средину </a:t>
              </a:r>
            </a:p>
            <a:p>
              <a:pPr marL="285681" indent="-285681">
                <a:buFont typeface="Wingdings" panose="05000000000000000000" pitchFamily="2" charset="2"/>
                <a:buChar char="Ø"/>
              </a:pP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</a:t>
              </a:r>
              <a:r>
                <a:rPr lang="ru-RU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ехнички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  социо-економски подаци о изводљивости замене</a:t>
              </a:r>
              <a:endParaRPr lang="sr-Latn-CS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788024" y="2407067"/>
              <a:ext cx="3168352" cy="36933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sr-Cyrl-C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Додатни подаци</a:t>
              </a:r>
              <a:endParaRPr lang="sr-Latn-C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42467" y="1700808"/>
            <a:ext cx="3456384" cy="4320480"/>
            <a:chOff x="611560" y="2436575"/>
            <a:chExt cx="3456384" cy="3571477"/>
          </a:xfrm>
        </p:grpSpPr>
        <p:sp>
          <p:nvSpPr>
            <p:cNvPr id="15" name="TextBox 14"/>
            <p:cNvSpPr txBox="1"/>
            <p:nvPr/>
          </p:nvSpPr>
          <p:spPr>
            <a:xfrm>
              <a:off x="683568" y="2436575"/>
              <a:ext cx="3024336" cy="36933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sr-Cyrl-C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Основни подаци</a:t>
              </a:r>
              <a:endParaRPr lang="sr-Latn-C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11560" y="2961064"/>
              <a:ext cx="3456384" cy="304698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285681" indent="-285681">
                <a:buFont typeface="Wingdings" panose="05000000000000000000" pitchFamily="2" charset="2"/>
                <a:buChar char="Ø"/>
              </a:pPr>
              <a:r>
                <a:rPr lang="sr-Cyrl-R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општи подаци о хемикалији</a:t>
              </a:r>
            </a:p>
            <a:p>
              <a:pPr marL="285681" indent="-285681">
                <a:buFont typeface="Wingdings" panose="05000000000000000000" pitchFamily="2" charset="2"/>
                <a:buChar char="Ø"/>
              </a:pPr>
              <a:endParaRPr lang="sr-Cyrl-R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681" indent="-285681">
                <a:buFont typeface="Wingdings" panose="05000000000000000000" pitchFamily="2" charset="2"/>
                <a:buChar char="Ø"/>
              </a:pPr>
              <a:r>
                <a:rPr lang="sr-Cyrl-R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порекло хемикалије</a:t>
              </a:r>
            </a:p>
            <a:p>
              <a:pPr marL="285681" indent="-285681">
                <a:buFont typeface="Wingdings" panose="05000000000000000000" pitchFamily="2" charset="2"/>
                <a:buChar char="Ø"/>
              </a:pPr>
              <a:endParaRPr lang="sr-Cyrl-R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681" indent="-285681">
                <a:buFont typeface="Wingdings" panose="05000000000000000000" pitchFamily="2" charset="2"/>
                <a:buChar char="Ø"/>
              </a:pPr>
              <a:r>
                <a:rPr lang="sr-Cyrl-R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начин коришћења хемикалије</a:t>
              </a:r>
            </a:p>
            <a:p>
              <a:pPr marL="285681" indent="-285681">
                <a:buFont typeface="Wingdings" panose="05000000000000000000" pitchFamily="2" charset="2"/>
                <a:buChar char="Ø"/>
              </a:pPr>
              <a:endParaRPr lang="sr-Cyrl-R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681" indent="-285681">
                <a:buFont typeface="Wingdings" panose="05000000000000000000" pitchFamily="2" charset="2"/>
                <a:buChar char="Ø"/>
              </a:pPr>
              <a:r>
                <a:rPr lang="sr-Cyrl-R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обележавање хемикалије</a:t>
              </a:r>
            </a:p>
            <a:p>
              <a:pPr marL="285681" indent="-285681">
                <a:buFont typeface="Wingdings" panose="05000000000000000000" pitchFamily="2" charset="2"/>
                <a:buChar char="Ø"/>
              </a:pPr>
              <a:endParaRPr lang="sr-Cyrl-R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681" indent="-285681">
                <a:buFont typeface="Wingdings" panose="05000000000000000000" pitchFamily="2" charset="2"/>
                <a:buChar char="Ø"/>
              </a:pPr>
              <a:r>
                <a:rPr lang="sr-Cyrl-R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састав хемикалије</a:t>
              </a:r>
            </a:p>
            <a:p>
              <a:pPr marL="285681" indent="-285681">
                <a:buFont typeface="Wingdings" panose="05000000000000000000" pitchFamily="2" charset="2"/>
                <a:buChar char="Ø"/>
              </a:pPr>
              <a:endParaRPr lang="sr-Cyrl-R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681" indent="-285681">
                <a:buFont typeface="Wingdings" panose="05000000000000000000" pitchFamily="2" charset="2"/>
                <a:buChar char="Ø"/>
              </a:pPr>
              <a:r>
                <a:rPr lang="sr-Cyrl-R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садржај испарљивих органских материја</a:t>
              </a:r>
              <a:endParaRPr lang="sr-Latn-C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3" name="Picture 2" descr="Srbija-Grb_wp_10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445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91169"/>
            <a:ext cx="2093720" cy="340933"/>
          </a:xfrm>
        </p:spPr>
        <p:txBody>
          <a:bodyPr/>
          <a:lstStyle/>
          <a:p>
            <a:r>
              <a:rPr lang="sr-Latn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7232259"/>
              </p:ext>
            </p:extLst>
          </p:nvPr>
        </p:nvGraphicFramePr>
        <p:xfrm>
          <a:off x="299915" y="1340768"/>
          <a:ext cx="8376541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2" descr="Srbija-Grb_wp_10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748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91169"/>
            <a:ext cx="2093720" cy="340933"/>
          </a:xfrm>
        </p:spPr>
        <p:txBody>
          <a:bodyPr/>
          <a:lstStyle/>
          <a:p>
            <a:r>
              <a:rPr lang="sr-Latn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0983841"/>
              </p:ext>
            </p:extLst>
          </p:nvPr>
        </p:nvGraphicFramePr>
        <p:xfrm>
          <a:off x="179512" y="908720"/>
          <a:ext cx="8640960" cy="5413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2" descr="Srbija-Grb_wp_10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002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leksandra.nikolic\Desktop\SVHC PKS 2014\20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102" y="0"/>
            <a:ext cx="4001898" cy="26757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07704" y="396483"/>
            <a:ext cx="4104456" cy="523200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algn="ctr"/>
            <a:r>
              <a:rPr lang="sr-Cyrl-C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Регистар хемикалија</a:t>
            </a:r>
            <a:endParaRPr lang="sr-Latn-C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3186" y="2132856"/>
            <a:ext cx="8161262" cy="3139301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algn="just"/>
            <a:r>
              <a:rPr lang="sr-Cyrl-CS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Свеобухватна и јединствена база података</a:t>
            </a:r>
          </a:p>
          <a:p>
            <a:pPr algn="just"/>
            <a:endParaRPr lang="sr-Cyrl-CS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Систематско праћење хемикалија</a:t>
            </a:r>
          </a:p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Праћење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минимизација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ризика које хемикалије представљају по здравље људи и животну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средину</a:t>
            </a:r>
          </a:p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Контрола начина коришћења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супстанци које изазивају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забринутост</a:t>
            </a:r>
          </a:p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sr-Cyrl-C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Подизање свести индустрије о супстанцама </a:t>
            </a:r>
            <a:r>
              <a:rPr lang="sr-Cyrl-C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које изазивају </a:t>
            </a:r>
            <a:r>
              <a:rPr lang="sr-Cyrl-C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забринутост</a:t>
            </a:r>
          </a:p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sr-Cyrl-R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Подстицање увођења </a:t>
            </a:r>
            <a:r>
              <a:rPr lang="sr-Cyrl-C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безбеднијих алтернатива</a:t>
            </a:r>
          </a:p>
          <a:p>
            <a:pPr marL="285681" indent="-285681" algn="just">
              <a:buFont typeface="Wingdings" panose="05000000000000000000" pitchFamily="2" charset="2"/>
              <a:buChar char="Ø"/>
            </a:pPr>
            <a:r>
              <a:rPr lang="sr-Cyrl-C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Припрема </a:t>
            </a:r>
            <a:r>
              <a:rPr lang="sr-Cyrl-C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индустрије за обавезе које предстоје када Србија постане чланица Европске </a:t>
            </a:r>
            <a:r>
              <a:rPr lang="sr-Cyrl-C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Уније</a:t>
            </a:r>
            <a:endParaRPr lang="sr-Cyrl-C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Srbija-Grb_wp_10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765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7238" y="-39405"/>
            <a:ext cx="1936762" cy="192815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r-Latn-R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5736" y="565770"/>
            <a:ext cx="4176464" cy="523200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algn="ctr"/>
            <a:r>
              <a:rPr lang="sr-Cyrl-C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Закључци: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0348" y="5468717"/>
            <a:ext cx="8084057" cy="646311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Тренутно се на Листи налазе 22 супстанце – Листа ће се проширити у наредном периоду- </a:t>
            </a:r>
            <a:r>
              <a:rPr lang="sr-Cyrl-C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је пратити измене!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4934" y="1604989"/>
            <a:ext cx="8064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sr-Cyrl-C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јануара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</a:t>
            </a:r>
            <a:r>
              <a:rPr lang="sr-Cyrl-C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године ступа на снагу обавеза уписа супстанци које изазивају забринутост у Регистар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хемикалија.</a:t>
            </a:r>
            <a:endParaRPr lang="sr-Cyrl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5741" y="2348880"/>
            <a:ext cx="8202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sr-Cyrl-C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Подаци се достављају за хемикалије стављене у промет у 2015.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години.</a:t>
            </a:r>
            <a:endParaRPr lang="sr-Cyrl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8" y="2780928"/>
            <a:ext cx="8476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2450" indent="-285750" algn="just">
              <a:buFont typeface="Wingdings" panose="05000000000000000000" pitchFamily="2" charset="2"/>
              <a:buChar char="Ø"/>
            </a:pPr>
            <a:r>
              <a:rPr lang="sr-Cyrl-C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Произвођач, увозник, даљи корисник као и даљи корисник који користи ове супстанце и смеше које их садрже има обавезу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уписа.</a:t>
            </a:r>
            <a:endParaRPr lang="sr-Cyrl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0348" y="3519098"/>
            <a:ext cx="8197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sr-Cyrl-C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Приликом подношења захтева за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упис </a:t>
            </a:r>
            <a:r>
              <a:rPr lang="sr-Cyrl-C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доставља се нови Прилог 5. Правилника о Регистру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хемикалија.</a:t>
            </a:r>
            <a:endParaRPr lang="sr-Cyrl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5741" y="4165429"/>
            <a:ext cx="8148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sr-Cyrl-C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Регистар хемикалија уписују се супстанце и смеше које садрже те 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супстанце.</a:t>
            </a:r>
            <a:endParaRPr lang="sr-Cyrl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4934" y="4816940"/>
            <a:ext cx="8154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sr-Cyrl-C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Обавеза уписа </a:t>
            </a:r>
            <a:r>
              <a:rPr lang="sr-Cyrl-C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 </a:t>
            </a:r>
            <a:r>
              <a:rPr lang="sr-Cyrl-C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односи на супстанце наведене у Листи супстанци које изазивају </a:t>
            </a:r>
            <a:r>
              <a:rPr lang="sr-Cyrl-C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забринутост.</a:t>
            </a:r>
            <a:endParaRPr lang="sr-Cyrl-CS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 descr="Srbija-Grb_wp_10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8540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Супстанце које изазивају забринутост (SVHC)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CA404-E4E1-4095-9963-8377CE01FE9A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91169"/>
            <a:ext cx="2093720" cy="340933"/>
          </a:xfrm>
        </p:spPr>
        <p:txBody>
          <a:bodyPr/>
          <a:lstStyle/>
          <a:p>
            <a:r>
              <a:rPr lang="sr-Latn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децембар 2014.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83768" y="2936698"/>
            <a:ext cx="3960440" cy="646331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r>
              <a:rPr lang="sr-Cyrl-C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Хвала на пажњи</a:t>
            </a:r>
            <a:endParaRPr lang="sr-Latn-C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2550" y="3789040"/>
            <a:ext cx="5184576" cy="2585303"/>
          </a:xfrm>
          <a:prstGeom prst="rect">
            <a:avLst/>
          </a:prstGeom>
          <a:noFill/>
        </p:spPr>
        <p:txBody>
          <a:bodyPr wrap="square" lIns="91418" tIns="45710" rIns="91418" bIns="45710" rtlCol="0">
            <a:spAutoFit/>
          </a:bodyPr>
          <a:lstStyle/>
          <a:p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Јелена Илић</a:t>
            </a:r>
          </a:p>
          <a:p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Одсек за Интегрални Регистар хемикалија</a:t>
            </a:r>
          </a:p>
          <a:p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Одељење за хемикалије</a:t>
            </a:r>
          </a:p>
          <a:p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Сектор за планирање и управљање у животној средини</a:t>
            </a:r>
          </a:p>
          <a:p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Тел. 011/7155-2</a:t>
            </a:r>
            <a:r>
              <a:rPr lang="sr-Latn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  <a:p>
            <a:r>
              <a:rPr lang="sr-Latn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mail</a:t>
            </a:r>
            <a:r>
              <a:rPr lang="sr-Cyrl-C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sr-Latn-CS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jelena.ilic@eko.minpolj.gov.rs</a:t>
            </a:r>
            <a:endParaRPr lang="sr-Latn-C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CS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www.eko.minpolj.gov.rs</a:t>
            </a:r>
            <a:endParaRPr lang="sr-Latn-C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C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jelena.ilic\Documents\SVHC WORKSHOP\images (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126" y="3429000"/>
            <a:ext cx="2824875" cy="282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jelena.ilic\Documents\SVHC WORKSHOP\download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899" y="632442"/>
            <a:ext cx="328809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Srbija-Grb_wp_102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9090"/>
            <a:ext cx="5429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601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1495</TotalTime>
  <Words>1453</Words>
  <Application>Microsoft Office PowerPoint</Application>
  <PresentationFormat>On-screen Show (4:3)</PresentationFormat>
  <Paragraphs>178</Paragraphs>
  <Slides>16</Slides>
  <Notes>16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Office Theme</vt:lpstr>
      <vt:lpstr>1_Office Theme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Република Србија Mинистарство пољопривреде и  заштите животне средине</dc:title>
  <dc:creator>Katarina Ćendić</dc:creator>
  <cp:lastModifiedBy>Aleksandra Nikolic</cp:lastModifiedBy>
  <cp:revision>86</cp:revision>
  <dcterms:created xsi:type="dcterms:W3CDTF">2014-12-01T10:15:59Z</dcterms:created>
  <dcterms:modified xsi:type="dcterms:W3CDTF">2014-12-12T09:17:54Z</dcterms:modified>
</cp:coreProperties>
</file>