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86" r:id="rId3"/>
    <p:sldId id="257" r:id="rId4"/>
    <p:sldId id="269" r:id="rId5"/>
    <p:sldId id="278" r:id="rId6"/>
    <p:sldId id="287" r:id="rId7"/>
    <p:sldId id="279" r:id="rId8"/>
    <p:sldId id="288" r:id="rId9"/>
    <p:sldId id="277" r:id="rId10"/>
    <p:sldId id="272" r:id="rId11"/>
    <p:sldId id="273" r:id="rId12"/>
    <p:sldId id="274" r:id="rId13"/>
    <p:sldId id="275" r:id="rId14"/>
    <p:sldId id="281" r:id="rId15"/>
    <p:sldId id="285" r:id="rId16"/>
    <p:sldId id="284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360" autoAdjust="0"/>
  </p:normalViewPr>
  <p:slideViewPr>
    <p:cSldViewPr>
      <p:cViewPr varScale="1">
        <p:scale>
          <a:sx n="83" d="100"/>
          <a:sy n="83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77E502-D551-448E-8436-F67072DAEF7C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C0F03-D92A-48E1-B02C-4AFA6970C5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636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>
                <a:solidFill>
                  <a:prstClr val="black"/>
                </a:solidFill>
              </a:rPr>
              <a:pPr/>
              <a:t>1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679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054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305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305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5204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520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53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538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53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53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538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0F03-D92A-48E1-B02C-4AFA6970C54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45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552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9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355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05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561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234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692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175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707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35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04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8971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6884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650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564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6879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5156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7125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4521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5310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4667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16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39E84-6B6F-495D-BA30-431072945539}" type="datetimeFigureOut">
              <a:rPr lang="en-US" smtClean="0"/>
              <a:pPr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DF4C5-1DF3-49DB-A7E4-67895AC844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13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r-Latn-RS" smtClean="0">
                <a:solidFill>
                  <a:prstClr val="black">
                    <a:tint val="75000"/>
                  </a:prstClr>
                </a:solidFill>
              </a:rPr>
              <a:t>11. децембар 2014.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Супстанце које изазивају забринутост (SVHC)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CA404-E4E1-4095-9963-8377CE01FE9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72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cha.europa.eu/documents/10162/13566/authorisation_fee_calculator_en.xls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Katarina.Cendic@eko.minpolj.gov.rs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3262104" y="6351053"/>
            <a:ext cx="2133600" cy="365125"/>
          </a:xfrm>
        </p:spPr>
        <p:txBody>
          <a:bodyPr/>
          <a:lstStyle/>
          <a:p>
            <a:pPr algn="ctr"/>
            <a:r>
              <a:rPr lang="sr-Latn-RS" dirty="0" smtClean="0">
                <a:solidFill>
                  <a:schemeClr val="tx1"/>
                </a:solidFill>
              </a:rPr>
              <a:t>11. децембар 2014.</a:t>
            </a:r>
            <a:r>
              <a:rPr lang="sr-Cyrl-CS" dirty="0" smtClean="0">
                <a:solidFill>
                  <a:schemeClr val="tx1"/>
                </a:solidFill>
              </a:rPr>
              <a:t> године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47864" y="29969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>
              <a:solidFill>
                <a:prstClr val="black"/>
              </a:solidFill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1331640" y="2780928"/>
            <a:ext cx="6400800" cy="1752600"/>
          </a:xfrm>
        </p:spPr>
        <p:txBody>
          <a:bodyPr>
            <a:normAutofit fontScale="92500"/>
          </a:bodyPr>
          <a:lstStyle/>
          <a:p>
            <a:r>
              <a:rPr lang="sr-Cyrl-CS" b="1" dirty="0" smtClean="0">
                <a:solidFill>
                  <a:schemeClr val="tx1"/>
                </a:solidFill>
              </a:rPr>
              <a:t>ПОСТУПАК АУТОРИЗАЦИЈЕ</a:t>
            </a:r>
          </a:p>
          <a:p>
            <a:r>
              <a:rPr lang="sr-Cyrl-CS" b="1" dirty="0" smtClean="0">
                <a:solidFill>
                  <a:schemeClr val="tx1"/>
                </a:solidFill>
              </a:rPr>
              <a:t>И ОБАВЕЗЕ ПРИВРЕДНИХ СУБЈЕКАТА У СКЛАДУ СА </a:t>
            </a:r>
            <a:r>
              <a:rPr lang="en-US" b="1" dirty="0" smtClean="0">
                <a:solidFill>
                  <a:schemeClr val="tx1"/>
                </a:solidFill>
              </a:rPr>
              <a:t>REACH </a:t>
            </a:r>
            <a:r>
              <a:rPr lang="sr-Cyrl-CS" b="1" dirty="0" smtClean="0">
                <a:solidFill>
                  <a:schemeClr val="tx1"/>
                </a:solidFill>
              </a:rPr>
              <a:t>УРЕДБОМ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52448" y="6008412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CS" dirty="0" smtClean="0"/>
              <a:t>Катарина Ћендић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15830"/>
            <a:ext cx="6837363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68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07367" y="227206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3200" b="1" dirty="0" smtClean="0"/>
              <a:t>ПОСТУПАК АУТОРИЗАЦИЈЕ У СКЛАДУ СА </a:t>
            </a:r>
            <a:r>
              <a:rPr lang="en-US" sz="3200" b="1" dirty="0"/>
              <a:t>REACH </a:t>
            </a:r>
            <a:r>
              <a:rPr lang="sr-Cyrl-CS" sz="3200" b="1" dirty="0" smtClean="0"/>
              <a:t>УРЕДБОМ  </a:t>
            </a:r>
            <a:endParaRPr lang="en-US" sz="3200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r-Cyrl-CS" dirty="0" smtClean="0"/>
              <a:t>Основни циљ поступка ауторизације </a:t>
            </a:r>
          </a:p>
          <a:p>
            <a:pPr marL="0" indent="0">
              <a:buNone/>
            </a:pPr>
            <a:r>
              <a:rPr lang="sr-Cyrl-CS" dirty="0" smtClean="0"/>
              <a:t>(чл. 55 </a:t>
            </a:r>
            <a:r>
              <a:rPr lang="en-US" dirty="0" smtClean="0"/>
              <a:t>REACH</a:t>
            </a:r>
            <a:r>
              <a:rPr lang="sr-Cyrl-CS" dirty="0" smtClean="0"/>
              <a:t>):</a:t>
            </a:r>
          </a:p>
          <a:p>
            <a:pPr marL="0" indent="0" algn="ctr">
              <a:buNone/>
            </a:pPr>
            <a:r>
              <a:rPr lang="sr-Cyrl-CS" b="1" dirty="0" smtClean="0">
                <a:solidFill>
                  <a:srgbClr val="FF0000"/>
                </a:solidFill>
              </a:rPr>
              <a:t>„</a:t>
            </a:r>
            <a:r>
              <a:rPr lang="en-US" b="1" dirty="0" smtClean="0">
                <a:solidFill>
                  <a:srgbClr val="FF0000"/>
                </a:solidFill>
              </a:rPr>
              <a:t>…</a:t>
            </a:r>
            <a:r>
              <a:rPr lang="sr-Cyrl-CS" b="1" dirty="0" smtClean="0">
                <a:solidFill>
                  <a:srgbClr val="FF0000"/>
                </a:solidFill>
              </a:rPr>
              <a:t>контрола </a:t>
            </a:r>
            <a:r>
              <a:rPr lang="sr-Cyrl-CS" b="1" dirty="0">
                <a:solidFill>
                  <a:srgbClr val="FF0000"/>
                </a:solidFill>
              </a:rPr>
              <a:t>ризика од супстанци које изазивају </a:t>
            </a:r>
            <a:r>
              <a:rPr lang="sr-Cyrl-CS" b="1" dirty="0" smtClean="0">
                <a:solidFill>
                  <a:srgbClr val="FF0000"/>
                </a:solidFill>
              </a:rPr>
              <a:t>забринутост</a:t>
            </a:r>
            <a:r>
              <a:rPr lang="en-US" b="1" dirty="0">
                <a:solidFill>
                  <a:srgbClr val="FF0000"/>
                </a:solidFill>
              </a:rPr>
              <a:t> (</a:t>
            </a:r>
            <a:r>
              <a:rPr lang="en-US" b="1" dirty="0" smtClean="0">
                <a:solidFill>
                  <a:srgbClr val="FF0000"/>
                </a:solidFill>
              </a:rPr>
              <a:t>SVHC)</a:t>
            </a:r>
            <a:r>
              <a:rPr lang="sr-Cyrl-CS" b="1" dirty="0" smtClean="0">
                <a:solidFill>
                  <a:srgbClr val="FF0000"/>
                </a:solidFill>
              </a:rPr>
              <a:t>, као и прогресивна замена безбеднијим </a:t>
            </a:r>
            <a:r>
              <a:rPr lang="sr-Cyrl-CS" b="1" dirty="0">
                <a:solidFill>
                  <a:srgbClr val="FF0000"/>
                </a:solidFill>
              </a:rPr>
              <a:t>алтернативним </a:t>
            </a:r>
            <a:r>
              <a:rPr lang="sr-Cyrl-CS" b="1" dirty="0" err="1">
                <a:solidFill>
                  <a:srgbClr val="FF0000"/>
                </a:solidFill>
              </a:rPr>
              <a:t>супстанцама</a:t>
            </a:r>
            <a:r>
              <a:rPr lang="sr-Cyrl-CS" b="1" dirty="0">
                <a:solidFill>
                  <a:srgbClr val="FF0000"/>
                </a:solidFill>
              </a:rPr>
              <a:t> или </a:t>
            </a:r>
            <a:r>
              <a:rPr lang="sr-Cyrl-CS" b="1" dirty="0" smtClean="0">
                <a:solidFill>
                  <a:srgbClr val="FF0000"/>
                </a:solidFill>
              </a:rPr>
              <a:t>технолошким процесима</a:t>
            </a:r>
            <a:r>
              <a:rPr lang="en-US" b="1" dirty="0" smtClean="0">
                <a:solidFill>
                  <a:srgbClr val="FF0000"/>
                </a:solidFill>
              </a:rPr>
              <a:t>..</a:t>
            </a:r>
            <a:r>
              <a:rPr lang="sr-Cyrl-CS" b="1" dirty="0" smtClean="0">
                <a:solidFill>
                  <a:srgbClr val="FF0000"/>
                </a:solidFill>
              </a:rPr>
              <a:t>. "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87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42747"/>
            <a:ext cx="8579296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CS" sz="2400" dirty="0" smtClean="0"/>
              <a:t>Супстанце које изазивају забринутост</a:t>
            </a:r>
            <a:r>
              <a:rPr lang="en-US" sz="2400" dirty="0" smtClean="0"/>
              <a:t>: CMR, PBT, </a:t>
            </a:r>
            <a:r>
              <a:rPr lang="en-US" sz="2400" dirty="0" err="1" smtClean="0"/>
              <a:t>vPvB</a:t>
            </a:r>
            <a:r>
              <a:rPr lang="en-US" sz="2400" dirty="0" smtClean="0"/>
              <a:t>,</a:t>
            </a:r>
            <a:r>
              <a:rPr lang="sr-Cyrl-CS" sz="2400" dirty="0"/>
              <a:t> </a:t>
            </a:r>
            <a:r>
              <a:rPr lang="ru-RU" sz="2400" dirty="0"/>
              <a:t>супстанце које доводе до поремећаја рада ендокриног </a:t>
            </a:r>
            <a:r>
              <a:rPr lang="ru-RU" sz="2400" dirty="0" smtClean="0"/>
              <a:t>система и др.</a:t>
            </a:r>
            <a:endParaRPr lang="en-US" sz="2400" dirty="0"/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90328" y="188640"/>
            <a:ext cx="8053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ТРЕНУТНО СТАЊЕ У ВЕЗИ СА АУТОРИЗАЦИЈОМ У СКЛАДУ СА </a:t>
            </a:r>
            <a:r>
              <a:rPr lang="en-US" sz="2800" b="1" dirty="0"/>
              <a:t>REACH </a:t>
            </a:r>
            <a:r>
              <a:rPr lang="sr-Cyrl-CS" sz="2800" b="1" dirty="0" smtClean="0"/>
              <a:t>УРЕБОМ</a:t>
            </a:r>
            <a:r>
              <a:rPr lang="ru-RU" sz="2800" b="1" dirty="0" smtClean="0"/>
              <a:t> </a:t>
            </a:r>
            <a:endParaRPr lang="en-US" sz="2800" b="1" dirty="0"/>
          </a:p>
        </p:txBody>
      </p:sp>
      <p:sp>
        <p:nvSpPr>
          <p:cNvPr id="6" name="Flowchart: Data 5"/>
          <p:cNvSpPr/>
          <p:nvPr/>
        </p:nvSpPr>
        <p:spPr>
          <a:xfrm>
            <a:off x="14469" y="2060848"/>
            <a:ext cx="2337396" cy="2952328"/>
          </a:xfrm>
          <a:prstGeom prst="flowChartInputOutp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200" b="1" dirty="0">
              <a:solidFill>
                <a:srgbClr val="000000"/>
              </a:solidFill>
              <a:latin typeface="Arial"/>
            </a:endParaRPr>
          </a:p>
          <a:p>
            <a:r>
              <a:rPr lang="en-US" b="1" dirty="0" smtClean="0">
                <a:latin typeface="Arial"/>
              </a:rPr>
              <a:t>~</a:t>
            </a:r>
            <a:r>
              <a:rPr lang="en-US" b="1" dirty="0">
                <a:latin typeface="Arial"/>
              </a:rPr>
              <a:t>1500 </a:t>
            </a:r>
            <a:r>
              <a:rPr lang="en-US" b="1" dirty="0" smtClean="0">
                <a:latin typeface="Arial"/>
              </a:rPr>
              <a:t>SVHC</a:t>
            </a:r>
            <a:r>
              <a:rPr lang="sr-Cyrl-CS" b="1" dirty="0" smtClean="0">
                <a:latin typeface="Arial"/>
              </a:rPr>
              <a:t> на ЕУ тржишту</a:t>
            </a:r>
            <a:endParaRPr lang="en-US" b="1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165850" y="3570816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691680" y="2981038"/>
            <a:ext cx="2213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CS" sz="1600" dirty="0" smtClean="0"/>
              <a:t>    Идентификација </a:t>
            </a:r>
            <a:r>
              <a:rPr lang="en-US" sz="1600" dirty="0" smtClean="0"/>
              <a:t>SVHC</a:t>
            </a:r>
            <a:endParaRPr lang="en-US" sz="1600" dirty="0"/>
          </a:p>
        </p:txBody>
      </p:sp>
      <p:sp>
        <p:nvSpPr>
          <p:cNvPr id="11" name="Flowchart: Data 10"/>
          <p:cNvSpPr/>
          <p:nvPr/>
        </p:nvSpPr>
        <p:spPr>
          <a:xfrm>
            <a:off x="3319470" y="2060848"/>
            <a:ext cx="2337396" cy="2952328"/>
          </a:xfrm>
          <a:prstGeom prst="flowChartInputOutp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200" b="1" dirty="0">
              <a:solidFill>
                <a:srgbClr val="000000"/>
              </a:solidFill>
              <a:latin typeface="Arial"/>
            </a:endParaRPr>
          </a:p>
          <a:p>
            <a:r>
              <a:rPr lang="sr-Cyrl-CS" b="1" dirty="0" smtClean="0">
                <a:latin typeface="Arial"/>
              </a:rPr>
              <a:t>Листа кандидата</a:t>
            </a:r>
          </a:p>
          <a:p>
            <a:r>
              <a:rPr lang="sr-Cyrl-CS" b="1" dirty="0" smtClean="0">
                <a:latin typeface="Arial"/>
              </a:rPr>
              <a:t>155 супстанци</a:t>
            </a:r>
            <a:endParaRPr lang="en-US" b="1" dirty="0"/>
          </a:p>
        </p:txBody>
      </p:sp>
      <p:sp>
        <p:nvSpPr>
          <p:cNvPr id="12" name="Flowchart: Data 11"/>
          <p:cNvSpPr/>
          <p:nvPr/>
        </p:nvSpPr>
        <p:spPr>
          <a:xfrm>
            <a:off x="6292417" y="2047089"/>
            <a:ext cx="2843808" cy="2979846"/>
          </a:xfrm>
          <a:prstGeom prst="flowChartInputOutp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sr-Cyrl-CS" sz="1200" b="1" dirty="0" smtClean="0">
              <a:solidFill>
                <a:srgbClr val="000000"/>
              </a:solidFill>
              <a:latin typeface="Arial"/>
            </a:endParaRPr>
          </a:p>
          <a:p>
            <a:r>
              <a:rPr lang="sr-Cyrl-CS" b="1" dirty="0" smtClean="0">
                <a:latin typeface="Arial"/>
              </a:rPr>
              <a:t>Листа за </a:t>
            </a:r>
            <a:r>
              <a:rPr lang="sr-Cyrl-CS" b="1" dirty="0" err="1" smtClean="0">
                <a:latin typeface="Arial"/>
              </a:rPr>
              <a:t>ауторизацију</a:t>
            </a:r>
            <a:r>
              <a:rPr lang="sr-Cyrl-CS" b="1" dirty="0" smtClean="0">
                <a:latin typeface="Arial"/>
              </a:rPr>
              <a:t> 31 супстанца</a:t>
            </a:r>
            <a:endParaRPr lang="en-US" b="1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505112" y="3624166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5418462" y="3008613"/>
            <a:ext cx="12416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sr-Cyrl-CS" sz="1600" dirty="0" smtClean="0"/>
              <a:t>Давање </a:t>
            </a:r>
          </a:p>
          <a:p>
            <a:pPr algn="ctr"/>
            <a:r>
              <a:rPr lang="sr-Cyrl-CS" sz="1600" dirty="0" smtClean="0"/>
              <a:t>приоритета </a:t>
            </a:r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245944" y="5445224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CS" dirty="0" smtClean="0"/>
              <a:t>До сада је поднето </a:t>
            </a:r>
            <a:r>
              <a:rPr lang="sr-Cyrl-CS" b="1" dirty="0" smtClean="0"/>
              <a:t>8</a:t>
            </a:r>
            <a:r>
              <a:rPr lang="en-US" b="1" dirty="0" smtClean="0"/>
              <a:t> </a:t>
            </a:r>
            <a:r>
              <a:rPr lang="sr-Cyrl-CS" b="1" dirty="0" smtClean="0"/>
              <a:t>Захтева за издавање одобрења</a:t>
            </a:r>
            <a:r>
              <a:rPr lang="en-US" dirty="0" smtClean="0"/>
              <a:t> </a:t>
            </a:r>
            <a:r>
              <a:rPr lang="sr-Cyrl-CS" dirty="0" smtClean="0"/>
              <a:t> за </a:t>
            </a:r>
            <a:r>
              <a:rPr lang="sr-Cyrl-CS" b="1" dirty="0"/>
              <a:t>2</a:t>
            </a:r>
            <a:r>
              <a:rPr lang="en-US" b="1" dirty="0" smtClean="0"/>
              <a:t> </a:t>
            </a:r>
            <a:r>
              <a:rPr lang="sr-Cyrl-CS" b="1" dirty="0" smtClean="0"/>
              <a:t>фталата и</a:t>
            </a:r>
            <a:r>
              <a:rPr lang="en-US" b="1" dirty="0" smtClean="0"/>
              <a:t> </a:t>
            </a:r>
            <a:r>
              <a:rPr lang="en-US" b="1" dirty="0"/>
              <a:t>17 </a:t>
            </a:r>
            <a:r>
              <a:rPr lang="sr-Cyrl-CS" b="1" dirty="0" smtClean="0"/>
              <a:t>специфичних начина коришћења</a:t>
            </a:r>
          </a:p>
          <a:p>
            <a:r>
              <a:rPr lang="sr-Cyrl-CS" b="1" dirty="0" smtClean="0"/>
              <a:t>Изадато 1 одобрење за </a:t>
            </a:r>
            <a:r>
              <a:rPr lang="en-US" b="1" dirty="0"/>
              <a:t>DEHP (</a:t>
            </a:r>
            <a:r>
              <a:rPr lang="en-US" b="1" dirty="0" err="1"/>
              <a:t>Bis</a:t>
            </a:r>
            <a:r>
              <a:rPr lang="en-US" b="1" dirty="0"/>
              <a:t>(2-ethylhexyl)phthalate) </a:t>
            </a:r>
            <a:r>
              <a:rPr lang="sr-Cyrl-CS" b="1" dirty="0" smtClean="0"/>
              <a:t> - у производњи млазних мотора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6106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07366" y="227206"/>
            <a:ext cx="7785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3200" b="1" dirty="0" smtClean="0">
                <a:solidFill>
                  <a:prstClr val="black"/>
                </a:solidFill>
              </a:rPr>
              <a:t>ОДРЕДБЕ ПРОПИСАНЕ </a:t>
            </a:r>
            <a:r>
              <a:rPr lang="en-US" sz="3200" b="1" dirty="0" smtClean="0">
                <a:solidFill>
                  <a:prstClr val="black"/>
                </a:solidFill>
              </a:rPr>
              <a:t>REACH</a:t>
            </a:r>
            <a:r>
              <a:rPr lang="sr-Cyrl-CS" sz="3200" b="1" dirty="0" smtClean="0">
                <a:solidFill>
                  <a:prstClr val="black"/>
                </a:solidFill>
              </a:rPr>
              <a:t> УРЕДБОМ </a:t>
            </a:r>
          </a:p>
          <a:p>
            <a:pPr algn="ctr"/>
            <a:r>
              <a:rPr lang="sr-Cyrl-CS" sz="3200" b="1" dirty="0" smtClean="0">
                <a:solidFill>
                  <a:srgbClr val="FF0000"/>
                </a:solidFill>
              </a:rPr>
              <a:t>ЛИСТА КАНДИДАТА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32595"/>
            <a:ext cx="8291264" cy="494873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r-Cyrl-CS" i="1" dirty="0" smtClean="0"/>
              <a:t>Чл. </a:t>
            </a:r>
            <a:r>
              <a:rPr lang="en-US" i="1" dirty="0" smtClean="0"/>
              <a:t>31</a:t>
            </a:r>
            <a:r>
              <a:rPr lang="sr-Cyrl-CS" i="1" dirty="0"/>
              <a:t> </a:t>
            </a:r>
            <a:r>
              <a:rPr lang="en-US" i="1" dirty="0" smtClean="0"/>
              <a:t> </a:t>
            </a:r>
            <a:r>
              <a:rPr lang="sr-Cyrl-CS" i="1" dirty="0" smtClean="0"/>
              <a:t>и</a:t>
            </a:r>
            <a:r>
              <a:rPr lang="en-US" i="1" dirty="0" smtClean="0"/>
              <a:t> 32</a:t>
            </a:r>
            <a:r>
              <a:rPr lang="sr-Cyrl-CS" i="1" dirty="0"/>
              <a:t> </a:t>
            </a:r>
            <a:r>
              <a:rPr lang="en-US" i="1" dirty="0" smtClean="0"/>
              <a:t> REACH</a:t>
            </a:r>
            <a:r>
              <a:rPr lang="sr-Cyrl-CS" i="1" dirty="0" smtClean="0"/>
              <a:t> Уредбе</a:t>
            </a:r>
            <a:endParaRPr lang="en-US" i="1" dirty="0"/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</a:rPr>
              <a:t>• </a:t>
            </a:r>
            <a:r>
              <a:rPr lang="sr-Cyrl-CS" b="1" dirty="0" smtClean="0">
                <a:solidFill>
                  <a:srgbClr val="0000FF"/>
                </a:solidFill>
              </a:rPr>
              <a:t>Супстанце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sr-Cyrl-CS" b="1" dirty="0" smtClean="0">
                <a:solidFill>
                  <a:srgbClr val="0000FF"/>
                </a:solidFill>
              </a:rPr>
              <a:t>које изазивају забринутост </a:t>
            </a:r>
            <a:r>
              <a:rPr lang="sr-Cyrl-CS" dirty="0"/>
              <a:t>	</a:t>
            </a:r>
            <a:r>
              <a:rPr lang="sr-Cyrl-CS" sz="3300" dirty="0" smtClean="0"/>
              <a:t>Доставити Безбедносни лист (</a:t>
            </a:r>
            <a:r>
              <a:rPr lang="en-US" sz="3300" dirty="0" smtClean="0"/>
              <a:t>SDS</a:t>
            </a:r>
            <a:r>
              <a:rPr lang="sr-Cyrl-CS" sz="3300" dirty="0" smtClean="0"/>
              <a:t>)</a:t>
            </a:r>
            <a:endParaRPr lang="en-US" sz="3300" dirty="0"/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</a:rPr>
              <a:t>• </a:t>
            </a:r>
            <a:r>
              <a:rPr lang="sr-Cyrl-RS" b="1" dirty="0">
                <a:solidFill>
                  <a:srgbClr val="0000FF"/>
                </a:solidFill>
              </a:rPr>
              <a:t>Супстанце које изазивају </a:t>
            </a:r>
            <a:r>
              <a:rPr lang="sr-Cyrl-RS" b="1" dirty="0" smtClean="0">
                <a:solidFill>
                  <a:srgbClr val="0000FF"/>
                </a:solidFill>
              </a:rPr>
              <a:t>забринутост у смеши</a:t>
            </a:r>
            <a:endParaRPr lang="sr-Cyrl-RS" b="1" dirty="0">
              <a:solidFill>
                <a:srgbClr val="0000FF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sr-Cyrl-CS" dirty="0"/>
              <a:t>	</a:t>
            </a:r>
            <a:r>
              <a:rPr lang="sr-Cyrl-CS" sz="3300" dirty="0" smtClean="0"/>
              <a:t>Идентификовати </a:t>
            </a:r>
            <a:r>
              <a:rPr lang="en-US" sz="3300" dirty="0"/>
              <a:t>SVHC </a:t>
            </a:r>
            <a:r>
              <a:rPr lang="sr-Cyrl-CS" sz="3300" dirty="0" smtClean="0"/>
              <a:t>у опасној смеши  и навести у безбедносном листу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r-Cyrl-CS" sz="3300" dirty="0" smtClean="0"/>
              <a:t>    Уколико смеша није опасна, доставити безбедносни лист на захтев</a:t>
            </a:r>
          </a:p>
          <a:p>
            <a:pPr marL="0" indent="0">
              <a:buNone/>
            </a:pPr>
            <a:endParaRPr lang="sr-Cyrl-CS" i="1" dirty="0" smtClean="0"/>
          </a:p>
        </p:txBody>
      </p:sp>
    </p:spTree>
    <p:extLst>
      <p:ext uri="{BB962C8B-B14F-4D97-AF65-F5344CB8AC3E}">
        <p14:creationId xmlns:p14="http://schemas.microsoft.com/office/powerpoint/2010/main" val="183492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07366" y="227206"/>
            <a:ext cx="7785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3200" b="1" dirty="0" smtClean="0">
                <a:solidFill>
                  <a:prstClr val="black"/>
                </a:solidFill>
              </a:rPr>
              <a:t>ОДРЕДБЕ ПРОПИСАНЕ </a:t>
            </a:r>
            <a:r>
              <a:rPr lang="en-US" sz="3200" b="1" dirty="0" smtClean="0">
                <a:solidFill>
                  <a:prstClr val="black"/>
                </a:solidFill>
              </a:rPr>
              <a:t>REACH</a:t>
            </a:r>
            <a:r>
              <a:rPr lang="sr-Cyrl-CS" sz="3200" b="1" dirty="0" smtClean="0">
                <a:solidFill>
                  <a:prstClr val="black"/>
                </a:solidFill>
              </a:rPr>
              <a:t> УРЕДБОМ </a:t>
            </a:r>
          </a:p>
          <a:p>
            <a:pPr algn="ctr"/>
            <a:r>
              <a:rPr lang="sr-Cyrl-CS" sz="3200" b="1" dirty="0">
                <a:solidFill>
                  <a:srgbClr val="FF0000"/>
                </a:solidFill>
              </a:rPr>
              <a:t>ЛИСТИ </a:t>
            </a:r>
            <a:r>
              <a:rPr lang="sr-Cyrl-CS" sz="3200" b="1" dirty="0" smtClean="0">
                <a:solidFill>
                  <a:srgbClr val="FF0000"/>
                </a:solidFill>
              </a:rPr>
              <a:t>КАНДИДАТА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3" y="1232540"/>
            <a:ext cx="8424936" cy="52928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r-Cyrl-CS" sz="1900" i="1" dirty="0" smtClean="0"/>
              <a:t>Чл. </a:t>
            </a:r>
            <a:r>
              <a:rPr lang="en-US" sz="1900" i="1" dirty="0" smtClean="0"/>
              <a:t>7 </a:t>
            </a:r>
            <a:r>
              <a:rPr lang="sr-Cyrl-CS" sz="1900" i="1" dirty="0" smtClean="0"/>
              <a:t>и</a:t>
            </a:r>
            <a:r>
              <a:rPr lang="en-US" sz="1900" i="1" dirty="0" smtClean="0"/>
              <a:t> 33</a:t>
            </a:r>
            <a:r>
              <a:rPr lang="sr-Cyrl-CS" sz="1900" i="1" dirty="0"/>
              <a:t> </a:t>
            </a:r>
            <a:r>
              <a:rPr lang="en-US" sz="1900" i="1" dirty="0" smtClean="0"/>
              <a:t> REACH</a:t>
            </a:r>
            <a:r>
              <a:rPr lang="sr-Cyrl-CS" sz="1900" i="1" dirty="0"/>
              <a:t> </a:t>
            </a:r>
            <a:r>
              <a:rPr lang="sr-Cyrl-CS" sz="1900" i="1" dirty="0" smtClean="0"/>
              <a:t>Уредбе</a:t>
            </a:r>
            <a:endParaRPr lang="sr-Cyrl-CS" sz="1900" i="1" dirty="0"/>
          </a:p>
          <a:p>
            <a:pPr marL="0" indent="0" algn="ctr">
              <a:buNone/>
            </a:pPr>
            <a:r>
              <a:rPr lang="sr-Cyrl-CS" sz="2400" b="1" dirty="0" smtClean="0">
                <a:solidFill>
                  <a:srgbClr val="0000FF"/>
                </a:solidFill>
              </a:rPr>
              <a:t>Производи (</a:t>
            </a:r>
            <a:r>
              <a:rPr lang="sr-Latn-RS" sz="2400" b="1" dirty="0">
                <a:solidFill>
                  <a:srgbClr val="0000FF"/>
                </a:solidFill>
              </a:rPr>
              <a:t>SVHC &gt; 0.1% </a:t>
            </a:r>
            <a:r>
              <a:rPr lang="sr-Latn-RS" sz="2400" b="1" dirty="0" smtClean="0">
                <a:solidFill>
                  <a:srgbClr val="0000FF"/>
                </a:solidFill>
              </a:rPr>
              <a:t>m/m</a:t>
            </a:r>
            <a:r>
              <a:rPr lang="sr-Cyrl-RS" sz="2400" b="1" dirty="0" smtClean="0">
                <a:solidFill>
                  <a:srgbClr val="0000FF"/>
                </a:solidFill>
              </a:rPr>
              <a:t>)</a:t>
            </a:r>
            <a:endParaRPr lang="en-US" sz="2400" b="1" dirty="0" smtClean="0">
              <a:solidFill>
                <a:srgbClr val="0000FF"/>
              </a:solidFill>
            </a:endParaRPr>
          </a:p>
          <a:p>
            <a:pPr lvl="1" defTabSz="901700">
              <a:buFont typeface="Wingdings" panose="05000000000000000000" pitchFamily="2" charset="2"/>
              <a:buChar char="ü"/>
              <a:tabLst>
                <a:tab pos="901700" algn="l"/>
              </a:tabLst>
            </a:pPr>
            <a:r>
              <a:rPr lang="sr-Cyrl-CS" sz="1900" dirty="0" smtClean="0"/>
              <a:t>   Доставити информације о присуству</a:t>
            </a:r>
            <a:r>
              <a:rPr lang="en-US" sz="1900" dirty="0" smtClean="0"/>
              <a:t> SVHC </a:t>
            </a:r>
            <a:r>
              <a:rPr lang="sr-Cyrl-CS" sz="1900" dirty="0" smtClean="0"/>
              <a:t>и безбедном коришћењу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r-Cyrl-RS" sz="1900" dirty="0" smtClean="0"/>
              <a:t>   Доставити информације потрошачима на захтев (45 дана)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r-Cyrl-CS" sz="1900" dirty="0" smtClean="0"/>
              <a:t>   Обавестити</a:t>
            </a:r>
            <a:r>
              <a:rPr lang="en-US" sz="1900" dirty="0" smtClean="0"/>
              <a:t> </a:t>
            </a:r>
            <a:r>
              <a:rPr lang="en-US" sz="1900" dirty="0"/>
              <a:t>ECHA </a:t>
            </a:r>
            <a:r>
              <a:rPr lang="ru-RU" sz="1900" dirty="0"/>
              <a:t>уколико сви производи са </a:t>
            </a:r>
            <a:r>
              <a:rPr lang="ru-RU" sz="1900" dirty="0" smtClean="0"/>
              <a:t>којима произвођач/увозник  </a:t>
            </a:r>
            <a:r>
              <a:rPr lang="ru-RU" sz="1900" dirty="0"/>
              <a:t>снабдева у току целе године </a:t>
            </a:r>
            <a:r>
              <a:rPr lang="ru-RU" sz="1900" dirty="0" smtClean="0"/>
              <a:t>садрже </a:t>
            </a:r>
            <a:r>
              <a:rPr lang="ru-RU" sz="1900" dirty="0"/>
              <a:t>више од 1 тоне супстанце са Листе </a:t>
            </a:r>
            <a:r>
              <a:rPr lang="ru-RU" sz="1900" dirty="0" smtClean="0"/>
              <a:t>кандидата </a:t>
            </a:r>
            <a:r>
              <a:rPr lang="sr-Cyrl-CS" sz="1900" dirty="0" smtClean="0"/>
              <a:t>и уколико је присутна у производу у концентрацији </a:t>
            </a:r>
            <a:r>
              <a:rPr lang="en-US" sz="1900" dirty="0" smtClean="0"/>
              <a:t>&gt;</a:t>
            </a:r>
            <a:r>
              <a:rPr lang="sr-Cyrl-CS" sz="1900" dirty="0" smtClean="0"/>
              <a:t> </a:t>
            </a:r>
            <a:r>
              <a:rPr lang="en-US" sz="1900" dirty="0" smtClean="0"/>
              <a:t>0.1</a:t>
            </a:r>
            <a:r>
              <a:rPr lang="en-US" sz="1900" dirty="0"/>
              <a:t>% </a:t>
            </a:r>
            <a:r>
              <a:rPr lang="en-US" sz="1900" dirty="0" smtClean="0"/>
              <a:t>m/m</a:t>
            </a:r>
            <a:r>
              <a:rPr lang="sr-Cyrl-CS" sz="1900" dirty="0" smtClean="0"/>
              <a:t> </a:t>
            </a:r>
          </a:p>
          <a:p>
            <a:pPr marL="457200" lvl="1" indent="0">
              <a:buNone/>
            </a:pPr>
            <a:r>
              <a:rPr lang="ru-RU" sz="1900" b="1" dirty="0" smtClean="0"/>
              <a:t>Обавеза пријаве ЕСНА - </a:t>
            </a:r>
            <a:r>
              <a:rPr lang="ru-RU" sz="1900" b="1" u="sng" dirty="0" smtClean="0"/>
              <a:t>најкасније </a:t>
            </a:r>
            <a:r>
              <a:rPr lang="ru-RU" sz="1900" b="1" u="sng" dirty="0"/>
              <a:t>шест месеци </a:t>
            </a:r>
            <a:r>
              <a:rPr lang="ru-RU" sz="1900" b="1" dirty="0"/>
              <a:t>од датума </a:t>
            </a:r>
            <a:r>
              <a:rPr lang="ru-RU" sz="1900" b="1" dirty="0" smtClean="0"/>
              <a:t>укључивања супстанце </a:t>
            </a:r>
            <a:r>
              <a:rPr lang="ru-RU" sz="1900" b="1" dirty="0"/>
              <a:t>у Листу </a:t>
            </a:r>
            <a:r>
              <a:rPr lang="ru-RU" sz="1900" b="1" dirty="0" smtClean="0"/>
              <a:t>кандидата</a:t>
            </a:r>
            <a:endParaRPr lang="en-US" sz="1900" dirty="0" smtClean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r>
              <a:rPr lang="en-US" sz="2400" b="1" dirty="0" smtClean="0">
                <a:solidFill>
                  <a:srgbClr val="009900"/>
                </a:solidFill>
              </a:rPr>
              <a:t>ECHA </a:t>
            </a:r>
            <a:r>
              <a:rPr lang="sr-Cyrl-CS" sz="2400" b="1" dirty="0">
                <a:solidFill>
                  <a:srgbClr val="009900"/>
                </a:solidFill>
              </a:rPr>
              <a:t>није потребно обавестити уколико</a:t>
            </a:r>
            <a:endParaRPr lang="en-US" sz="2400" b="1" dirty="0">
              <a:solidFill>
                <a:srgbClr val="009900"/>
              </a:solidFill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sr-Cyrl-C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је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супстанца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већ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регистрована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за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sr-Cyrl-CS" sz="1900" b="1" u="sng" dirty="0">
                <a:solidFill>
                  <a:srgbClr val="FF0000"/>
                </a:solidFill>
              </a:rPr>
              <a:t>дати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начин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коришћења</a:t>
            </a:r>
            <a:r>
              <a:rPr lang="sr-Cyrl-CS" sz="1900" dirty="0">
                <a:solidFill>
                  <a:prstClr val="black"/>
                </a:solidFill>
              </a:rPr>
              <a:t> </a:t>
            </a:r>
            <a:r>
              <a:rPr lang="en-US" sz="1900" dirty="0">
                <a:solidFill>
                  <a:prstClr val="black"/>
                </a:solidFill>
              </a:rPr>
              <a:t>(</a:t>
            </a:r>
            <a:r>
              <a:rPr lang="sr-Cyrl-CS" sz="1900" dirty="0" smtClean="0">
                <a:solidFill>
                  <a:prstClr val="black"/>
                </a:solidFill>
              </a:rPr>
              <a:t>чл.</a:t>
            </a:r>
            <a:r>
              <a:rPr lang="en-US" sz="1900" dirty="0" smtClean="0">
                <a:solidFill>
                  <a:prstClr val="black"/>
                </a:solidFill>
              </a:rPr>
              <a:t> 7</a:t>
            </a:r>
            <a:r>
              <a:rPr lang="sr-Cyrl-CS" sz="1900" dirty="0" smtClean="0">
                <a:solidFill>
                  <a:prstClr val="black"/>
                </a:solidFill>
              </a:rPr>
              <a:t> тачка </a:t>
            </a:r>
            <a:r>
              <a:rPr lang="en-US" sz="1900" dirty="0" smtClean="0">
                <a:solidFill>
                  <a:prstClr val="black"/>
                </a:solidFill>
              </a:rPr>
              <a:t>6</a:t>
            </a:r>
            <a:r>
              <a:rPr lang="en-US" sz="1900" dirty="0">
                <a:solidFill>
                  <a:prstClr val="black"/>
                </a:solidFill>
              </a:rPr>
              <a:t>), </a:t>
            </a:r>
            <a:r>
              <a:rPr lang="sr-Cyrl-CS" sz="1900" dirty="0">
                <a:solidFill>
                  <a:prstClr val="black"/>
                </a:solidFill>
              </a:rPr>
              <a:t>или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sr-Cyrl-CS" sz="1900" dirty="0">
                <a:solidFill>
                  <a:prstClr val="black"/>
                </a:solidFill>
              </a:rPr>
              <a:t>ако </a:t>
            </a:r>
            <a:r>
              <a:rPr lang="sr-Cyrl-CS" sz="1900" dirty="0" smtClean="0">
                <a:solidFill>
                  <a:prstClr val="black"/>
                </a:solidFill>
              </a:rPr>
              <a:t>приликом </a:t>
            </a:r>
            <a:r>
              <a:rPr lang="sr-Cyrl-CS" sz="1900" dirty="0">
                <a:solidFill>
                  <a:prstClr val="black"/>
                </a:solidFill>
              </a:rPr>
              <a:t>употребе </a:t>
            </a:r>
            <a:r>
              <a:rPr lang="en-US" sz="1900" b="1" u="sng" dirty="0" err="1">
                <a:solidFill>
                  <a:srgbClr val="FF0000"/>
                </a:solidFill>
              </a:rPr>
              <a:t>могу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да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искључе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изложеност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људи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или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животне</a:t>
            </a:r>
            <a:r>
              <a:rPr lang="en-US" sz="1900" b="1" u="sng" dirty="0">
                <a:solidFill>
                  <a:srgbClr val="FF0000"/>
                </a:solidFill>
              </a:rPr>
              <a:t> </a:t>
            </a:r>
            <a:r>
              <a:rPr lang="en-US" sz="1900" b="1" u="sng" dirty="0" err="1">
                <a:solidFill>
                  <a:srgbClr val="FF0000"/>
                </a:solidFill>
              </a:rPr>
              <a:t>средине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током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нормалних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или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реално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предвидивих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услова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коришћења</a:t>
            </a:r>
            <a:r>
              <a:rPr lang="en-US" sz="1900" dirty="0">
                <a:solidFill>
                  <a:prstClr val="black"/>
                </a:solidFill>
              </a:rPr>
              <a:t>, </a:t>
            </a:r>
            <a:r>
              <a:rPr lang="en-US" sz="1900" dirty="0" err="1">
                <a:solidFill>
                  <a:prstClr val="black"/>
                </a:solidFill>
              </a:rPr>
              <a:t>укључујући</a:t>
            </a:r>
            <a:r>
              <a:rPr lang="en-US" sz="1900" dirty="0">
                <a:solidFill>
                  <a:prstClr val="black"/>
                </a:solidFill>
              </a:rPr>
              <a:t> </a:t>
            </a:r>
            <a:r>
              <a:rPr lang="en-US" sz="1900" dirty="0" err="1">
                <a:solidFill>
                  <a:prstClr val="black"/>
                </a:solidFill>
              </a:rPr>
              <a:t>одлагање</a:t>
            </a:r>
            <a:r>
              <a:rPr lang="en-US" sz="1900" dirty="0">
                <a:solidFill>
                  <a:prstClr val="black"/>
                </a:solidFill>
              </a:rPr>
              <a:t>  (</a:t>
            </a:r>
            <a:r>
              <a:rPr lang="sr-Cyrl-CS" sz="1900" dirty="0" smtClean="0">
                <a:solidFill>
                  <a:prstClr val="black"/>
                </a:solidFill>
              </a:rPr>
              <a:t>чл.</a:t>
            </a:r>
            <a:r>
              <a:rPr lang="en-US" sz="1900" dirty="0" smtClean="0">
                <a:solidFill>
                  <a:prstClr val="black"/>
                </a:solidFill>
              </a:rPr>
              <a:t>7</a:t>
            </a:r>
            <a:r>
              <a:rPr lang="sr-Cyrl-CS" sz="1900" dirty="0" smtClean="0">
                <a:solidFill>
                  <a:prstClr val="black"/>
                </a:solidFill>
              </a:rPr>
              <a:t> тачка </a:t>
            </a:r>
            <a:r>
              <a:rPr lang="en-US" sz="1900" dirty="0" smtClean="0">
                <a:solidFill>
                  <a:prstClr val="black"/>
                </a:solidFill>
              </a:rPr>
              <a:t>3)</a:t>
            </a:r>
            <a:endParaRPr lang="en-US" sz="1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8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107366" y="227206"/>
            <a:ext cx="7785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3200" b="1" dirty="0" smtClean="0">
                <a:solidFill>
                  <a:prstClr val="black"/>
                </a:solidFill>
              </a:rPr>
              <a:t>ОДРЕДБЕ ПРОПИСАНЕ </a:t>
            </a:r>
            <a:r>
              <a:rPr lang="en-US" sz="3200" b="1" dirty="0" smtClean="0">
                <a:solidFill>
                  <a:prstClr val="black"/>
                </a:solidFill>
              </a:rPr>
              <a:t>REACH</a:t>
            </a:r>
            <a:r>
              <a:rPr lang="sr-Cyrl-CS" sz="3200" b="1" dirty="0" smtClean="0">
                <a:solidFill>
                  <a:prstClr val="black"/>
                </a:solidFill>
              </a:rPr>
              <a:t> УРЕДБОМ  </a:t>
            </a:r>
            <a:r>
              <a:rPr lang="sr-Cyrl-CS" sz="3200" b="1" dirty="0" smtClean="0">
                <a:solidFill>
                  <a:srgbClr val="FF0000"/>
                </a:solidFill>
              </a:rPr>
              <a:t>ЛИСТА ЗА АУТОРИЗАЦИЈУ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556792"/>
            <a:ext cx="8424937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sr-Cyrl-CS" dirty="0" smtClean="0"/>
              <a:t>Анекс </a:t>
            </a:r>
            <a:r>
              <a:rPr lang="en-US" dirty="0"/>
              <a:t>XIV REACH </a:t>
            </a:r>
            <a:r>
              <a:rPr lang="sr-Cyrl-CS" dirty="0"/>
              <a:t>Уредбе - ЛИСТА ЗА </a:t>
            </a:r>
            <a:r>
              <a:rPr lang="sr-Cyrl-CS" dirty="0" smtClean="0"/>
              <a:t>АУТОРИЗАЦИЈУ (</a:t>
            </a:r>
            <a:r>
              <a:rPr lang="en-US" i="1" dirty="0" smtClean="0"/>
              <a:t>Authorisation List</a:t>
            </a:r>
            <a:r>
              <a:rPr lang="en-US" dirty="0" smtClean="0"/>
              <a:t>)</a:t>
            </a:r>
            <a:r>
              <a:rPr lang="sr-Cyrl-CS" dirty="0" smtClean="0"/>
              <a:t> </a:t>
            </a:r>
            <a:r>
              <a:rPr lang="sr-Cyrl-CS" dirty="0"/>
              <a:t>– </a:t>
            </a:r>
            <a:r>
              <a:rPr lang="sr-Cyrl-CS" b="1" dirty="0" smtClean="0"/>
              <a:t>обавеза </a:t>
            </a:r>
            <a:r>
              <a:rPr lang="sr-Cyrl-CS" b="1" dirty="0"/>
              <a:t>издавања </a:t>
            </a:r>
            <a:r>
              <a:rPr lang="sr-Cyrl-CS" b="1" dirty="0" smtClean="0"/>
              <a:t>одобрења</a:t>
            </a:r>
            <a:r>
              <a:rPr lang="sr-Cyrl-CS" dirty="0" smtClean="0"/>
              <a:t> (31 супстанца)</a:t>
            </a:r>
            <a:endParaRPr lang="en-US" dirty="0" smtClean="0"/>
          </a:p>
          <a:p>
            <a:pPr marL="0" indent="0" algn="just">
              <a:buNone/>
            </a:pPr>
            <a:endParaRPr lang="sr-Cyrl-CS" sz="5100" dirty="0" smtClean="0"/>
          </a:p>
          <a:p>
            <a:pPr marL="0" indent="0" algn="just">
              <a:buNone/>
            </a:pPr>
            <a:endParaRPr lang="sr-Cyrl-CS" dirty="0"/>
          </a:p>
          <a:p>
            <a:pPr marL="0" indent="0" algn="just">
              <a:buNone/>
            </a:pPr>
            <a:endParaRPr lang="en-US" sz="5100" dirty="0" smtClean="0"/>
          </a:p>
          <a:p>
            <a:pPr marL="0" indent="0" algn="just">
              <a:buNone/>
            </a:pPr>
            <a:endParaRPr lang="ru-RU" sz="5100" dirty="0" smtClean="0"/>
          </a:p>
          <a:p>
            <a:pPr marL="0" indent="0" algn="just">
              <a:buNone/>
            </a:pPr>
            <a:endParaRPr lang="ru-RU" sz="34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288001"/>
              </p:ext>
            </p:extLst>
          </p:nvPr>
        </p:nvGraphicFramePr>
        <p:xfrm>
          <a:off x="443548" y="3645024"/>
          <a:ext cx="8229602" cy="1892808"/>
        </p:xfrm>
        <a:graphic>
          <a:graphicData uri="http://schemas.openxmlformats.org/drawingml/2006/table">
            <a:tbl>
              <a:tblPr firstRow="1" firstCol="1" bandRow="1"/>
              <a:tblGrid>
                <a:gridCol w="1314922"/>
                <a:gridCol w="1382936"/>
                <a:gridCol w="1382936"/>
                <a:gridCol w="1382936"/>
                <a:gridCol w="1382936"/>
                <a:gridCol w="1382936"/>
              </a:tblGrid>
              <a:tr h="938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Substance Name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EC Number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CAS Number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Sunset date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Latest application date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Exempted (categories of) uses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9385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Diisobutyl phthalate (DIBP)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201-553-2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84-69-5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21/02/2015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 smtClean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21/08/2013</a:t>
                      </a: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13" marR="680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03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107366" y="227206"/>
            <a:ext cx="7785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3200" b="1" dirty="0" smtClean="0">
                <a:solidFill>
                  <a:prstClr val="black"/>
                </a:solidFill>
              </a:rPr>
              <a:t>ОДРЕДБЕ ПРОПИСАНЕ </a:t>
            </a:r>
            <a:r>
              <a:rPr lang="en-US" sz="3200" b="1" dirty="0" smtClean="0">
                <a:solidFill>
                  <a:prstClr val="black"/>
                </a:solidFill>
              </a:rPr>
              <a:t>REACH</a:t>
            </a:r>
            <a:r>
              <a:rPr lang="sr-Cyrl-CS" sz="3200" b="1" dirty="0" smtClean="0">
                <a:solidFill>
                  <a:prstClr val="black"/>
                </a:solidFill>
              </a:rPr>
              <a:t> УРЕДБОМ  </a:t>
            </a:r>
            <a:r>
              <a:rPr lang="sr-Cyrl-CS" sz="3200" b="1" dirty="0" smtClean="0">
                <a:solidFill>
                  <a:srgbClr val="FF0000"/>
                </a:solidFill>
              </a:rPr>
              <a:t>ЛИСТА ЗА АУТОРИЗАЦИЈУ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32540"/>
            <a:ext cx="8363272" cy="522079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sr-Cyrl-CS" sz="2000" b="1" dirty="0" smtClean="0"/>
              <a:t>Крајњи датум за подношење захтева </a:t>
            </a:r>
            <a:r>
              <a:rPr lang="en-US" sz="2000" b="1" dirty="0" smtClean="0"/>
              <a:t>(</a:t>
            </a:r>
            <a:r>
              <a:rPr lang="en-US" sz="2000" b="1" i="1" dirty="0" smtClean="0"/>
              <a:t>Latest </a:t>
            </a:r>
            <a:r>
              <a:rPr lang="en-US" sz="2000" b="1" i="1" dirty="0"/>
              <a:t>application </a:t>
            </a:r>
            <a:r>
              <a:rPr lang="en-US" sz="2000" b="1" i="1" dirty="0" smtClean="0"/>
              <a:t>date</a:t>
            </a:r>
            <a:r>
              <a:rPr lang="en-US" sz="2000" b="1" dirty="0" smtClean="0"/>
              <a:t>)</a:t>
            </a:r>
            <a:r>
              <a:rPr lang="ru-RU" sz="2000" dirty="0" smtClean="0"/>
              <a:t>: </a:t>
            </a:r>
            <a:r>
              <a:rPr lang="ru-RU" sz="2000" dirty="0"/>
              <a:t>Датум (или датуми) </a:t>
            </a:r>
            <a:r>
              <a:rPr lang="ru-RU" sz="2000" b="1" u="sng" dirty="0">
                <a:solidFill>
                  <a:srgbClr val="FF0000"/>
                </a:solidFill>
              </a:rPr>
              <a:t>најмање 18 месеци пре датума повлачења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u="sng" dirty="0">
                <a:solidFill>
                  <a:srgbClr val="FF0000"/>
                </a:solidFill>
              </a:rPr>
              <a:t>до када се захтев мора доставити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dirty="0"/>
              <a:t>на адресу органа који издаје одобрења уколико подносилац захтева жели да настави коришћење, односно стављање у промет супстанце за одређени начин коришћења након датума повлачења; ови начини коришћења се дозвољавају након датума повлачења док се не донесе одлука о издавању одобрења</a:t>
            </a:r>
          </a:p>
          <a:p>
            <a:pPr marL="0" indent="0" algn="just">
              <a:buNone/>
            </a:pPr>
            <a:endParaRPr lang="ru-RU" sz="2000" dirty="0"/>
          </a:p>
          <a:p>
            <a:pPr marL="0" indent="0" algn="just">
              <a:buNone/>
            </a:pPr>
            <a:r>
              <a:rPr lang="ru-RU" sz="2000" b="1" dirty="0" smtClean="0"/>
              <a:t>Датум повлачења</a:t>
            </a:r>
            <a:r>
              <a:rPr lang="en-US" sz="2000" b="1" dirty="0"/>
              <a:t> (</a:t>
            </a:r>
            <a:r>
              <a:rPr lang="en-US" sz="2000" b="1" i="1" dirty="0" smtClean="0"/>
              <a:t>Sunset date)</a:t>
            </a:r>
            <a:r>
              <a:rPr lang="ru-RU" sz="2000" dirty="0" smtClean="0"/>
              <a:t>: </a:t>
            </a:r>
            <a:r>
              <a:rPr lang="ru-RU" sz="2000" b="1" u="sng" dirty="0">
                <a:solidFill>
                  <a:srgbClr val="FF0000"/>
                </a:solidFill>
              </a:rPr>
              <a:t>Датум (или датуми) од кад је стављање у промет и коришћење супстанце забрањено </a:t>
            </a:r>
            <a:r>
              <a:rPr lang="ru-RU" sz="2000" b="1" u="sng" dirty="0" smtClean="0">
                <a:solidFill>
                  <a:srgbClr val="FF0000"/>
                </a:solidFill>
              </a:rPr>
              <a:t>уколико </a:t>
            </a:r>
            <a:r>
              <a:rPr lang="ru-RU" sz="2000" b="1" u="sng" dirty="0">
                <a:solidFill>
                  <a:srgbClr val="FF0000"/>
                </a:solidFill>
              </a:rPr>
              <a:t>није издато одобрење</a:t>
            </a:r>
            <a:r>
              <a:rPr lang="ru-RU" sz="2000" dirty="0"/>
              <a:t>, при чему се узима у обзир, када то одговара конкретном случају, производни циклус  утврђен за поменуто </a:t>
            </a:r>
            <a:r>
              <a:rPr lang="ru-RU" sz="2000" dirty="0" smtClean="0"/>
              <a:t>коришћење</a:t>
            </a:r>
            <a:endParaRPr lang="sr-Cyrl-CS" sz="2000" dirty="0"/>
          </a:p>
          <a:p>
            <a:pPr marL="0" indent="0" algn="just">
              <a:buNone/>
            </a:pPr>
            <a:endParaRPr lang="en-US" sz="2000" dirty="0" smtClean="0"/>
          </a:p>
          <a:p>
            <a:pPr marL="0" indent="0" algn="just">
              <a:buNone/>
            </a:pPr>
            <a:r>
              <a:rPr lang="ru-RU" sz="2100" b="1" dirty="0">
                <a:solidFill>
                  <a:srgbClr val="FF0000"/>
                </a:solidFill>
              </a:rPr>
              <a:t>Коришћење супстанце са листе из Анекса XIV и њено стављање у промет забрањено је након датума „</a:t>
            </a:r>
            <a:r>
              <a:rPr lang="ru-RU" sz="2100" b="1" dirty="0" smtClean="0">
                <a:solidFill>
                  <a:srgbClr val="FF0000"/>
                </a:solidFill>
              </a:rPr>
              <a:t>повлачења“ - </a:t>
            </a:r>
            <a:r>
              <a:rPr lang="en-US" sz="2100" b="1" i="1" dirty="0" smtClean="0">
                <a:solidFill>
                  <a:srgbClr val="FF0000"/>
                </a:solidFill>
              </a:rPr>
              <a:t>Sunset </a:t>
            </a:r>
            <a:r>
              <a:rPr lang="en-US" sz="2100" b="1" i="1" dirty="0">
                <a:solidFill>
                  <a:srgbClr val="FF0000"/>
                </a:solidFill>
              </a:rPr>
              <a:t>date</a:t>
            </a:r>
            <a:r>
              <a:rPr lang="ru-RU" sz="2100" b="1" i="1" dirty="0" smtClean="0">
                <a:solidFill>
                  <a:srgbClr val="FF0000"/>
                </a:solidFill>
              </a:rPr>
              <a:t> </a:t>
            </a:r>
            <a:r>
              <a:rPr lang="ru-RU" sz="2100" b="1" dirty="0">
                <a:solidFill>
                  <a:srgbClr val="FF0000"/>
                </a:solidFill>
              </a:rPr>
              <a:t>уколико није издато одобрење, ако се не ради о </a:t>
            </a:r>
            <a:r>
              <a:rPr lang="ru-RU" sz="2100" b="1" dirty="0" smtClean="0">
                <a:solidFill>
                  <a:srgbClr val="FF0000"/>
                </a:solidFill>
              </a:rPr>
              <a:t>изузетку</a:t>
            </a:r>
            <a:endParaRPr lang="ru-RU" sz="21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14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579296" cy="4493096"/>
          </a:xfrm>
        </p:spPr>
        <p:txBody>
          <a:bodyPr>
            <a:normAutofit lnSpcReduction="10000"/>
          </a:bodyPr>
          <a:lstStyle/>
          <a:p>
            <a:pPr>
              <a:buClr>
                <a:srgbClr val="00B050"/>
              </a:buClr>
              <a:buSzPct val="100000"/>
              <a:buBlip>
                <a:blip r:embed="rId4"/>
              </a:buBlip>
            </a:pPr>
            <a:r>
              <a:rPr lang="sr-Cyrl-CS" dirty="0" smtClean="0"/>
              <a:t>Привредни субјекат не производи/увози </a:t>
            </a:r>
            <a:r>
              <a:rPr lang="en-US" dirty="0"/>
              <a:t>SVHC </a:t>
            </a:r>
            <a:r>
              <a:rPr lang="sr-Cyrl-CS" dirty="0" smtClean="0"/>
              <a:t> и не користи </a:t>
            </a:r>
            <a:r>
              <a:rPr lang="en-US" dirty="0" smtClean="0"/>
              <a:t>SVHC </a:t>
            </a:r>
            <a:r>
              <a:rPr lang="sr-Cyrl-CS" dirty="0" smtClean="0"/>
              <a:t>у производњи производа</a:t>
            </a:r>
            <a:r>
              <a:rPr lang="en-US" dirty="0" smtClean="0"/>
              <a:t> </a:t>
            </a:r>
            <a:endParaRPr lang="sr-Cyrl-CS" dirty="0" smtClean="0"/>
          </a:p>
          <a:p>
            <a:pPr marL="0" indent="0">
              <a:buNone/>
            </a:pPr>
            <a:endParaRPr lang="en-US" dirty="0" smtClean="0"/>
          </a:p>
          <a:p>
            <a:pPr>
              <a:buBlip>
                <a:blip r:embed="rId5"/>
              </a:buBlip>
            </a:pPr>
            <a:r>
              <a:rPr lang="sr-Cyrl-CS" dirty="0" smtClean="0"/>
              <a:t>Привредни </a:t>
            </a:r>
            <a:r>
              <a:rPr lang="sr-Cyrl-CS" dirty="0"/>
              <a:t>субјекат </a:t>
            </a:r>
            <a:r>
              <a:rPr lang="sr-Cyrl-CS" dirty="0" smtClean="0"/>
              <a:t>замењује </a:t>
            </a:r>
            <a:r>
              <a:rPr lang="en-US" dirty="0"/>
              <a:t>SVHC </a:t>
            </a:r>
            <a:r>
              <a:rPr lang="sr-Cyrl-CS" dirty="0" smtClean="0"/>
              <a:t>безбеднијом алтернативном супстанцом 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Blip>
                <a:blip r:embed="rId6"/>
              </a:buBlip>
            </a:pPr>
            <a:r>
              <a:rPr lang="sr-Cyrl-CS" dirty="0" smtClean="0"/>
              <a:t>Привредни </a:t>
            </a:r>
            <a:r>
              <a:rPr lang="sr-Cyrl-CS" dirty="0"/>
              <a:t>субјекат </a:t>
            </a:r>
            <a:r>
              <a:rPr lang="sr-Cyrl-CS" dirty="0" smtClean="0"/>
              <a:t>подноси захтев за издавање одобрења Европској агенцији за хемикалије (</a:t>
            </a:r>
            <a:r>
              <a:rPr lang="en-US" dirty="0" smtClean="0"/>
              <a:t>ECHA)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15616" y="278433"/>
            <a:ext cx="8028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CS" sz="3000" b="1" dirty="0" smtClean="0"/>
              <a:t>КОЈЕ СУ МОГУЋНОСТИ ЗА КОЈЕ СЕ ПРИВРЕДНИ СУБЈЕКТИ МОГУ ОДЛУЧИТИ?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312129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2438921"/>
              </p:ext>
            </p:extLst>
          </p:nvPr>
        </p:nvGraphicFramePr>
        <p:xfrm>
          <a:off x="323528" y="1484784"/>
          <a:ext cx="8640960" cy="51167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480"/>
                <a:gridCol w="4320480"/>
              </a:tblGrid>
              <a:tr h="32686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2000" b="1" u="none" strike="noStrike" dirty="0" smtClean="0">
                          <a:effectLst/>
                        </a:rPr>
                        <a:t>Стандардне </a:t>
                      </a:r>
                      <a:r>
                        <a:rPr lang="ru-RU" sz="2000" b="1" u="none" strike="noStrike" dirty="0">
                          <a:effectLst/>
                        </a:rPr>
                        <a:t>накнаде за поступак ауторизације изражене у еврима (EUR</a:t>
                      </a:r>
                      <a:r>
                        <a:rPr lang="ru-RU" sz="2000" b="1" u="none" strike="noStrike" dirty="0" smtClean="0">
                          <a:effectLst/>
                        </a:rPr>
                        <a:t>)</a:t>
                      </a:r>
                    </a:p>
                    <a:p>
                      <a:pPr algn="ctr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>
                          <a:solidFill>
                            <a:srgbClr val="FF0000"/>
                          </a:solidFill>
                          <a:effectLst/>
                        </a:rPr>
                        <a:t>Основна накнада</a:t>
                      </a:r>
                      <a:endParaRPr lang="sr-Cyrl-RS" sz="2000" b="0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50</a:t>
                      </a:r>
                      <a:r>
                        <a:rPr lang="sr-Cyrl-C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 dirty="0" smtClean="0">
                          <a:effectLst/>
                        </a:rPr>
                        <a:t>+ накнада за  додатну супстанцу</a:t>
                      </a:r>
                      <a:endParaRPr lang="sr-Cyrl-RS" sz="2000" u="none" strike="noStrike" dirty="0">
                        <a:effectLst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u="none" strike="noStrike" dirty="0" smtClean="0">
                          <a:effectLst/>
                        </a:rPr>
                        <a:t>10</a:t>
                      </a:r>
                      <a:r>
                        <a:rPr lang="sr-Cyrl-CS" sz="2000" b="1" u="none" strike="noStrike" dirty="0" smtClean="0">
                          <a:effectLst/>
                        </a:rPr>
                        <a:t> </a:t>
                      </a:r>
                      <a:r>
                        <a:rPr lang="en-US" sz="2000" b="1" u="none" strike="noStrike" dirty="0" smtClean="0"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 dirty="0" smtClean="0">
                          <a:effectLst/>
                        </a:rPr>
                        <a:t>+ накнада за додатно коришћење</a:t>
                      </a:r>
                      <a:endParaRPr lang="sr-Cyrl-RS" sz="2000" u="none" strike="noStrike" dirty="0">
                        <a:effectLst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u="none" strike="noStrike" dirty="0" smtClean="0">
                          <a:effectLst/>
                        </a:rPr>
                        <a:t>10</a:t>
                      </a:r>
                      <a:r>
                        <a:rPr lang="sr-Cyrl-CS" sz="2000" b="1" u="none" strike="noStrike" dirty="0" smtClean="0">
                          <a:effectLst/>
                        </a:rPr>
                        <a:t> </a:t>
                      </a:r>
                      <a:r>
                        <a:rPr lang="en-US" sz="2000" b="1" u="none" strike="noStrike" dirty="0" smtClean="0"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rowSpan="4"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 smtClean="0">
                          <a:effectLst/>
                        </a:rPr>
                        <a:t>+ накнада за додатног  подносиоца захтева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није мало и средње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37 500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средње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30 000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мало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18 750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микро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5 625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331640" y="301000"/>
            <a:ext cx="75608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2800" b="1" dirty="0" smtClean="0"/>
              <a:t>ПРЕГЛЕД ФИНАНСИЈСКИХ СРЕДСТАВА ЗА </a:t>
            </a:r>
          </a:p>
          <a:p>
            <a:pPr algn="ctr"/>
            <a:r>
              <a:rPr lang="sr-Cyrl-CS" sz="2800" b="1" dirty="0" smtClean="0"/>
              <a:t>ПОСТУПАК АУТОРИЗАЦИЈЕ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71050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904646"/>
              </p:ext>
            </p:extLst>
          </p:nvPr>
        </p:nvGraphicFramePr>
        <p:xfrm>
          <a:off x="241277" y="1700808"/>
          <a:ext cx="8640960" cy="45423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480"/>
                <a:gridCol w="4320480"/>
              </a:tblGrid>
              <a:tr h="32686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2000" b="1" u="none" strike="noStrike" dirty="0" smtClean="0">
                          <a:effectLst/>
                        </a:rPr>
                        <a:t>Смањене </a:t>
                      </a:r>
                      <a:r>
                        <a:rPr lang="ru-RU" sz="2000" b="1" u="none" strike="noStrike" dirty="0">
                          <a:effectLst/>
                        </a:rPr>
                        <a:t>накнаде </a:t>
                      </a:r>
                      <a:r>
                        <a:rPr lang="ru-RU" sz="2000" b="1" u="none" strike="noStrike" dirty="0" smtClean="0">
                          <a:effectLst/>
                        </a:rPr>
                        <a:t>за средња предузећа за поступак </a:t>
                      </a:r>
                      <a:r>
                        <a:rPr lang="ru-RU" sz="2000" b="1" u="none" strike="noStrike" dirty="0">
                          <a:effectLst/>
                        </a:rPr>
                        <a:t>ауторизације изражене у еврима (EUR</a:t>
                      </a:r>
                      <a:r>
                        <a:rPr lang="ru-RU" sz="2000" b="1" u="none" strike="noStrike" dirty="0" smtClean="0">
                          <a:effectLst/>
                        </a:rPr>
                        <a:t>)</a:t>
                      </a:r>
                    </a:p>
                    <a:p>
                      <a:pPr algn="ctr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>
                          <a:solidFill>
                            <a:srgbClr val="FF0000"/>
                          </a:solidFill>
                          <a:effectLst/>
                        </a:rPr>
                        <a:t>Основна накнада</a:t>
                      </a:r>
                      <a:endParaRPr lang="sr-Cyrl-RS" sz="2000" b="0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r>
                        <a:rPr lang="en-U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r>
                        <a:rPr lang="sr-Cyrl-C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 dirty="0" smtClean="0">
                          <a:effectLst/>
                        </a:rPr>
                        <a:t>+ накнада за  додатну супстанцу</a:t>
                      </a:r>
                      <a:endParaRPr lang="sr-Cyrl-RS" sz="2000" u="none" strike="noStrike" dirty="0">
                        <a:effectLst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effectLst/>
                        </a:rPr>
                        <a:t>8 </a:t>
                      </a:r>
                      <a:r>
                        <a:rPr lang="en-US" sz="2000" b="1" u="none" strike="noStrike" dirty="0" smtClean="0"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 dirty="0" smtClean="0">
                          <a:effectLst/>
                        </a:rPr>
                        <a:t>+ накнада за додатно коришћење</a:t>
                      </a:r>
                      <a:endParaRPr lang="sr-Cyrl-RS" sz="2000" u="none" strike="noStrike" dirty="0">
                        <a:effectLst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effectLst/>
                        </a:rPr>
                        <a:t>8 </a:t>
                      </a:r>
                      <a:r>
                        <a:rPr lang="en-US" sz="2000" b="1" u="none" strike="noStrike" dirty="0" smtClean="0"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rowSpan="3"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 smtClean="0">
                          <a:effectLst/>
                        </a:rPr>
                        <a:t>+ накнада за додатног  подносиоца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средње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30 000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мало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18 750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микро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5 625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331640" y="301000"/>
            <a:ext cx="75608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2800" b="1" dirty="0" smtClean="0"/>
              <a:t>ПРЕГЛЕД ФИНАНСИЈСКИХ СРЕДСТАВА ЗА </a:t>
            </a:r>
          </a:p>
          <a:p>
            <a:pPr algn="ctr"/>
            <a:r>
              <a:rPr lang="sr-Cyrl-CS" sz="2800" b="1" dirty="0" smtClean="0"/>
              <a:t>ПОСТУПАК АУТОРИЗАЦИЈЕ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2412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8160393"/>
              </p:ext>
            </p:extLst>
          </p:nvPr>
        </p:nvGraphicFramePr>
        <p:xfrm>
          <a:off x="251521" y="2060848"/>
          <a:ext cx="8640960" cy="36630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480"/>
                <a:gridCol w="4320480"/>
              </a:tblGrid>
              <a:tr h="32686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2000" b="1" u="none" strike="noStrike" dirty="0" smtClean="0">
                          <a:effectLst/>
                        </a:rPr>
                        <a:t>Смањене </a:t>
                      </a:r>
                      <a:r>
                        <a:rPr lang="ru-RU" sz="2000" b="1" u="none" strike="noStrike" dirty="0">
                          <a:effectLst/>
                        </a:rPr>
                        <a:t>накнаде </a:t>
                      </a:r>
                      <a:r>
                        <a:rPr lang="ru-RU" sz="2000" b="1" u="none" strike="noStrike" dirty="0" smtClean="0">
                          <a:effectLst/>
                        </a:rPr>
                        <a:t>за мала предузећа за </a:t>
                      </a:r>
                      <a:r>
                        <a:rPr lang="ru-RU" sz="2000" b="1" u="none" strike="noStrike" dirty="0">
                          <a:effectLst/>
                        </a:rPr>
                        <a:t>поступак ауторизације изражене у еврима (EUR</a:t>
                      </a:r>
                      <a:r>
                        <a:rPr lang="ru-RU" sz="2000" b="1" u="none" strike="noStrike" dirty="0" smtClean="0">
                          <a:effectLst/>
                        </a:rPr>
                        <a:t>)</a:t>
                      </a:r>
                    </a:p>
                    <a:p>
                      <a:pPr algn="ctr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>
                          <a:solidFill>
                            <a:srgbClr val="FF0000"/>
                          </a:solidFill>
                          <a:effectLst/>
                        </a:rPr>
                        <a:t>Основна накнада</a:t>
                      </a:r>
                      <a:endParaRPr lang="sr-Cyrl-RS" sz="2000" b="0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25 </a:t>
                      </a:r>
                      <a:r>
                        <a:rPr lang="en-U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+</a:t>
                      </a:r>
                      <a:r>
                        <a:rPr lang="sr-Cyrl-RS" sz="2000" u="none" strike="noStrike" dirty="0" smtClean="0">
                          <a:effectLst/>
                        </a:rPr>
                        <a:t> </a:t>
                      </a:r>
                      <a:r>
                        <a:rPr lang="sr-Cyrl-RS" sz="2000" u="none" strike="noStrike" dirty="0">
                          <a:effectLst/>
                        </a:rPr>
                        <a:t>накнада за </a:t>
                      </a:r>
                      <a:r>
                        <a:rPr lang="en-US" sz="2000" u="none" strike="noStrike" dirty="0" smtClean="0">
                          <a:effectLst/>
                        </a:rPr>
                        <a:t> </a:t>
                      </a:r>
                      <a:r>
                        <a:rPr lang="sr-Cyrl-CS" sz="2000" u="none" strike="noStrike" dirty="0" smtClean="0">
                          <a:effectLst/>
                        </a:rPr>
                        <a:t>додатну</a:t>
                      </a:r>
                      <a:r>
                        <a:rPr lang="sr-Cyrl-CS" sz="2000" u="none" strike="noStrike" baseline="0" dirty="0" smtClean="0">
                          <a:effectLst/>
                        </a:rPr>
                        <a:t> </a:t>
                      </a:r>
                      <a:r>
                        <a:rPr lang="sr-Cyrl-RS" sz="2000" u="none" strike="noStrike" dirty="0" smtClean="0">
                          <a:effectLst/>
                        </a:rPr>
                        <a:t>супстанцу</a:t>
                      </a:r>
                      <a:endParaRPr lang="sr-Cyrl-R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effectLst/>
                        </a:rPr>
                        <a:t>5 </a:t>
                      </a:r>
                      <a:r>
                        <a:rPr lang="en-US" sz="2000" b="1" u="none" strike="noStrike" dirty="0" smtClean="0"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 dirty="0" smtClean="0">
                          <a:effectLst/>
                        </a:rPr>
                        <a:t>+ накнада </a:t>
                      </a:r>
                      <a:r>
                        <a:rPr lang="sr-Cyrl-RS" sz="2000" u="none" strike="noStrike" dirty="0">
                          <a:effectLst/>
                        </a:rPr>
                        <a:t>за </a:t>
                      </a:r>
                      <a:r>
                        <a:rPr lang="sr-Cyrl-RS" sz="2000" u="none" strike="noStrike" dirty="0" smtClean="0">
                          <a:effectLst/>
                        </a:rPr>
                        <a:t>додатно коришћење</a:t>
                      </a:r>
                      <a:endParaRPr lang="sr-Cyrl-R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effectLst/>
                        </a:rPr>
                        <a:t>5 </a:t>
                      </a:r>
                      <a:r>
                        <a:rPr lang="en-US" sz="2000" b="1" u="none" strike="noStrike" dirty="0" smtClean="0">
                          <a:effectLst/>
                        </a:rPr>
                        <a:t>000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 smtClean="0">
                          <a:effectLst/>
                        </a:rPr>
                        <a:t>+ накнада за додатног  подносиоца </a:t>
                      </a:r>
                      <a:r>
                        <a:rPr lang="ru-RU" sz="2000" u="none" strike="noStrike" dirty="0">
                          <a:effectLst/>
                        </a:rPr>
                        <a:t>захтева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мало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18 750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микро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5 625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331640" y="301000"/>
            <a:ext cx="75608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2800" b="1" dirty="0" smtClean="0"/>
              <a:t>ПРЕГЛЕД ФИНАНСИЈСКИХ СРЕДСТАВА ЗА </a:t>
            </a:r>
          </a:p>
          <a:p>
            <a:pPr algn="ctr"/>
            <a:r>
              <a:rPr lang="sr-Cyrl-CS" sz="2800" b="1" dirty="0" smtClean="0"/>
              <a:t>ПОСТУПАК АУТОРИЗАЦИЈЕ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0465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2257872"/>
              </p:ext>
            </p:extLst>
          </p:nvPr>
        </p:nvGraphicFramePr>
        <p:xfrm>
          <a:off x="251521" y="2060848"/>
          <a:ext cx="8640960" cy="27837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480"/>
                <a:gridCol w="4320480"/>
              </a:tblGrid>
              <a:tr h="32686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2000" b="1" u="none" strike="noStrike" dirty="0" smtClean="0">
                          <a:effectLst/>
                        </a:rPr>
                        <a:t>Смањене </a:t>
                      </a:r>
                      <a:r>
                        <a:rPr lang="ru-RU" sz="2000" b="1" u="none" strike="noStrike" dirty="0">
                          <a:effectLst/>
                        </a:rPr>
                        <a:t>накнаде </a:t>
                      </a:r>
                      <a:r>
                        <a:rPr lang="ru-RU" sz="2000" b="1" u="none" strike="noStrike" dirty="0" smtClean="0">
                          <a:effectLst/>
                        </a:rPr>
                        <a:t>за микро предузећа за </a:t>
                      </a:r>
                      <a:r>
                        <a:rPr lang="ru-RU" sz="2000" b="1" u="none" strike="noStrike" dirty="0">
                          <a:effectLst/>
                        </a:rPr>
                        <a:t>поступак ауторизације изражене у еврима (EUR</a:t>
                      </a:r>
                      <a:r>
                        <a:rPr lang="ru-RU" sz="2000" b="1" u="none" strike="noStrike" dirty="0" smtClean="0">
                          <a:effectLst/>
                        </a:rPr>
                        <a:t>)</a:t>
                      </a:r>
                    </a:p>
                    <a:p>
                      <a:pPr algn="ctr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>
                          <a:solidFill>
                            <a:srgbClr val="FF0000"/>
                          </a:solidFill>
                          <a:effectLst/>
                        </a:rPr>
                        <a:t>Основна накнада</a:t>
                      </a:r>
                      <a:endParaRPr lang="sr-Cyrl-RS" sz="2000" b="0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7 5</a:t>
                      </a:r>
                      <a:r>
                        <a:rPr lang="en-US" sz="20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00</a:t>
                      </a:r>
                      <a:endParaRPr lang="en-US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 dirty="0" smtClean="0">
                          <a:effectLst/>
                        </a:rPr>
                        <a:t>+ накнада за  додатну супстанцу</a:t>
                      </a:r>
                      <a:endParaRPr lang="sr-Cyrl-RS" sz="2000" u="none" strike="noStrike" dirty="0">
                        <a:effectLst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effectLst/>
                        </a:rPr>
                        <a:t>1 5</a:t>
                      </a:r>
                      <a:r>
                        <a:rPr lang="en-US" sz="2000" b="1" u="none" strike="noStrike" dirty="0" smtClean="0">
                          <a:effectLst/>
                        </a:rPr>
                        <a:t>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2686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2000" u="none" strike="noStrike" dirty="0" smtClean="0">
                          <a:effectLst/>
                        </a:rPr>
                        <a:t>+ накнада за додатно коришћење</a:t>
                      </a:r>
                      <a:endParaRPr lang="sr-Cyrl-RS" sz="2000" u="none" strike="noStrike" dirty="0">
                        <a:effectLst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CS" sz="2000" b="1" u="none" strike="noStrike" dirty="0" smtClean="0">
                          <a:effectLst/>
                        </a:rPr>
                        <a:t>1 5</a:t>
                      </a:r>
                      <a:r>
                        <a:rPr lang="en-US" sz="2000" b="1" u="none" strike="noStrike" dirty="0" smtClean="0">
                          <a:effectLst/>
                        </a:rPr>
                        <a:t>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879268"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 smtClean="0">
                          <a:effectLst/>
                        </a:rPr>
                        <a:t>+ накнада за додатног  подносиоца захтева</a:t>
                      </a:r>
                      <a:endParaRPr lang="ru-RU" sz="2000" u="none" strike="noStrike" dirty="0">
                        <a:effectLst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Додатни подносилац захтева је микро </a:t>
                      </a:r>
                      <a:r>
                        <a:rPr lang="ru-RU" sz="2000" u="none" strike="noStrike" dirty="0" smtClean="0">
                          <a:effectLst/>
                        </a:rPr>
                        <a:t>предузеће:                                            </a:t>
                      </a:r>
                      <a:r>
                        <a:rPr lang="ru-RU" sz="2000" b="1" u="none" strike="noStrike" dirty="0" smtClean="0">
                          <a:effectLst/>
                        </a:rPr>
                        <a:t>5 625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331640" y="301000"/>
            <a:ext cx="75608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2800" b="1" dirty="0" smtClean="0"/>
              <a:t>ПРЕГЛЕД ФИНАНСИЈСКИХ СРЕДСТАВА ЗА </a:t>
            </a:r>
          </a:p>
          <a:p>
            <a:pPr algn="ctr"/>
            <a:r>
              <a:rPr lang="sr-Cyrl-CS" sz="2800" b="1" dirty="0" smtClean="0"/>
              <a:t>ПОСТУПАК АУТОРИЗАЦИЈЕ</a:t>
            </a:r>
            <a:endParaRPr lang="en-US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467543" y="5085184"/>
            <a:ext cx="84249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echa.europa.eu/documents/10162/13566/authorisation_fee_calculator_en.xls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05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984" y="1844824"/>
            <a:ext cx="8219256" cy="4349080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endParaRPr lang="sr-Cyrl-CS" dirty="0"/>
          </a:p>
          <a:p>
            <a:pPr marL="0" indent="0" algn="just">
              <a:buNone/>
            </a:pPr>
            <a:r>
              <a:rPr lang="ru-RU" dirty="0" smtClean="0"/>
              <a:t>Овлашћени </a:t>
            </a:r>
            <a:r>
              <a:rPr lang="ru-RU" dirty="0"/>
              <a:t>заступник: јесте свако </a:t>
            </a:r>
            <a:r>
              <a:rPr lang="ru-RU" b="1" dirty="0">
                <a:solidFill>
                  <a:srgbClr val="FF0000"/>
                </a:solidFill>
              </a:rPr>
              <a:t>физичко или правно лице пословно смештено у ЕУ</a:t>
            </a:r>
            <a:r>
              <a:rPr lang="ru-RU" dirty="0"/>
              <a:t>, </a:t>
            </a:r>
            <a:r>
              <a:rPr lang="ru-RU" i="1" dirty="0"/>
              <a:t>које именује произвођач супстанце, формулатор смеше или произвођач производа, са седиштем </a:t>
            </a:r>
            <a:r>
              <a:rPr lang="ru-RU" b="1" u="sng" dirty="0">
                <a:solidFill>
                  <a:srgbClr val="FF0000"/>
                </a:solidFill>
              </a:rPr>
              <a:t>ван територије ЕУ</a:t>
            </a:r>
            <a:r>
              <a:rPr lang="ru-RU" dirty="0"/>
              <a:t>, да у његово име испуни обавезе увозника у </a:t>
            </a:r>
            <a:r>
              <a:rPr lang="ru-RU" dirty="0" smtClean="0"/>
              <a:t>ЕУ</a:t>
            </a:r>
            <a:endParaRPr lang="en-US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dirty="0"/>
              <a:t>Ако произвођач са територије Републике Србије одреди </a:t>
            </a:r>
            <a:r>
              <a:rPr lang="ru-RU" dirty="0" smtClean="0"/>
              <a:t>Овлашћеног заступника</a:t>
            </a:r>
            <a:r>
              <a:rPr lang="en-US" dirty="0" smtClean="0"/>
              <a:t> (Only Representative - OR)</a:t>
            </a:r>
            <a:r>
              <a:rPr lang="ru-RU" dirty="0" smtClean="0"/>
              <a:t>, </a:t>
            </a:r>
            <a:r>
              <a:rPr lang="ru-RU" dirty="0"/>
              <a:t>онда је овлашћени заступник у обавези да </a:t>
            </a:r>
            <a:r>
              <a:rPr lang="ru-RU" dirty="0" smtClean="0"/>
              <a:t>заступа његове интересе, </a:t>
            </a:r>
            <a:r>
              <a:rPr lang="ru-RU" dirty="0"/>
              <a:t>а сви купци из ЕУ из истог ланца снабдевања се сматрају даљим </a:t>
            </a:r>
            <a:r>
              <a:rPr lang="ru-RU" dirty="0" smtClean="0"/>
              <a:t>корисницима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ВАЖНО: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b="1" dirty="0" smtClean="0">
                <a:solidFill>
                  <a:srgbClr val="FF0000"/>
                </a:solidFill>
              </a:rPr>
              <a:t>Многи увозници из ЕУ одустаће од куповине производа који садрже </a:t>
            </a:r>
            <a:r>
              <a:rPr lang="en-US" b="1" dirty="0" smtClean="0">
                <a:solidFill>
                  <a:srgbClr val="FF0000"/>
                </a:solidFill>
              </a:rPr>
              <a:t>SVHC</a:t>
            </a:r>
            <a:r>
              <a:rPr lang="sr-Cyrl-CS" b="1" dirty="0" smtClean="0">
                <a:solidFill>
                  <a:srgbClr val="FF0000"/>
                </a:solidFill>
              </a:rPr>
              <a:t> и потражиће друге снабдеваче чији производи не садрже ове супстанце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sr-Cyrl-CS" b="1" dirty="0" smtClean="0">
                <a:solidFill>
                  <a:srgbClr val="FF0000"/>
                </a:solidFill>
              </a:rPr>
              <a:t>Извозници производа из РС који стављају производе у промет на тржиште ЕУ потребно је да обезбеде Сертификат усаглашености њиховог производа са </a:t>
            </a:r>
            <a:r>
              <a:rPr lang="en-US" b="1" dirty="0">
                <a:solidFill>
                  <a:srgbClr val="FF0000"/>
                </a:solidFill>
              </a:rPr>
              <a:t>REACH </a:t>
            </a:r>
            <a:r>
              <a:rPr lang="sr-Cyrl-RS" b="1" dirty="0" smtClean="0">
                <a:solidFill>
                  <a:srgbClr val="FF0000"/>
                </a:solidFill>
              </a:rPr>
              <a:t>Уредбом </a:t>
            </a:r>
            <a:endParaRPr lang="sr-Cyrl-CS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sr-Cyrl-CS" b="1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sr-Cyrl-CS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0756" y="401543"/>
            <a:ext cx="8373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2400" b="1" dirty="0" smtClean="0"/>
              <a:t>ЗАСТУПАЊЕ ИНТЕРЕСА ПРИВРЕДНИХ СУБЈЕКАТА </a:t>
            </a:r>
          </a:p>
          <a:p>
            <a:pPr algn="ctr"/>
            <a:r>
              <a:rPr lang="sr-Cyrl-CS" sz="2400" b="1" dirty="0" smtClean="0"/>
              <a:t>ИЗ ЗЕМЉЕ КОЈА НИЈЕ ЧЛАНИЦА ЕУ  (члан 8. </a:t>
            </a:r>
            <a:r>
              <a:rPr lang="en-US" sz="2400" b="1" dirty="0" smtClean="0"/>
              <a:t>REACH</a:t>
            </a:r>
            <a:r>
              <a:rPr lang="sr-Cyrl-CS" sz="2400" b="1" dirty="0" smtClean="0"/>
              <a:t> Уредбе) 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02497" y="1463372"/>
            <a:ext cx="7283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</a:rPr>
              <a:t>Ко може бити овлашћени заступник?</a:t>
            </a:r>
            <a:endParaRPr 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60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rbija-Grb_wp_10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2204864"/>
            <a:ext cx="8075240" cy="964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sr-Cyrl-CS" sz="4000" b="1" dirty="0" smtClean="0"/>
              <a:t>ХВАЛА НА ПАЖЊИ</a:t>
            </a:r>
          </a:p>
          <a:p>
            <a:pPr marL="0" indent="0" algn="ctr">
              <a:buNone/>
            </a:pPr>
            <a:endParaRPr lang="sr-Cyrl-CS" b="1" dirty="0" smtClean="0"/>
          </a:p>
          <a:p>
            <a:pPr marL="0" indent="0" algn="ctr">
              <a:buNone/>
            </a:pPr>
            <a:endParaRPr lang="it-IT" b="1" dirty="0" smtClean="0"/>
          </a:p>
          <a:p>
            <a:pPr marL="0" indent="0" algn="ctr">
              <a:buNone/>
            </a:pPr>
            <a:r>
              <a:rPr lang="sr-Cyrl-RS" b="1" dirty="0" smtClean="0"/>
              <a:t>Катарина</a:t>
            </a:r>
            <a:r>
              <a:rPr lang="it-IT" b="1" dirty="0" smtClean="0"/>
              <a:t> </a:t>
            </a:r>
            <a:r>
              <a:rPr lang="sr-Cyrl-RS" b="1" dirty="0" smtClean="0"/>
              <a:t>Ћендић</a:t>
            </a:r>
          </a:p>
          <a:p>
            <a:pPr marL="0" indent="0" algn="ctr">
              <a:buNone/>
            </a:pPr>
            <a:r>
              <a:rPr lang="it-IT" dirty="0" smtClean="0">
                <a:hlinkClick r:id="rId3"/>
              </a:rPr>
              <a:t>Katarina.Cendic@eko.minpolj.gov.rs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8173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68760"/>
            <a:ext cx="4858878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7544" y="6223918"/>
            <a:ext cx="8147248" cy="634082"/>
          </a:xfrm>
        </p:spPr>
        <p:txBody>
          <a:bodyPr>
            <a:normAutofit/>
          </a:bodyPr>
          <a:lstStyle/>
          <a:p>
            <a:r>
              <a:rPr lang="ru-RU" sz="1000" dirty="0" smtClean="0">
                <a:solidFill>
                  <a:schemeClr val="bg1">
                    <a:lumMod val="65000"/>
                  </a:schemeClr>
                </a:solidFill>
              </a:rPr>
              <a:t>Република Србија Mинистарство пољопривреде и  заштите животне средине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73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2540</TotalTime>
  <Words>1101</Words>
  <Application>Microsoft Office PowerPoint</Application>
  <PresentationFormat>On-screen Show (4:3)</PresentationFormat>
  <Paragraphs>165</Paragraphs>
  <Slides>15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Office Theme</vt:lpstr>
      <vt:lpstr>1_Office Theme</vt:lpstr>
      <vt:lpstr>PowerPoint Presentation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  <vt:lpstr>Република Србија Mинистарство пољопривреде и  заштите животне средине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Katarina Ćendić</dc:creator>
  <cp:lastModifiedBy>Aleksandra Nikolic</cp:lastModifiedBy>
  <cp:revision>104</cp:revision>
  <cp:lastPrinted>2014-12-02T09:28:48Z</cp:lastPrinted>
  <dcterms:created xsi:type="dcterms:W3CDTF">2014-11-26T08:48:12Z</dcterms:created>
  <dcterms:modified xsi:type="dcterms:W3CDTF">2014-12-12T09:32:38Z</dcterms:modified>
</cp:coreProperties>
</file>