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00" r:id="rId2"/>
    <p:sldId id="299" r:id="rId3"/>
    <p:sldId id="258" r:id="rId4"/>
    <p:sldId id="262" r:id="rId5"/>
    <p:sldId id="269" r:id="rId6"/>
    <p:sldId id="270" r:id="rId7"/>
    <p:sldId id="295" r:id="rId8"/>
    <p:sldId id="272" r:id="rId9"/>
    <p:sldId id="273" r:id="rId10"/>
    <p:sldId id="274" r:id="rId11"/>
    <p:sldId id="275" r:id="rId12"/>
    <p:sldId id="277" r:id="rId13"/>
    <p:sldId id="288" r:id="rId14"/>
    <p:sldId id="282" r:id="rId15"/>
    <p:sldId id="276" r:id="rId16"/>
    <p:sldId id="279" r:id="rId17"/>
    <p:sldId id="278" r:id="rId18"/>
    <p:sldId id="280" r:id="rId19"/>
    <p:sldId id="281" r:id="rId20"/>
    <p:sldId id="283" r:id="rId21"/>
    <p:sldId id="285" r:id="rId22"/>
    <p:sldId id="286" r:id="rId23"/>
    <p:sldId id="287" r:id="rId24"/>
    <p:sldId id="289" r:id="rId25"/>
    <p:sldId id="291" r:id="rId26"/>
    <p:sldId id="292" r:id="rId27"/>
    <p:sldId id="297" r:id="rId28"/>
    <p:sldId id="301" r:id="rId29"/>
    <p:sldId id="303" r:id="rId30"/>
    <p:sldId id="29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ksandra Nikolic" initials="A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7C80"/>
    <a:srgbClr val="00CC00"/>
    <a:srgbClr val="CCFF99"/>
    <a:srgbClr val="CCFF33"/>
    <a:srgbClr val="00CC66"/>
    <a:srgbClr val="CCFFCC"/>
    <a:srgbClr val="006600"/>
    <a:srgbClr val="FF9966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69" autoAdjust="0"/>
  </p:normalViewPr>
  <p:slideViewPr>
    <p:cSldViewPr>
      <p:cViewPr>
        <p:scale>
          <a:sx n="100" d="100"/>
          <a:sy n="100" d="100"/>
        </p:scale>
        <p:origin x="-110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9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2BBF0-8177-4FC7-BE8C-EE3A9E7BC012}" type="datetimeFigureOut">
              <a:rPr lang="sr-Latn-RS" smtClean="0"/>
              <a:pPr/>
              <a:t>12.12.2014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4C31D-B3AD-4E64-85C7-9833D94994CC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97256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E5E60-B94F-4A5B-A98E-94CC3E7F41A2}" type="datetimeFigureOut">
              <a:rPr lang="sr-Latn-RS" smtClean="0"/>
              <a:pPr/>
              <a:t>12.12.2014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4975F-BD5F-469A-8DA0-1A82A8E4D1C1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92826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31048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4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02197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98658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рубрици 5. Састав хемикалије се наводе подаци о</a:t>
            </a:r>
            <a:r>
              <a:rPr lang="sr-Latn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alt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САСТОЈЦИМА </a:t>
            </a: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тј.</a:t>
            </a:r>
            <a:r>
              <a:rPr lang="sr-Cyrl-CS" alt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супстанцама/смешама које улазе у састав </a:t>
            </a:r>
            <a:r>
              <a:rPr lang="sr-Cyrl-CS" alt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хемикалије</a:t>
            </a: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која се уписује у Регистар.</a:t>
            </a:r>
            <a:endParaRPr lang="en-US" alt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19</a:t>
            </a:fld>
            <a:endParaRPr lang="sr-Latn-R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рубрици 5. додају се и подаци </a:t>
            </a:r>
            <a:r>
              <a:rPr lang="sr-Latn-RS" alt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SVHC </a:t>
            </a: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супстанцама или смешама које садрже</a:t>
            </a:r>
            <a:r>
              <a:rPr lang="sr-Latn-RS" alt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SVHC </a:t>
            </a: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 које улазе у састав </a:t>
            </a:r>
            <a:r>
              <a:rPr lang="sr-Cyrl-CS" alt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хемикалије</a:t>
            </a:r>
            <a:r>
              <a:rPr lang="sr-Cyrl-C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која се уписује у Регистар.</a:t>
            </a:r>
            <a:endParaRPr lang="en-US" altLang="en-US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pPr/>
              <a:t>20</a:t>
            </a:fld>
            <a:endParaRPr lang="sr-Latn-R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5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85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51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342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3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938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426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314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029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173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CA404-E4E1-4095-9963-8377CE01FE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0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organizacija/sektori/sektor-za-planiranje-i-upravljanje-u-zivotnoj-sredini/odeljenje-za-hemikalije/informativni-pult-za-hemikalije-i-biocidne-proizvode/registar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eko.minpolj.gov.rs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eko.minpolj.gov.rs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info.hemikalije@eko.minpolj.gov.rs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http://www.eko.minpolj.gov.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dirty="0" smtClean="0"/>
              <a:t>11. децембар 2014.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43608" y="2708920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ПРЕДЛОГА ПРАВИЛНИКА О РЕГИСТРУ ХЕМИКАЛИЈА</a:t>
            </a:r>
            <a:endParaRPr lang="sr-Latn-RS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9303" y="5373216"/>
            <a:ext cx="6125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Александра Рашовић</a:t>
            </a:r>
            <a:endParaRPr lang="sr-Latn-RS" sz="20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Информативни пулт за хемикалије и биоцидне </a:t>
            </a:r>
            <a:r>
              <a:rPr lang="sr-Cyrl-RS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производе</a:t>
            </a:r>
            <a:endParaRPr lang="sr-Latn-RS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Одељење за хемикалије</a:t>
            </a:r>
            <a:endParaRPr lang="en-US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0011006"/>
              </p:ext>
            </p:extLst>
          </p:nvPr>
        </p:nvGraphicFramePr>
        <p:xfrm>
          <a:off x="1447800" y="119063"/>
          <a:ext cx="6838950" cy="208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Document" r:id="rId4" imgW="6847303" imgH="2088276" progId="Word.Document.12">
                  <p:embed/>
                </p:oleObj>
              </mc:Choice>
              <mc:Fallback>
                <p:oleObj name="Document" r:id="rId4" imgW="6847303" imgH="2088276" progId="Word.Document.12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19063"/>
                        <a:ext cx="6838950" cy="208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dirty="0" smtClean="0"/>
              <a:t>11. децембар 2014.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Министарство пољопривреде и заштите животне средине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87624" y="548680"/>
            <a:ext cx="7811752" cy="106207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ЦИЉ ДАНАШЊЕ ПРЕЗЕНТАЦИЈЕ</a:t>
            </a:r>
            <a:endParaRPr kumimoji="0" lang="sr-Latn-R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79512" y="1988840"/>
            <a:ext cx="8807028" cy="479715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r-Cyrl-R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ПРЕДСТАВЉАЊЕ </a:t>
            </a: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ПРИЛОГА 5. ПРАВИЛНИКА О РЕГИСТРУ ХЕМИКАЛИЈА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800" b="1" i="0" u="none" strike="noStrike" kern="1200" cap="none" spc="0" normalizeH="0" baseline="0" noProof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РАЗЛИКЕ ИЗМЕЂУ ПРИЛОГА 4. И ПРИЛОГА 5. ПРАВИЛНИКА О РЕГИСТРУ ХЕМИКАЛИЈА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800" b="1" i="0" u="none" strike="noStrike" kern="1200" cap="none" spc="0" normalizeH="0" baseline="0" noProof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КАКО ДОЋИ ДО ИНФОРМАЦИЈА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800" b="1" i="0" u="none" strike="noStrike" kern="1200" cap="none" spc="0" normalizeH="0" baseline="0" noProof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r-Cyrl-R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ДОСТАВЉАЊЕ ПОТПУНИХ И ТАЧНИХ ПОДАТАКА</a:t>
            </a:r>
            <a:endParaRPr kumimoji="0" lang="sr-Latn-RS" sz="28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32" y="476671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pic>
        <p:nvPicPr>
          <p:cNvPr id="102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32" y="476671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85800" y="1815207"/>
            <a:ext cx="7846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Досије о хемикалији за супстанцу која изазива забринутост односно смешу која садржи ту супстанцу </a:t>
            </a:r>
            <a:r>
              <a:rPr lang="sr-Cyrl-C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састоји из </a:t>
            </a:r>
            <a:r>
              <a:rPr lang="sr-Cyrl-CS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осам целина </a:t>
            </a:r>
            <a:r>
              <a:rPr lang="sr-Cyrl-CS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којима се уписују подаци о </a:t>
            </a:r>
            <a:r>
              <a:rPr lang="sr-Cyrl-CS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хемикалији, а то су:</a:t>
            </a:r>
            <a:endParaRPr lang="sr-Latn-RS" dirty="0"/>
          </a:p>
        </p:txBody>
      </p:sp>
      <p:grpSp>
        <p:nvGrpSpPr>
          <p:cNvPr id="14" name="Group 13"/>
          <p:cNvGrpSpPr/>
          <p:nvPr/>
        </p:nvGrpSpPr>
        <p:grpSpPr>
          <a:xfrm>
            <a:off x="711632" y="2924944"/>
            <a:ext cx="7630616" cy="2880320"/>
            <a:chOff x="711632" y="2924944"/>
            <a:chExt cx="7630616" cy="2880320"/>
          </a:xfrm>
        </p:grpSpPr>
        <p:sp>
          <p:nvSpPr>
            <p:cNvPr id="15" name="Title 1"/>
            <p:cNvSpPr txBox="1">
              <a:spLocks/>
            </p:cNvSpPr>
            <p:nvPr/>
          </p:nvSpPr>
          <p:spPr>
            <a:xfrm>
              <a:off x="711632" y="2924944"/>
              <a:ext cx="7630616" cy="288032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342900" indent="-342900" algn="l">
                <a:buFont typeface="+mj-lt"/>
                <a:buAutoNum type="arabicPeriod"/>
              </a:pPr>
              <a:r>
                <a:rPr lang="sr-Cyrl-CS" sz="1800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Општи подаци о хемикалији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sr-Cyrl-CS" sz="1800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Порекло хемикалије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sr-Cyrl-CS" sz="1800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Начин коришћења хемикалије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sr-Cyrl-CS" sz="1800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Обележавање хемикалије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sr-Cyrl-CS" sz="1800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Састав хемикалије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sr-Cyrl-CS" sz="1800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Садржај испарљивих органских материја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ru-RU" sz="1800" b="1" dirty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Мере за управљање ризиком које се примењују у циљу адекватне контроле ризика од </a:t>
              </a:r>
              <a:r>
                <a:rPr lang="ru-RU" sz="1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хемикалија</a:t>
              </a:r>
            </a:p>
            <a:p>
              <a:pPr marL="342900" indent="-342900" algn="l">
                <a:buFont typeface="+mj-lt"/>
                <a:buAutoNum type="arabicPeriod"/>
              </a:pPr>
              <a:r>
                <a:rPr lang="ru-RU" sz="1800" b="1" dirty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Подаци о безбеднијим алтернативним супстанцама (уколико су доступни</a:t>
              </a:r>
              <a:r>
                <a:rPr lang="ru-RU" sz="1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sr-Cyrl-CS" sz="1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/>
              </a:r>
              <a:br>
                <a:rPr lang="sr-Cyrl-CS" sz="1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endParaRPr lang="sr-Latn-RS" sz="1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11632" y="4581128"/>
              <a:ext cx="7630616" cy="1152128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</p:grpSp>
      <p:sp>
        <p:nvSpPr>
          <p:cNvPr id="4" name="Rounded Rectangle 3"/>
          <p:cNvSpPr/>
          <p:nvPr/>
        </p:nvSpPr>
        <p:spPr>
          <a:xfrm>
            <a:off x="711632" y="2924944"/>
            <a:ext cx="4796472" cy="17281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7" name="TextBox 16"/>
          <p:cNvSpPr txBox="1"/>
          <p:nvPr/>
        </p:nvSpPr>
        <p:spPr>
          <a:xfrm>
            <a:off x="1071538" y="474875"/>
            <a:ext cx="7911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ПРИЛОГ 5. </a:t>
            </a:r>
            <a:r>
              <a:rPr lang="sr-Cyrl-RS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–</a:t>
            </a:r>
            <a:r>
              <a:rPr lang="sr-Cyrl-R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sr-Cyrl-RS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ДОСИЈЕ О ХЕМИКАЛИЈИ ЗА СУПСТАНЦУ КОЈА ИЗАЗИВА ЗАБРИНУТОСТ ОДНОСНО СМЕШУ КОЈА САДРЖИ ТУ СУПСТАНЦУ</a:t>
            </a:r>
            <a:endParaRPr lang="sr-Latn-RS" sz="2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96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7323" y="270742"/>
            <a:ext cx="5929354" cy="926010"/>
          </a:xfrm>
        </p:spPr>
        <p:txBody>
          <a:bodyPr>
            <a:noAutofit/>
          </a:bodyPr>
          <a:lstStyle/>
          <a:p>
            <a:r>
              <a:rPr lang="sr-Cyrl-C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Поступак уписа хемикалија </a:t>
            </a:r>
            <a:br>
              <a:rPr lang="sr-Cyrl-C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Cyrl-C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Регистар хемикалија</a:t>
            </a:r>
            <a:endParaRPr lang="sr-Latn-R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520" y="1895153"/>
            <a:ext cx="3096344" cy="309711"/>
          </a:xfrm>
        </p:spPr>
        <p:txBody>
          <a:bodyPr>
            <a:noAutofit/>
          </a:bodyPr>
          <a:lstStyle/>
          <a:p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4.</a:t>
            </a:r>
            <a:endParaRPr lang="sr-Latn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008" y="1823145"/>
            <a:ext cx="3815407" cy="381719"/>
          </a:xfrm>
        </p:spPr>
        <p:txBody>
          <a:bodyPr>
            <a:noAutofit/>
          </a:bodyPr>
          <a:lstStyle/>
          <a:p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5.</a:t>
            </a:r>
            <a:endParaRPr lang="sr-Latn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80" y="332655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Content Placeholder 39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53203"/>
            <a:ext cx="4040188" cy="2994631"/>
          </a:xfrm>
        </p:spPr>
      </p:pic>
      <p:pic>
        <p:nvPicPr>
          <p:cNvPr id="44" name="Content Placeholder 43"/>
          <p:cNvPicPr>
            <a:picLocks noGrp="1" noChangeAspect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605251"/>
            <a:ext cx="4041775" cy="3090536"/>
          </a:xfrm>
        </p:spPr>
      </p:pic>
    </p:spTree>
    <p:extLst>
      <p:ext uri="{BB962C8B-B14F-4D97-AF65-F5344CB8AC3E}">
        <p14:creationId xmlns:p14="http://schemas.microsoft.com/office/powerpoint/2010/main" val="232987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88044" y="1196752"/>
            <a:ext cx="1455216" cy="2968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r-Cyrl-RS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4.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220608"/>
              </p:ext>
            </p:extLst>
          </p:nvPr>
        </p:nvGraphicFramePr>
        <p:xfrm>
          <a:off x="395536" y="1559338"/>
          <a:ext cx="8424935" cy="1581630"/>
        </p:xfrm>
        <a:graphic>
          <a:graphicData uri="http://schemas.openxmlformats.org/drawingml/2006/table">
            <a:tbl>
              <a:tblPr/>
              <a:tblGrid>
                <a:gridCol w="1491001"/>
                <a:gridCol w="1840106"/>
                <a:gridCol w="1454887"/>
                <a:gridCol w="1370622"/>
                <a:gridCol w="1449728"/>
                <a:gridCol w="818591"/>
              </a:tblGrid>
              <a:tr h="462635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Општи подаци о хемикалији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3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Регистарски број хемикалије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Трговачко име хемикалије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Број хемикалија у групи хемикалија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Царинска </a:t>
                      </a:r>
                      <a:r>
                        <a:rPr kumimoji="0" lang="sr-Cyrl-C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тарифна</a:t>
                      </a: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ознака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Количина стављена у промет (</a:t>
                      </a:r>
                      <a:r>
                        <a:rPr kumimoji="0" lang="sr-Latn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t)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Година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55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010203040506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Натријум хидроксид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2815 11 00 00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3.200,00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kumimoji="0" lang="sr-Latn-C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sr-Cyrl-R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784971"/>
              </p:ext>
            </p:extLst>
          </p:nvPr>
        </p:nvGraphicFramePr>
        <p:xfrm>
          <a:off x="467544" y="4005064"/>
          <a:ext cx="8352928" cy="1728192"/>
        </p:xfrm>
        <a:graphic>
          <a:graphicData uri="http://schemas.openxmlformats.org/drawingml/2006/table">
            <a:tbl>
              <a:tblPr/>
              <a:tblGrid>
                <a:gridCol w="1786821"/>
                <a:gridCol w="2205188"/>
                <a:gridCol w="1642558"/>
                <a:gridCol w="1737359"/>
                <a:gridCol w="981002"/>
              </a:tblGrid>
              <a:tr h="530295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Општи подаци о хемикалији</a:t>
                      </a: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62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Регистарски број хемикалије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Трговачко име хемикалије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Царинска </a:t>
                      </a:r>
                      <a:r>
                        <a:rPr kumimoji="0" lang="sr-Cyrl-C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тарифна</a:t>
                      </a:r>
                      <a:r>
                        <a:rPr kumimoji="0" lang="sr-Cyrl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ознака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Количина стављена у промет (</a:t>
                      </a:r>
                      <a:r>
                        <a:rPr kumimoji="0" lang="sr-Latn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t)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Година</a:t>
                      </a: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5516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Дибутил</a:t>
                      </a:r>
                      <a:r>
                        <a:rPr kumimoji="0" lang="sr-Cyrl-C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sr-Cyrl-CS" sz="1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фталат</a:t>
                      </a:r>
                      <a:r>
                        <a:rPr kumimoji="0" lang="sr-Cyrl-C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sr-Latn-R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DBP)</a:t>
                      </a: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2917 34 00 00</a:t>
                      </a: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67544" y="3573016"/>
            <a:ext cx="126348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r-Cyrl-CS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</a:t>
            </a:r>
            <a:r>
              <a:rPr lang="sr-Cyrl-C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endParaRPr lang="sr-Cyrl-CS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65622" y="249614"/>
            <a:ext cx="444358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r-Latn-R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ОПШТИ ПОДАЦИ О ХЕМИКАЛИЈИ</a:t>
            </a:r>
            <a:endParaRPr lang="sr-Latn-RS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746196" y="2060848"/>
            <a:ext cx="1440160" cy="1080120"/>
            <a:chOff x="3707904" y="2060848"/>
            <a:chExt cx="1440160" cy="1080120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3707904" y="2060848"/>
              <a:ext cx="1440160" cy="108012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3707904" y="2060848"/>
              <a:ext cx="1440160" cy="108012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39552" y="5157192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030405060708</a:t>
            </a:r>
            <a:endParaRPr lang="sr-Latn-R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858148" y="5214950"/>
            <a:ext cx="928694" cy="523220"/>
          </a:xfrm>
          <a:prstGeom prst="rect">
            <a:avLst/>
          </a:prstGeom>
          <a:solidFill>
            <a:srgbClr val="FF0000"/>
          </a:solidFill>
          <a:ln w="38100">
            <a:solidFill>
              <a:srgbClr val="FF9966"/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 contourW="12700">
            <a:bevelT w="152400" h="50800" prst="softRound"/>
            <a:bevelB w="152400" h="50800" prst="softRound"/>
            <a:contourClr>
              <a:schemeClr val="bg1"/>
            </a:contourClr>
          </a:sp3d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2015</a:t>
            </a:r>
          </a:p>
          <a:p>
            <a:endParaRPr lang="en-US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32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4" grpId="0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657200" y="1131886"/>
            <a:ext cx="8091264" cy="3297246"/>
            <a:chOff x="657200" y="1131886"/>
            <a:chExt cx="8091264" cy="3297246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685800" y="1131886"/>
              <a:ext cx="1455216" cy="2968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sr-Cyrl-RS" sz="1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Прилог 4. </a:t>
              </a:r>
            </a:p>
          </p:txBody>
        </p:sp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200" y="1418661"/>
              <a:ext cx="8091264" cy="3010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TextBox 9"/>
          <p:cNvSpPr txBox="1"/>
          <p:nvPr/>
        </p:nvSpPr>
        <p:spPr>
          <a:xfrm>
            <a:off x="2738806" y="171370"/>
            <a:ext cx="436048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r-Cyrl-R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ПОРЕКЛО ХЕМИКАЛИЈЕ</a:t>
            </a:r>
            <a:endParaRPr lang="sr-Latn-RS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73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626224"/>
              </p:ext>
            </p:extLst>
          </p:nvPr>
        </p:nvGraphicFramePr>
        <p:xfrm>
          <a:off x="711840" y="524723"/>
          <a:ext cx="8280920" cy="578537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400955"/>
                <a:gridCol w="2400955"/>
                <a:gridCol w="1156945"/>
                <a:gridCol w="1781644"/>
                <a:gridCol w="132838"/>
                <a:gridCol w="407583"/>
              </a:tblGrid>
              <a:tr h="189790">
                <a:tc gridSpan="6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Times New Roman"/>
                          <a:ea typeface="Times New Roman"/>
                        </a:rPr>
                        <a:t>2. </a:t>
                      </a:r>
                      <a:r>
                        <a:rPr lang="sr-Cyrl-CS" sz="1050" b="1" dirty="0">
                          <a:effectLst/>
                          <a:latin typeface="Times New Roman"/>
                          <a:ea typeface="Times New Roman"/>
                        </a:rPr>
                        <a:t>Порекло хемикалије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rowSpan="6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050" dirty="0">
                          <a:effectLst/>
                          <a:latin typeface="Times New Roman"/>
                          <a:ea typeface="Times New Roman"/>
                        </a:rPr>
                        <a:t>2.1</a:t>
                      </a: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. Производња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Количина</a:t>
                      </a:r>
                      <a:r>
                        <a:rPr lang="en-GB" sz="1050">
                          <a:effectLst/>
                          <a:latin typeface="Times New Roman"/>
                          <a:ea typeface="Times New Roman"/>
                        </a:rPr>
                        <a:t> (t)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Стављање у промет 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Извоз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3655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6943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Сопствено коришћење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За производњу хемикалије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За производњу производа 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За сопствене потребе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26">
                <a:tc rowSpan="8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CS" sz="1050" dirty="0">
                          <a:effectLst/>
                          <a:latin typeface="Times New Roman"/>
                          <a:ea typeface="Times New Roman"/>
                        </a:rPr>
                        <a:t>2.2. </a:t>
                      </a: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Увоз 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Произвођач 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Земља произвођача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Количина</a:t>
                      </a:r>
                      <a:r>
                        <a:rPr lang="en-GB" sz="1050">
                          <a:effectLst/>
                          <a:latin typeface="Times New Roman"/>
                          <a:ea typeface="Times New Roman"/>
                        </a:rPr>
                        <a:t> (t)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Стављање у промет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Извоз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Сопствено коришћење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За производњу хемикалије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За производњу производа 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За сопствене потребе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478300">
                <a:tc rowSpan="8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CS" sz="1050" dirty="0">
                          <a:effectLst/>
                          <a:latin typeface="Times New Roman"/>
                          <a:ea typeface="Times New Roman"/>
                        </a:rPr>
                        <a:t>2.3</a:t>
                      </a: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. Даље коришћење 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Снабдевач хемикалије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Матични број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ПИБ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Количина (t)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Стављање у промет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790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Извоз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Сопствено коришћење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За производњу хемикалије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За производњу производа 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18226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За сопствене потребе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395875">
                <a:tc rowSpan="2"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 dirty="0">
                          <a:effectLst/>
                          <a:latin typeface="Times New Roman"/>
                          <a:ea typeface="Times New Roman"/>
                        </a:rPr>
                        <a:t>Супстанца која изазива забринутост је присутна у производу у количини већој од 0,1 % (m/m).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050">
                          <a:effectLst/>
                          <a:latin typeface="Times New Roman"/>
                          <a:ea typeface="Calibri"/>
                        </a:rPr>
                        <a:t>Да            </a:t>
                      </a:r>
                      <a:r>
                        <a:rPr lang="sr-Cyrl-CS" sz="1050">
                          <a:effectLst/>
                          <a:latin typeface="Times New Roman"/>
                          <a:ea typeface="Calibri"/>
                          <a:sym typeface="Wingdings"/>
                        </a:rPr>
                        <a:t>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395875">
                <a:tc gridSpan="4"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81990" algn="l"/>
                        </a:tabLst>
                      </a:pPr>
                      <a:r>
                        <a:rPr lang="sr-Cyrl-CS" sz="1050" dirty="0">
                          <a:effectLst/>
                          <a:latin typeface="Times New Roman"/>
                          <a:ea typeface="Calibri"/>
                        </a:rPr>
                        <a:t>Не  </a:t>
                      </a:r>
                      <a:r>
                        <a:rPr lang="sr-Latn-RS" sz="1050" dirty="0">
                          <a:effectLst/>
                          <a:latin typeface="Times New Roman"/>
                          <a:ea typeface="Calibri"/>
                        </a:rPr>
                        <a:t>          </a:t>
                      </a:r>
                      <a:r>
                        <a:rPr lang="sr-Cyrl-CS" sz="1050" dirty="0">
                          <a:effectLst/>
                          <a:latin typeface="Times New Roman"/>
                          <a:ea typeface="Verdana"/>
                          <a:sym typeface="Wingdings"/>
                        </a:rPr>
                        <a:t>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8886" marR="588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72396" y="142852"/>
            <a:ext cx="142494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sr-Cyrl-CS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</a:t>
            </a:r>
            <a:r>
              <a:rPr lang="sr-Cyrl-CS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endParaRPr lang="sr-Cyrl-CS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13533" y="44624"/>
            <a:ext cx="331693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r-Cyrl-R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ПОРЕКЛО ХЕМИКАЛИЈЕ</a:t>
            </a:r>
            <a:endParaRPr lang="sr-Latn-RS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35496" y="171370"/>
            <a:ext cx="9073008" cy="5531980"/>
            <a:chOff x="35496" y="171370"/>
            <a:chExt cx="9073008" cy="5531980"/>
          </a:xfrm>
        </p:grpSpPr>
        <p:grpSp>
          <p:nvGrpSpPr>
            <p:cNvPr id="13" name="Group 12"/>
            <p:cNvGrpSpPr/>
            <p:nvPr/>
          </p:nvGrpSpPr>
          <p:grpSpPr>
            <a:xfrm>
              <a:off x="35496" y="171370"/>
              <a:ext cx="9073008" cy="5531980"/>
              <a:chOff x="35496" y="171370"/>
              <a:chExt cx="9073008" cy="5531980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2738806" y="171370"/>
                <a:ext cx="4360489" cy="461665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sr-Cyrl-RS" sz="2400" b="1" dirty="0" smtClean="0">
                    <a:solidFill>
                      <a:schemeClr val="tx2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 ПОРЕКЛО ХЕМИКАЛИЈЕ</a:t>
                </a:r>
                <a:endParaRPr lang="sr-Latn-RS" sz="2400" b="1" dirty="0">
                  <a:solidFill>
                    <a:schemeClr val="tx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3074" name="Picture 2" descr="C:\Users\aleksandra.nikolic\Desktop\SVHC PKS 2014\proizvodnja 2.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496" y="1430436"/>
                <a:ext cx="9073008" cy="4272914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xtLst/>
            </p:spPr>
          </p:pic>
        </p:grpSp>
        <p:sp>
          <p:nvSpPr>
            <p:cNvPr id="8" name="TextBox 7"/>
            <p:cNvSpPr txBox="1"/>
            <p:nvPr/>
          </p:nvSpPr>
          <p:spPr>
            <a:xfrm>
              <a:off x="8460432" y="2420888"/>
              <a:ext cx="5040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460432" y="3583433"/>
              <a:ext cx="5040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486092" y="4365104"/>
              <a:ext cx="5040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486092" y="5085184"/>
              <a:ext cx="504056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109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79512" y="171370"/>
            <a:ext cx="8704461" cy="5921926"/>
            <a:chOff x="179512" y="171370"/>
            <a:chExt cx="8704461" cy="5921926"/>
          </a:xfrm>
        </p:grpSpPr>
        <p:grpSp>
          <p:nvGrpSpPr>
            <p:cNvPr id="7" name="Group 6"/>
            <p:cNvGrpSpPr/>
            <p:nvPr/>
          </p:nvGrpSpPr>
          <p:grpSpPr>
            <a:xfrm>
              <a:off x="179512" y="1248612"/>
              <a:ext cx="8704461" cy="4844684"/>
              <a:chOff x="179512" y="1248612"/>
              <a:chExt cx="8704461" cy="4844684"/>
            </a:xfrm>
          </p:grpSpPr>
          <p:pic>
            <p:nvPicPr>
              <p:cNvPr id="4098" name="Picture 2" descr="C:\Users\aleksandra.nikolic\Desktop\SVHC PKS 2014\uvoz 2.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512" y="1248612"/>
                <a:ext cx="8704461" cy="484468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Rectangle 4"/>
              <p:cNvSpPr/>
              <p:nvPr/>
            </p:nvSpPr>
            <p:spPr>
              <a:xfrm>
                <a:off x="7090511" y="1259468"/>
                <a:ext cx="17299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sr-Latn-C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ChemIndustry</a:t>
                </a:r>
                <a:r>
                  <a:rPr lang="sr-Latn-C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</a:t>
                </a:r>
                <a:endParaRPr lang="sr-Latn-C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7970676" y="1763524"/>
                <a:ext cx="88357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sr-Latn-C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Land</a:t>
                </a:r>
                <a:r>
                  <a:rPr lang="sr-Latn-C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</a:t>
                </a:r>
                <a:endParaRPr lang="sr-Latn-C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8316416" y="2915652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r-Latn-R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316416" y="3995772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r-Latn-R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8316416" y="4787860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r-Latn-R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8316416" y="5517232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r-Latn-R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913533" y="171370"/>
              <a:ext cx="4360489" cy="46166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sr-Cyrl-RS" sz="2400" b="1" dirty="0" smtClean="0">
                  <a:solidFill>
                    <a:schemeClr val="tx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 ПОРЕКЛО ХЕМИКАЛИЈЕ</a:t>
              </a:r>
              <a:endParaRPr lang="sr-Latn-R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77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0" name="Picture 2" descr="C:\Users\aleksandra.nikolic\Desktop\SVHC PKS 2014\3-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857364"/>
            <a:ext cx="8553523" cy="30963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13533" y="171370"/>
            <a:ext cx="436048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r-Cyrl-R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ПОРЕКЛО ХЕМИКАЛИЈЕ</a:t>
            </a:r>
            <a:endParaRPr lang="sr-Latn-RS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2615743" y="2483604"/>
            <a:ext cx="6204729" cy="2394848"/>
            <a:chOff x="2615743" y="2483604"/>
            <a:chExt cx="6204729" cy="2394848"/>
          </a:xfrm>
        </p:grpSpPr>
        <p:sp>
          <p:nvSpPr>
            <p:cNvPr id="5" name="TextBox 4"/>
            <p:cNvSpPr txBox="1"/>
            <p:nvPr/>
          </p:nvSpPr>
          <p:spPr>
            <a:xfrm>
              <a:off x="2615743" y="2492896"/>
              <a:ext cx="1210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ChemPaint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104189" y="346035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05746" y="3982090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4142" y="450912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582633" y="2492896"/>
              <a:ext cx="12378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123456789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128300" y="2483604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01234567</a:t>
              </a:r>
              <a:endParaRPr lang="sr-Latn-R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140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SVHC PKS 2014\cl. 27 zakona 2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9144000" cy="1000132"/>
          </a:xfrm>
          <a:prstGeom prst="rect">
            <a:avLst/>
          </a:prstGeom>
          <a:noFill/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285984" y="171370"/>
            <a:ext cx="436048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r-Cyrl-R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ПОРЕКЛО ХЕМИКАЛИЈЕ</a:t>
            </a:r>
            <a:endParaRPr lang="sr-Latn-RS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903" y="3670419"/>
            <a:ext cx="9124097" cy="261610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Члан 27.</a:t>
            </a:r>
            <a:endParaRPr lang="sr-Latn-RS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C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ђ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ч,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зник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дистрибут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 пр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држи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супст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нцу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</a:t>
            </a:r>
            <a:r>
              <a:rPr lang="sr-Latn-R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oja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бринут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 у к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ћ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 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0,1%,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друг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дистрибут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љ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к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риснику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л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нцу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њ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љн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дну 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 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 пр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 a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њ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супст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Latn-R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sr-Latn-RS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ђ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ч,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зник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дистрибут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 пр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држи 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супст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нцу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</a:t>
            </a:r>
            <a:r>
              <a:rPr lang="sr-Latn-R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oja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зив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бринут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 у к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нтр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ћ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 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0,1%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дуж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н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e, </a:t>
            </a:r>
            <a:r>
              <a:rPr lang="sr-Cyrl-C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o </a:t>
            </a:r>
            <a:r>
              <a:rPr lang="sr-Cyrl-C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sr-Latn-R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oj </a:t>
            </a:r>
            <a:r>
              <a:rPr lang="sr-Cyrl-C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супст</a:t>
            </a:r>
            <a:r>
              <a:rPr lang="sr-Latn-R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r-Cyrl-R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нци</a:t>
            </a:r>
            <a:r>
              <a:rPr lang="sr-Cyrl-C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CS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8858280" y="2143116"/>
            <a:ext cx="142876" cy="214314"/>
            <a:chOff x="8244408" y="1556792"/>
            <a:chExt cx="216024" cy="216024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8244408" y="1556792"/>
              <a:ext cx="216024" cy="21602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244408" y="1556792"/>
              <a:ext cx="216024" cy="21602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010" name="AutoShape 2" descr="data:image/jpeg;base64,/9j/4AAQSkZJRgABAQAAAQABAAD/2wCEAAkGBxQTDxQUExQUEhQXFxgVFhgVFhIWFhoQFRYYFhUWFBYYHCggHBslHRQXITEiJiktMS4vFyAzODMsNygtLysBCgoKBQUFDgUFDisZExkrKysrKysrKysrKysrKysrKysrKysrKysrKysrKysrKysrKysrKysrKysrKysrKysrK//AABEIAGYAiAMBIgACEQEDEQH/xAAbAAABBQEBAAAAAAAAAAAAAAAAAQIDBQYEB//EADoQAAIBAgUBBQYDBQkAAAAAAAECAAMRBAUSITFBBhMiUYEyQmFxkbEHFFIjYnKh0TNDRFNjgrLB8P/EABQBAQAAAAAAAAAAAAAAAAAAAAD/xAAUEQEAAAAAAAAAAAAAAAAAAAAA/9oADAMBAAIRAxEAPwD3GESLAIQhAIQhAIQhAIQhAIhMCZQ5hmel2W/H9LwLLE43SNv5yLLM1WqzIdnXe3mvmJl8dmu3MrOz+YFsxpAdSQf4dJvA9NhEEWAQhCAQhCAQhCAQhCAQhCARDFnLisdTpkB2Ck8DrA6Jke2mAdf29MEgC1QDkAcOPh5y7xfaChT5qKT5Ai85cH2kp1iVQXPG5G+1zcDpA8rzDNNprPwwyhjqxbiwI00geSL+N/sB6zqzrs/RVCdCCXfYrF6sKE4NLwW/d93+W3pAvgY+8bHCAsIQgES8DMtnWNLVKitUqolLu9S01AuHbl3vqKkCw02t1vAucdndCk2lnu/6EDO/qqgkcjmRpniHbRW5070qg8QFyOOZRt3YRkoowKu62CPbU4uFZlBBOpV6yejmYYhxbSagqD+2PhdCo/u+tjAuzmiDkVV6b0qw3O36YNnFEC5YqP3kqDb1WV2MzdWAF0BDI2722DDowHkY7Mc3ptRqKGp3ZGH9rT5IIHJgWAzeh/moPmbfeSjH0ipcVEKgXJDKQAObkSrrdqaCkgnUR0S1Q+ukm3rM9Qc1a1FCNK3pr01PTtVclj0Btew38W58gucx7RlANNMuWIRaYI74k73Ke7t0JB87SqzPG4SjUd6yNSrEWJIOsKR7p3HU8GbSnhlUABVAHAAHMgxWVUqrq9SmjsvslgDbr1gYvCYbANTXvcO3j8aviA+ttX6ajAdOg48pyV8zw+FZhQWnSB5IO5t0JJvPR6tBWBVgGB5BAI9QZQ5t2WoGhUFGhTSoRcEKL6huBf42tA86zHtWX8KXYnyBM1f4XuT+Yv8A6X1/aTNflvCNO1x5TR/hk+hq6HkhWHyXUD/yEDexREiwFhCEBDMj2oww/MWIYrXpMmxsDUpeMDbkkXsJr5W57lor0dPDKQ6HyqLwf+vXrApaOMZ1BpqCSqAMbCn31Ik3BFgbi+w6AbiceX4rwEKahA2GmmugBKhenYm+1mbr0+BkaYoAGnVVVcf4csyCwFxU1eQFhfjbqYCsGqvqe24fV41VltbwrYiwIuWPOrbYwLTFYlu9a/ejUie1Ra/gqkj2f447OsXrolSw3K80Kye+t9yZwNiw1ZbMALOLs1r6WRhYl12ufhex+ckxWPZ9IDHTrS9qi7kNwt3O23tQOHtLmV8PiFG+pxbStRfcA21bX+H9ZL2aoF8ezGxKBibXKqLCnTAPxHeH0nDmlepXIoqDd65sWKEakFmJCjVYAHrvYec3GUZalCkEXfqzG12Y8sbbenSBYQiXiXgOkOIxCoLsbCLWqhVLHgAn6TAdo8+A3ZgL8b9IE1TDqbkDYk2+RO05ctqdzjKb9C2k/Jtv6SXL8SHoIw3BUH/30lfjDqq0lHLVEA9WED1EQhCAQheEB0I0mNLQGV8Ore0qtbi4B+l5yVsuoctTTYHcgbD3t/LYfCdLVJn83xZrUnWnYIR7ZudRG/gVbErt7R5HF4HVTwuErGy6XK7+F2uLgi+x3FryPNMqoCnfSzbqFUMbsxICrc+Z2mWyKnVXEByuggEXOuxuLWtq3E0GNxblqY1Je7PfxDdUIF736sD6QH5TlKUK9NRuy03dzzuSiIBfewGv4maPXPKstrVPzVNlY6gVDXN7qD49R4IPQ/SeipiLwO/vIa5yCrF7yB0OAwKncEEH5GePdscH3fi9+k1wSByhuDb0HPSes97MH+ImG1XIvZgC1ubWs38hAuMzH7RrCwOlgPIFb2EruzWH73MATxSUv/uPhX7n6S6z+lqAqU/EpUX07+H3GHmLGVGAdUOumdLn3h1+fQiBvtULypynNBVBBsrr7Q6EfqX4faWYaBLeJGAwgKTInaSGRVBAymeZyy1alMsEVVUAabl9Y338um1uDvDKMwNVPEt9JK3GkXtY7KSNrHp5SxzPJ1qm7XuNgQbGxiYPKVprYA2+JgRYrGJTXUVbkAC3JOwF+JVYjFBq6K403BWw3vqKtztzpA46mW+ZZcKiFfP7g3B+olPg+z7ioGJGxv13PF4FtRwy82E7EFoUqFpLogIDENSP0RhSBTZlmbDkMLeSsfsJUHGd+9mDqo6lSCflfiat6MgbCjygGXuEpqi7KoCi/NhxGYzLadTfdH/Utt/4gdj9440rcSA4xACH2Px2+kCq0VaFZSSL8qw3UjqD1HyM12XY8VF22Ycjyvxb4GZhswpmygrvwOZeZXTVQdIO+7E7knp6QLhWiRimLA6mEjIhCA0rGFIQgNNONNOEICd3E0QhANMTTEhACkYacIQENKQ1cErDcA/MAwhAjTLaY4UD0E7KNIDiEIHSsWEI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3016" name="Picture 8" descr="https://encrypted-tbn0.gstatic.com/images?q=tbn:ANd9GcSYaLvSqUr-obLX4cFCTp-GeHoU52Y-wCRPunzD3vnSqaXDW-45_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77025" y="0"/>
            <a:ext cx="2466975" cy="18478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9653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135660" y="171370"/>
            <a:ext cx="5393977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НАЧИНИ КОРИШЋЕЊА ХЕМИКАЛИЈЕ</a:t>
            </a:r>
            <a:endParaRPr lang="sr-Latn-RS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083953"/>
              </p:ext>
            </p:extLst>
          </p:nvPr>
        </p:nvGraphicFramePr>
        <p:xfrm>
          <a:off x="457918" y="1688639"/>
          <a:ext cx="7971734" cy="424069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352315"/>
                <a:gridCol w="2221631"/>
                <a:gridCol w="3397788"/>
              </a:tblGrid>
              <a:tr h="63012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3. Начин коришћења </a:t>
                      </a:r>
                      <a:r>
                        <a:rPr lang="sr-Cyrl-CS" sz="1600" b="1" dirty="0" smtClean="0">
                          <a:effectLst/>
                          <a:latin typeface="Times New Roman"/>
                          <a:ea typeface="Times New Roman"/>
                        </a:rPr>
                        <a:t>хемикалиј</a:t>
                      </a:r>
                      <a:r>
                        <a:rPr lang="en-US" sz="1600" b="1" dirty="0" smtClean="0">
                          <a:effectLst/>
                          <a:latin typeface="Times New Roman"/>
                          <a:ea typeface="Times New Roman"/>
                        </a:rPr>
                        <a:t>a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8903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Категорија коришћења (наводи се шифра из Списка шифара за категорију коришћења)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Сектор индустрије (наводи се шифра делатности у складу са прописом којим се уређује класификација делатности)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Расподела количине хемикалије за сваку категорију коришћења у % (за хемикалије под тарифним ознакама 28 или 29)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</a:tr>
              <a:tr h="5733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3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3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0034" y="1273718"/>
            <a:ext cx="120577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accent6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4.</a:t>
            </a:r>
            <a:endParaRPr lang="en-US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20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586992"/>
              </p:ext>
            </p:extLst>
          </p:nvPr>
        </p:nvGraphicFramePr>
        <p:xfrm>
          <a:off x="285721" y="1116084"/>
          <a:ext cx="8501122" cy="4884684"/>
        </p:xfrm>
        <a:graphic>
          <a:graphicData uri="http://schemas.openxmlformats.org/drawingml/2006/table">
            <a:tbl>
              <a:tblPr firstRow="1" firstCol="1" bandRow="1"/>
              <a:tblGrid>
                <a:gridCol w="2931331"/>
                <a:gridCol w="2655841"/>
                <a:gridCol w="2913950"/>
              </a:tblGrid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b="1" dirty="0">
                          <a:effectLst/>
                          <a:latin typeface="Times New Roman"/>
                          <a:ea typeface="Calibri"/>
                        </a:rPr>
                        <a:t>3. Начин коришћења хемикалије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883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Категорија коришћења (наводи се шифра из Списка шифара за категорију коришћења)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Сектор индустрије (наводи се шифра делатности у складу са прописом којим се уређује класификација делатности)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Расподела количине по категорији коришћења (t)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Начин коришћења за стављање у промет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r>
                        <a:rPr lang="sr-Cyrl-CS" sz="12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2.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Начин коришћења за извоз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1.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2.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Начин коришћења за производњу хемикалије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r>
                        <a:rPr lang="sr-Cyrl-CS" sz="1200" dirty="0" smtClean="0">
                          <a:effectLst/>
                          <a:latin typeface="Times New Roman"/>
                          <a:ea typeface="Calibri"/>
                        </a:rPr>
                        <a:t>. 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2.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Начин коришћења за производњу производа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1.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2.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</a:rPr>
                        <a:t>Начин коришћења за сопствене потребе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1.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2.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1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1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708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200" dirty="0">
                          <a:effectLst/>
                          <a:latin typeface="Times New Roman"/>
                          <a:ea typeface="Calibri"/>
                        </a:rPr>
                        <a:t>Навести начине коришћења који се не препоручују</a:t>
                      </a:r>
                      <a:endParaRPr lang="sr-Latn-RS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64151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sr-Cyrl-CS" sz="8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8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44723" marR="447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35660" y="-24"/>
            <a:ext cx="5393977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НАЧИНИ КОРИШЋЕЊА ХЕМИКАЛИЈЕ</a:t>
            </a:r>
            <a:endParaRPr lang="sr-Latn-RS" sz="2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72396" y="642918"/>
            <a:ext cx="120577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accent6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sr-Cyrl-R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18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126815"/>
              </p:ext>
            </p:extLst>
          </p:nvPr>
        </p:nvGraphicFramePr>
        <p:xfrm>
          <a:off x="683568" y="1611130"/>
          <a:ext cx="8031836" cy="4246762"/>
        </p:xfrm>
        <a:graphic>
          <a:graphicData uri="http://schemas.openxmlformats.org/drawingml/2006/table">
            <a:tbl>
              <a:tblPr firstRow="1" firstCol="1" bandRow="1"/>
              <a:tblGrid>
                <a:gridCol w="4015918"/>
                <a:gridCol w="4015918"/>
              </a:tblGrid>
              <a:tr h="530845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Calibri"/>
                        </a:rPr>
                        <a:t>4. Обележавање хемикалије</a:t>
                      </a:r>
                      <a:endParaRPr lang="sr-Latn-RS" sz="16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1061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a. Обележавање према DSD/DPD Правилнику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>
                          <a:effectLst/>
                          <a:latin typeface="Times New Roman"/>
                          <a:ea typeface="Calibri"/>
                        </a:rPr>
                        <a:t>б. Обележавање према CLP/GHS Правилнику</a:t>
                      </a:r>
                      <a:endParaRPr lang="sr-Latn-RS" sz="16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1061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Знак опасности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Ознака за пиктограм опасности и реч упозорења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Ознака ризика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Обавештење о опасности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sr-Latn-RS" sz="16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35660" y="109815"/>
            <a:ext cx="4072653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sr-Cyrl-R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Обележавање хемикалије</a:t>
            </a:r>
            <a:endParaRPr lang="sr-Latn-RS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3015" y="1202280"/>
            <a:ext cx="120577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accent6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4.</a:t>
            </a:r>
            <a:endParaRPr 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84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35496" y="928670"/>
            <a:ext cx="9036496" cy="3213361"/>
            <a:chOff x="35496" y="1460543"/>
            <a:chExt cx="9036496" cy="3213361"/>
          </a:xfrm>
        </p:grpSpPr>
        <p:pic>
          <p:nvPicPr>
            <p:cNvPr id="7169" name="Picture 1" descr="C:\Users\aleksandra.nikolic\Desktop\SVHC PKS 2014\obelezavanje 4.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460543"/>
              <a:ext cx="9036496" cy="319259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5292080" y="3501008"/>
              <a:ext cx="302433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GHS08</a:t>
              </a:r>
              <a:r>
                <a:rPr lang="sr-Cyrl-R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sr-Cyrl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GHS09</a:t>
              </a:r>
              <a:r>
                <a:rPr lang="sr-Cyrl-R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sr-Cyrl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sr-Cyrl-C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Опасност</a:t>
              </a:r>
              <a:endPara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940152" y="4221088"/>
              <a:ext cx="172819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H360Df</a:t>
              </a:r>
              <a:r>
                <a:rPr lang="sr-Cyrl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H400</a:t>
              </a:r>
              <a:endPara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619672" y="4304572"/>
              <a:ext cx="172819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R61</a:t>
              </a:r>
              <a:r>
                <a:rPr lang="sr-Cyrl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R50 </a:t>
              </a:r>
              <a:r>
                <a:rPr lang="sr-Cyrl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sr-Latn-RS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R62</a:t>
              </a:r>
              <a:endPara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941505" y="3485619"/>
              <a:ext cx="6742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sr-Latn-RS" b="1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   N</a:t>
              </a:r>
              <a:endParaRPr lang="sr-Latn-R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35496" y="5630307"/>
            <a:ext cx="91085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Подаци </a:t>
            </a:r>
            <a:r>
              <a:rPr lang="sr-Cyrl-CS" sz="1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могу наћи у </a:t>
            </a:r>
            <a:r>
              <a:rPr lang="sr-Cyrl-CS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безбедносном листу у Поглављу 2. Идентификација опасности </a:t>
            </a:r>
            <a:r>
              <a:rPr lang="sr-Cyrl-CS" sz="1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Потпоглавље 2.2 </a:t>
            </a:r>
            <a:r>
              <a:rPr lang="sr-Cyrl-CS" sz="1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 обележавања</a:t>
            </a:r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788024" y="1833061"/>
            <a:ext cx="702332" cy="25202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685800" y="1833061"/>
            <a:ext cx="4102224" cy="332413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4788024" y="1833061"/>
            <a:ext cx="1152128" cy="332413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135660" y="109815"/>
            <a:ext cx="4072653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sr-Cyrl-R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Обележавање хемикалије</a:t>
            </a:r>
            <a:endParaRPr lang="sr-Latn-RS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86710" y="428604"/>
            <a:ext cx="1205779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114300">
              <a:schemeClr val="accent6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5.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1406" y="4214818"/>
            <a:ext cx="9001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Уколико је хемикалија која се уписује у Регистар 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супстанца</a:t>
            </a:r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попуњавају се 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 подаци у делу 4</a:t>
            </a:r>
            <a:r>
              <a:rPr lang="sr-Latn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sr-Latn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јер супстанца треба да буде обележена у складу са Правилником </a:t>
            </a:r>
            <a:r>
              <a:rPr lang="sr-Latn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CLP/GHS</a:t>
            </a:r>
            <a:r>
              <a:rPr lang="sr-Cyrl-R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0" y="492919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Уколико је хемикалија која се уписује у Регистар 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смеша, </a:t>
            </a:r>
            <a:r>
              <a:rPr lang="sr-Cyrl-CS" sz="1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обавезно се попуњава 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један део - 4</a:t>
            </a:r>
            <a:r>
              <a:rPr lang="sr-Latn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sr-Latn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1600" b="1" kern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sr-Latn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sr-Latn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Cyrl-CS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зависности од тога у складу са којим прописом је обележена.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46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 animBg="1"/>
      <p:bldP spid="20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ksandra.nikolic\Desktop\SVHC PKS 2014\cl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357" y="4653136"/>
            <a:ext cx="203835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12830" y="260648"/>
            <a:ext cx="7518340" cy="461665"/>
          </a:xfrm>
          <a:prstGeom prst="rect">
            <a:avLst/>
          </a:prstGeom>
          <a:solidFill>
            <a:srgbClr val="00CC66"/>
          </a:solidFill>
          <a:ln w="22225">
            <a:solidFill>
              <a:srgbClr val="006600"/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КЛАСИФИКАЦИЈА, ПАКОВАЊЕ И ОБЕЛЕЖАВАЊЕ</a:t>
            </a:r>
            <a:endParaRPr lang="sr-Latn-RS" sz="2400" dirty="0"/>
          </a:p>
        </p:txBody>
      </p:sp>
      <p:sp>
        <p:nvSpPr>
          <p:cNvPr id="6" name="Rectangle 5"/>
          <p:cNvSpPr/>
          <p:nvPr/>
        </p:nvSpPr>
        <p:spPr>
          <a:xfrm>
            <a:off x="323528" y="1052736"/>
            <a:ext cx="864096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Правилнику о класификацији, паковању, обележавању и оглашавању хемикалије и одређеног производа („Службени гласник РС“, бр. 59/10, 25/11 и 5/12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sr-Cyrl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 </a:t>
            </a:r>
            <a:r>
              <a:rPr lang="sr-Latn-CS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DSD/DPD</a:t>
            </a:r>
            <a:r>
              <a:rPr lang="sr-Cyrl-CS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Правилнику о класификацији, паковању, обележавању и оглашавању хемикалије и одређеног производа у складу са Глобално хармонизованим системом за класификацију и обележавање УН („Службени гласник РС“, бр. 64/10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26/11) 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 </a:t>
            </a:r>
            <a:r>
              <a:rPr lang="sr-Latn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CLP/GHS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Правилнику о класификацији, паковању, обележавању и оглашавању хемикалије и одређеног производа у складу са Глобално хармонизованим системом за класификацију и обележавање УН („Службени гласник РС“,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број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105/13) - нови </a:t>
            </a:r>
            <a:r>
              <a:rPr lang="sr-Cyrl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 </a:t>
            </a:r>
            <a:r>
              <a:rPr lang="sr-Latn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CLP/GHS</a:t>
            </a:r>
            <a:endParaRPr lang="sr-Cyrl-RS" b="1" kern="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Cyrl-RS" b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 о садржају безбедносног листа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(„Службени гласник РС“,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број 100/11)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рaвилник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Списку класификованих супстанци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(„Сл. Гласник РС“, број 48/14)</a:t>
            </a: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9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583668" y="116652"/>
            <a:ext cx="5976664" cy="461665"/>
          </a:xfrm>
          <a:prstGeom prst="rect">
            <a:avLst/>
          </a:prstGeom>
          <a:solidFill>
            <a:srgbClr val="00CC66"/>
          </a:solidFill>
          <a:ln>
            <a:solidFill>
              <a:srgbClr val="006600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sr-Cyrl-C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Прелазне и завршне одредбе </a:t>
            </a:r>
            <a:r>
              <a:rPr lang="en-U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Cyrl-C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члан 39.</a:t>
            </a:r>
            <a:r>
              <a:rPr lang="en-U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r-Cyrl-CS" sz="24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19270"/>
              </p:ext>
            </p:extLst>
          </p:nvPr>
        </p:nvGraphicFramePr>
        <p:xfrm>
          <a:off x="467544" y="1700808"/>
          <a:ext cx="8136905" cy="3240360"/>
        </p:xfrm>
        <a:graphic>
          <a:graphicData uri="http://schemas.openxmlformats.org/drawingml/2006/table">
            <a:tbl>
              <a:tblPr firstRow="1" firstCol="1" bandRow="1"/>
              <a:tblGrid>
                <a:gridCol w="1860076"/>
                <a:gridCol w="3387598"/>
                <a:gridCol w="2889231"/>
              </a:tblGrid>
              <a:tr h="9023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СУПСТАНЦА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8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Од 1. јуна 2014.</a:t>
                      </a:r>
                      <a:endParaRPr lang="sr-Latn-R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8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до 1. јуна 2015. године</a:t>
                      </a:r>
                      <a:endParaRPr lang="sr-Latn-R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8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После 1. јуна 2015.</a:t>
                      </a:r>
                      <a:endParaRPr lang="sr-Latn-R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89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Класификација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DSD/DPD систем (ОБАВЕЗНО)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 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нови </a:t>
                      </a: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(ОБАВЕЗНО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)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систем - нови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490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Обележавање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 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 нови 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систем - нови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95536" y="5013176"/>
            <a:ext cx="8208912" cy="1277786"/>
          </a:xfrm>
          <a:prstGeom prst="rect">
            <a:avLst/>
          </a:prstGeom>
          <a:solidFill>
            <a:srgbClr val="CCFF99"/>
          </a:solidFill>
          <a:ln>
            <a:solidFill>
              <a:srgbClr val="006600"/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Ако су супстанце </a:t>
            </a:r>
            <a:r>
              <a:rPr lang="sr-Cyrl-RS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стављене у промет пре 1. јуна 2014. </a:t>
            </a: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године, а класификоване, обележене и упаковане у </a:t>
            </a:r>
            <a:r>
              <a:rPr lang="sr-Cyrl-RS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складу са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CLP/GHS </a:t>
            </a:r>
            <a:r>
              <a:rPr lang="sr-Cyrl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правилником</a:t>
            </a: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sr-Cyrl-RS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снабдевач </a:t>
            </a: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их </a:t>
            </a:r>
            <a:r>
              <a:rPr lang="sr-Cyrl-RS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од 1. јуна 2016. </a:t>
            </a: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године </a:t>
            </a:r>
            <a:r>
              <a:rPr lang="sr-Cyrl-RS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поново </a:t>
            </a:r>
            <a:r>
              <a:rPr lang="sr-Cyrl-RS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обележава </a:t>
            </a:r>
            <a:r>
              <a:rPr lang="sr-Cyrl-RS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пакује </a:t>
            </a: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</a:t>
            </a:r>
            <a:r>
              <a:rPr lang="sr-Cyrl-RS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складу са </a:t>
            </a:r>
            <a:r>
              <a:rPr lang="sr-Cyrl-RS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новим </a:t>
            </a:r>
            <a:r>
              <a:rPr lang="sr-Latn-RS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CLP/GHS</a:t>
            </a:r>
            <a:r>
              <a:rPr lang="sr-Cyrl-RS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правилником</a:t>
            </a:r>
            <a:r>
              <a:rPr lang="sr-Cyrl-RS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sr-Latn-RS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996719"/>
            <a:ext cx="8136904" cy="738664"/>
          </a:xfrm>
          <a:prstGeom prst="rect">
            <a:avLst/>
          </a:prstGeom>
          <a:solidFill>
            <a:srgbClr val="CCFF99"/>
          </a:solidFill>
          <a:ln>
            <a:solidFill>
              <a:srgbClr val="006600"/>
            </a:solidFill>
          </a:ln>
          <a:effectLst>
            <a:innerShdw blurRad="114300">
              <a:schemeClr val="bg1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 rtlCol="0">
            <a:spAutoFit/>
            <a:sp3d extrusionH="57150">
              <a:bevelT w="38100" h="38100"/>
              <a:bevelB w="38100" h="38100"/>
            </a:sp3d>
          </a:bodyPr>
          <a:lstStyle/>
          <a:p>
            <a:pPr algn="just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Произвођач, увозник или даљи корисник који ставља хемикалије у промет </a:t>
            </a:r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класификује </a:t>
            </a:r>
            <a:r>
              <a:rPr lang="sr-Cyrl-RS" sz="2400" b="1" dirty="0" smtClean="0">
                <a:ln w="12700">
                  <a:solidFill>
                    <a:srgbClr val="006600"/>
                  </a:solidFill>
                </a:ln>
                <a:solidFill>
                  <a:srgbClr val="006600"/>
                </a:solidFill>
                <a:effectLst>
                  <a:innerShdw blurRad="114300">
                    <a:schemeClr val="bg1"/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снабдевач их обележава и пакује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24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39552" y="1023531"/>
            <a:ext cx="7920880" cy="738664"/>
          </a:xfrm>
          <a:prstGeom prst="rect">
            <a:avLst/>
          </a:prstGeom>
          <a:solidFill>
            <a:srgbClr val="CCFFCC"/>
          </a:solidFill>
          <a:ln w="12700">
            <a:solidFill>
              <a:srgbClr val="006600"/>
            </a:solidFill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just"/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Произвођач, увозник или даљи корисник који ставља хемикалије у промет </a:t>
            </a:r>
            <a:r>
              <a:rPr lang="sr-Cyrl-R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класификује </a:t>
            </a:r>
            <a:r>
              <a:rPr lang="sr-Cyrl-R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смеше</a:t>
            </a:r>
            <a:r>
              <a:rPr lang="sr-Cyrl-R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sr-Cyrl-R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снабдевач их обележава и пакује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601021"/>
              </p:ext>
            </p:extLst>
          </p:nvPr>
        </p:nvGraphicFramePr>
        <p:xfrm>
          <a:off x="540832" y="1772816"/>
          <a:ext cx="7847591" cy="2847655"/>
        </p:xfrm>
        <a:graphic>
          <a:graphicData uri="http://schemas.openxmlformats.org/drawingml/2006/table">
            <a:tbl>
              <a:tblPr firstRow="1" firstCol="1" bandRow="1"/>
              <a:tblGrid>
                <a:gridCol w="1886543"/>
                <a:gridCol w="1886543"/>
                <a:gridCol w="1722281"/>
                <a:gridCol w="2352224"/>
              </a:tblGrid>
              <a:tr h="255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СМЕША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До 1. јуна 2015. године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После 1. јуна 2015.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1204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Класификација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DSD/DPD систем (ОБАВЕЗНО)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или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стари систем 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(опционо) или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нови систем 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(опционо)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нови систем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021204"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DSD/DPD систем и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стари систем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DSD/DPD систем 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sr-Latn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нови</a:t>
                      </a:r>
                      <a:endParaRPr lang="sr-Latn-RS" sz="16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систем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5106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Обележавање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стари систем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нови систем</a:t>
                      </a:r>
                      <a:endParaRPr lang="sr-Latn-RS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CLP/GHS</a:t>
                      </a:r>
                      <a:r>
                        <a:rPr lang="sr-Cyrl-RS" sz="1600" b="1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нови систем</a:t>
                      </a:r>
                      <a:endParaRPr lang="sr-Latn-R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539552" y="4797152"/>
            <a:ext cx="7848872" cy="1277786"/>
          </a:xfrm>
          <a:prstGeom prst="rect">
            <a:avLst/>
          </a:prstGeom>
          <a:solidFill>
            <a:srgbClr val="CCFFCC"/>
          </a:solidFill>
          <a:ln w="12700">
            <a:solidFill>
              <a:srgbClr val="006600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Ако су </a:t>
            </a:r>
            <a:r>
              <a:rPr lang="sr-Cyrl-RS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смеше 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стављене у промет пре 1. јуна </a:t>
            </a:r>
            <a:r>
              <a:rPr lang="sr-Cyrl-RS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2015. 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године, а класификоване, обележене и упаковане у складу са </a:t>
            </a:r>
            <a:r>
              <a:rPr lang="sr-Cyrl-RS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DSD/DPD</a:t>
            </a:r>
            <a:r>
              <a:rPr lang="sr-Cyrl-RS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sr-Cyrl-CS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правилником или са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старим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CLP/GHS </a:t>
            </a:r>
            <a:r>
              <a:rPr lang="sr-Cyrl-CS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правилником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снабдевач их од 1. јуна </a:t>
            </a:r>
            <a:r>
              <a:rPr lang="sr-Cyrl-RS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2017. 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године </a:t>
            </a:r>
            <a:r>
              <a:rPr lang="sr-Cyrl-RS" b="1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поново обележава и пакује 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складу са </a:t>
            </a:r>
            <a:r>
              <a:rPr lang="sr-Cyrl-RS" b="1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новим </a:t>
            </a:r>
            <a:r>
              <a:rPr lang="sr-Latn-RS" b="1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CLP/GHS</a:t>
            </a:r>
            <a:r>
              <a:rPr lang="sr-Cyrl-RS" b="1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правилником</a:t>
            </a:r>
            <a:r>
              <a:rPr lang="sr-Cyrl-RS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sr-Latn-RS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83668" y="116652"/>
            <a:ext cx="5976664" cy="461665"/>
          </a:xfrm>
          <a:prstGeom prst="rect">
            <a:avLst/>
          </a:prstGeom>
          <a:solidFill>
            <a:srgbClr val="00CC66"/>
          </a:solidFill>
          <a:ln>
            <a:solidFill>
              <a:srgbClr val="006600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sr-Cyrl-C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Прелазне и завршне одредбе </a:t>
            </a:r>
            <a:r>
              <a:rPr lang="en-U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Cyrl-C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члан 39.</a:t>
            </a:r>
            <a:r>
              <a:rPr lang="en-US" sz="24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r-Cyrl-CS" sz="24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071802" y="0"/>
            <a:ext cx="364333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accent4">
                <a:lumMod val="75000"/>
              </a:schemeClr>
            </a:solidFill>
          </a:ln>
          <a:effectLst>
            <a:innerShdw blurRad="114300">
              <a:schemeClr val="bg1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sr-Cyrl-RS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Састав хемикалије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377698"/>
              </p:ext>
            </p:extLst>
          </p:nvPr>
        </p:nvGraphicFramePr>
        <p:xfrm>
          <a:off x="426244" y="1340768"/>
          <a:ext cx="8291512" cy="2318446"/>
        </p:xfrm>
        <a:graphic>
          <a:graphicData uri="http://schemas.openxmlformats.org/drawingml/2006/table">
            <a:tbl>
              <a:tblPr/>
              <a:tblGrid>
                <a:gridCol w="360320"/>
                <a:gridCol w="628999"/>
                <a:gridCol w="760323"/>
                <a:gridCol w="935995"/>
                <a:gridCol w="1583990"/>
                <a:gridCol w="1943987"/>
                <a:gridCol w="1577834"/>
                <a:gridCol w="500064"/>
              </a:tblGrid>
              <a:tr h="152469">
                <a:tc gridSpan="8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Састав хемикалије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CS"/>
                    </a:p>
                  </a:txBody>
                  <a:tcPr/>
                </a:tc>
              </a:tr>
              <a:tr h="7906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Ред.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Бр.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 број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 број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REACH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Регистарски број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Хемијски назив за супстанцу или трговачко име за смешу  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 опасности, писано упозорење, категорија ефекта за CMR супстанце и ознака ризика према DSD/DPD правилнику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Класа опасности и категорија опасности, обавештење о опасности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према CLP/GHS правилнику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</a:t>
                      </a: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Удео (%)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  <a:tr h="152469">
                <a:tc gridSpan="8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супстанца/смеша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CS"/>
                    </a:p>
                  </a:txBody>
                  <a:tcPr/>
                </a:tc>
              </a:tr>
              <a:tr h="1392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sr-Latn-CS" sz="1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32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32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69">
                <a:tc gridSpan="8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нечистоћа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CS"/>
                    </a:p>
                  </a:txBody>
                  <a:tcPr/>
                </a:tc>
              </a:tr>
              <a:tr h="1679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sr-Latn-CS" sz="1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72" marR="6027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046818"/>
              </p:ext>
            </p:extLst>
          </p:nvPr>
        </p:nvGraphicFramePr>
        <p:xfrm>
          <a:off x="422275" y="3933056"/>
          <a:ext cx="8299451" cy="990600"/>
        </p:xfrm>
        <a:graphic>
          <a:graphicData uri="http://schemas.openxmlformats.org/drawingml/2006/table">
            <a:tbl>
              <a:tblPr/>
              <a:tblGrid>
                <a:gridCol w="909442"/>
                <a:gridCol w="1666507"/>
                <a:gridCol w="1714503"/>
                <a:gridCol w="2295516"/>
                <a:gridCol w="1713483"/>
              </a:tblGrid>
              <a:tr h="182899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5.1. Подаци о сурфактанту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91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Редни број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супст</a:t>
                      </a: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из тачке 5.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Назив произвођача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Земља произвођача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Latn-C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Хемијски назив за супстанцу или трговачко име за смешу (сурфактанта) из тачке 5.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Биоразградљивост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2285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1856623"/>
              </p:ext>
            </p:extLst>
          </p:nvPr>
        </p:nvGraphicFramePr>
        <p:xfrm>
          <a:off x="428625" y="5301208"/>
          <a:ext cx="8286750" cy="1066800"/>
        </p:xfrm>
        <a:graphic>
          <a:graphicData uri="http://schemas.openxmlformats.org/drawingml/2006/table">
            <a:tbl>
              <a:tblPr/>
              <a:tblGrid>
                <a:gridCol w="1068762"/>
                <a:gridCol w="7217988"/>
              </a:tblGrid>
              <a:tr h="3351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5.2.Број и датум акта којим је одобрено коришћење алтернативног хемијског назива супстанце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87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Редни број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Супст</a:t>
                      </a:r>
                      <a:r>
                        <a:rPr kumimoji="0" lang="sr-Latn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Број и датум акта којим је одобрено коришћење алтернативног хемијског назива супстанце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3F3"/>
                    </a:solidFill>
                  </a:tcPr>
                </a:tc>
              </a:tr>
              <a:tr h="2628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C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58082" y="928670"/>
            <a:ext cx="1471878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accent4">
                <a:lumMod val="75000"/>
              </a:schemeClr>
            </a:solidFill>
          </a:ln>
          <a:effectLst>
            <a:innerShdw blurRad="114300">
              <a:schemeClr val="bg1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4. 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47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5435187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0" y="2708920"/>
            <a:ext cx="9144000" cy="1800200"/>
          </a:xfrm>
          <a:prstGeom prst="round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071802" y="0"/>
            <a:ext cx="3643338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accent4">
                <a:lumMod val="75000"/>
              </a:schemeClr>
            </a:solidFill>
          </a:ln>
          <a:effectLst>
            <a:innerShdw blurRad="114300">
              <a:schemeClr val="bg1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sr-Cyrl-RS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Састав хемикалије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7224" y="642918"/>
            <a:ext cx="1471878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accent4">
                <a:lumMod val="75000"/>
              </a:schemeClr>
            </a:solidFill>
          </a:ln>
          <a:effectLst>
            <a:innerShdw blurRad="114300">
              <a:schemeClr val="bg1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5. 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89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031312"/>
              </p:ext>
            </p:extLst>
          </p:nvPr>
        </p:nvGraphicFramePr>
        <p:xfrm>
          <a:off x="251520" y="1340768"/>
          <a:ext cx="8640959" cy="399592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11696"/>
                <a:gridCol w="712834"/>
                <a:gridCol w="712834"/>
                <a:gridCol w="712834"/>
                <a:gridCol w="712834"/>
                <a:gridCol w="712834"/>
                <a:gridCol w="854491"/>
                <a:gridCol w="854491"/>
                <a:gridCol w="854491"/>
                <a:gridCol w="857904"/>
                <a:gridCol w="855061"/>
                <a:gridCol w="88655"/>
              </a:tblGrid>
              <a:tr h="552061">
                <a:tc gridSpan="1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6. Садржај испарљивих органских материја (</a:t>
                      </a:r>
                      <a:r>
                        <a:rPr lang="sr-Latn-CS" sz="1600" b="1" dirty="0">
                          <a:effectLst/>
                          <a:latin typeface="Times New Roman"/>
                          <a:ea typeface="Times New Roman"/>
                        </a:rPr>
                        <a:t>g/l)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828092">
                <a:tc gridSpan="6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 smtClean="0">
                          <a:effectLst/>
                          <a:latin typeface="Times New Roman"/>
                          <a:ea typeface="Times New Roman"/>
                        </a:rPr>
                        <a:t>6.1 </a:t>
                      </a:r>
                      <a:r>
                        <a:rPr lang="sr-Cyrl-CS" sz="1600" dirty="0" err="1">
                          <a:effectLst/>
                          <a:latin typeface="Times New Roman"/>
                          <a:ea typeface="Times New Roman"/>
                        </a:rPr>
                        <a:t>Подкатегорије</a:t>
                      </a: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 смеша које се као премази наносе на зграде, њихову опрему и </a:t>
                      </a:r>
                      <a:r>
                        <a:rPr lang="sr-Cyrl-CS" sz="1600" dirty="0" err="1">
                          <a:effectLst/>
                          <a:latin typeface="Times New Roman"/>
                          <a:ea typeface="Times New Roman"/>
                        </a:rPr>
                        <a:t>уградне</a:t>
                      </a: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 делове са декоративном, функционалном и заштитном улогом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6.2. </a:t>
                      </a: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Подкатегорије смеше које се користе као премази за друмска возила или њихових делова при поправљању, конзервацији или декорацији ван производних погона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r-Latn-RS" sz="10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б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г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д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ђ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а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б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в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г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д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r-Latn-RS" sz="10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600" dirty="0" smtClean="0">
                          <a:effectLst/>
                          <a:latin typeface="Times New Roman"/>
                          <a:ea typeface="Times New Roman"/>
                        </a:rPr>
                        <a:t>     </a:t>
                      </a:r>
                      <a:r>
                        <a:rPr lang="sr-Latn-RS" sz="1800" b="1" dirty="0" smtClean="0">
                          <a:effectLst/>
                          <a:latin typeface="Times New Roman"/>
                          <a:ea typeface="Times New Roman"/>
                        </a:rPr>
                        <a:t>X</a:t>
                      </a:r>
                      <a:endParaRPr lang="sr-Latn-RS" sz="18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r-Latn-RS" sz="10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0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е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ж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з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и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ј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>
                          <a:effectLst/>
                          <a:latin typeface="Times New Roman"/>
                          <a:ea typeface="Times New Roman"/>
                        </a:rPr>
                        <a:t>к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Укупан садржај испарљивих органских материја </a:t>
                      </a: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sr-Latn-CS" sz="1600" b="1" dirty="0">
                          <a:effectLst/>
                          <a:latin typeface="Times New Roman"/>
                          <a:ea typeface="Times New Roman"/>
                        </a:rPr>
                        <a:t>g/l)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r-Latn-RS" sz="10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sr-Cyrl-CS" sz="1800" b="1" dirty="0" smtClean="0">
                          <a:effectLst/>
                          <a:latin typeface="Times New Roman"/>
                          <a:ea typeface="Times New Roman"/>
                        </a:rPr>
                        <a:t>                                   230</a:t>
                      </a:r>
                      <a:endParaRPr lang="sr-Latn-RS" sz="18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1" marR="590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r-Latn-RS" sz="10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143240" y="3762380"/>
            <a:ext cx="685800" cy="381000"/>
          </a:xfrm>
          <a:prstGeom prst="ellipse">
            <a:avLst/>
          </a:prstGeom>
          <a:noFill/>
          <a:ln w="539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478488" y="4941168"/>
            <a:ext cx="685800" cy="381000"/>
          </a:xfrm>
          <a:prstGeom prst="ellipse">
            <a:avLst/>
          </a:prstGeom>
          <a:noFill/>
          <a:ln w="539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065495" y="188640"/>
            <a:ext cx="701301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Садржај испарљивих органских материја </a:t>
            </a:r>
            <a:r>
              <a:rPr lang="sr-Latn-R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(g/l)</a:t>
            </a:r>
            <a:r>
              <a:rPr lang="sr-Cyrl-R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12920" y="714356"/>
            <a:ext cx="311816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</a:t>
            </a:r>
            <a:r>
              <a:rPr lang="sr-Latn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ПРИЛОГУ 5. </a:t>
            </a:r>
            <a:endParaRPr 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97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999607"/>
              </p:ext>
            </p:extLst>
          </p:nvPr>
        </p:nvGraphicFramePr>
        <p:xfrm>
          <a:off x="145584" y="1196753"/>
          <a:ext cx="8890912" cy="4872228"/>
        </p:xfrm>
        <a:graphic>
          <a:graphicData uri="http://schemas.openxmlformats.org/drawingml/2006/table">
            <a:tbl>
              <a:tblPr firstRow="1" firstCol="1" bandRow="1"/>
              <a:tblGrid>
                <a:gridCol w="8890912"/>
              </a:tblGrid>
              <a:tr h="4695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Cyrl-CS" sz="1800" b="1" dirty="0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r>
                        <a:rPr lang="sr-Cyrl-CS" sz="2000" b="1" dirty="0">
                          <a:effectLst/>
                          <a:latin typeface="Times New Roman"/>
                          <a:ea typeface="Times New Roman"/>
                        </a:rPr>
                        <a:t>. </a:t>
                      </a:r>
                      <a:r>
                        <a:rPr lang="sr-Cyrl-CS" sz="1800" b="1" dirty="0">
                          <a:effectLst/>
                          <a:latin typeface="Times New Roman"/>
                          <a:ea typeface="Times New Roman"/>
                        </a:rPr>
                        <a:t>Мере за управљање ризиком које се примењују у циљу адекватне контроле ризика од хемикалија 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</a:tr>
              <a:tr h="4451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Cyrl-CS" sz="1600" b="1" dirty="0" smtClean="0">
                          <a:effectLst/>
                          <a:latin typeface="Times New Roman"/>
                          <a:ea typeface="Times New Roman"/>
                        </a:rPr>
                        <a:t>7.1 </a:t>
                      </a: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Навести мере за управљање ризиком које се примењују на раду приликом процеса производње или даљег коришћења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</a:tr>
              <a:tr h="2388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Calibri"/>
                        </a:rPr>
                        <a:t>Техничке мере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</a:tr>
              <a:tr h="7043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88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Calibri"/>
                        </a:rPr>
                        <a:t>Организационе мере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</a:tr>
              <a:tr h="7043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88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Calibri"/>
                        </a:rPr>
                        <a:t>Мере личне заштите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</a:tr>
              <a:tr h="7043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Latn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71875" algn="l"/>
                        </a:tabLst>
                      </a:pPr>
                      <a:r>
                        <a:rPr lang="sr-Latn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857488" y="3143248"/>
            <a:ext cx="3236784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accent5">
                <a:lumMod val="50000"/>
              </a:schemeClr>
            </a:solidFill>
          </a:ln>
          <a:effectLst>
            <a:innerShdw blurRad="114300">
              <a:schemeClr val="accent5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 У ПРИЛОГУ </a:t>
            </a:r>
            <a:r>
              <a:rPr lang="sr-Cyrl-R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sr-Cyrl-R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000" i="1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761505" y="130710"/>
            <a:ext cx="4744440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accent5">
                <a:lumMod val="50000"/>
              </a:schemeClr>
            </a:solidFill>
          </a:ln>
          <a:effectLst>
            <a:innerShdw blurRad="114300">
              <a:schemeClr val="accent5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sz="2000" b="1" dirty="0" smtClean="0">
                <a:latin typeface="Times New Roman" pitchFamily="18" charset="0"/>
                <a:cs typeface="Times New Roman" pitchFamily="18" charset="0"/>
              </a:rPr>
              <a:t>7. МЕРЕ ЗА УПРАВЉАЊЕ РИЗИКОМ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7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752410"/>
              </p:ext>
            </p:extLst>
          </p:nvPr>
        </p:nvGraphicFramePr>
        <p:xfrm>
          <a:off x="179512" y="1052736"/>
          <a:ext cx="8856984" cy="5509875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070109"/>
                <a:gridCol w="1487463"/>
                <a:gridCol w="1299412"/>
              </a:tblGrid>
              <a:tr h="449718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8. Подаци о безбеднијим алтернативним супстанцама (уколико су доступни):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93085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8.1 Безбеднија алтернативна супстанца за супстанцу која изазива забринутост: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5348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Хемијски назив алтернативне супстанце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17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CAS број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17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EC број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74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7409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8.2 Класификација 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53481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sr-Cyrl-CS" sz="1600" dirty="0">
                          <a:effectLst/>
                          <a:latin typeface="Times New Roman"/>
                          <a:ea typeface="Calibri"/>
                        </a:rPr>
                        <a:t>Класификација према DSD/DPD Правилнику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Calibri"/>
                        </a:rPr>
                        <a:t>б. Класификација према CLP/GHS Правилнику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6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Calibri"/>
                        </a:rPr>
                        <a:t>Класа опасности, категорија ефекта за CMR супстанце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Calibri"/>
                        </a:rPr>
                        <a:t>Класа и категорија опасности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534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674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Ознака ризика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Обавештење о опасности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534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8022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8.3 Да ли је потребно вршити измене у производном процесу у случају замене супстанце безбеднијом алтернативом?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</a:rPr>
                        <a:t> 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>
                          <a:effectLst/>
                          <a:latin typeface="Times New Roman"/>
                          <a:ea typeface="Times New Roman"/>
                        </a:rPr>
                        <a:t>да </a:t>
                      </a:r>
                      <a:r>
                        <a:rPr lang="sr-Cyrl-CS" sz="1600">
                          <a:effectLst/>
                          <a:latin typeface="Times New Roman"/>
                          <a:ea typeface="Verdana"/>
                          <a:sym typeface="Wingdings"/>
                        </a:rPr>
                        <a:t></a:t>
                      </a:r>
                      <a:endParaRPr lang="sr-Latn-RS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не </a:t>
                      </a:r>
                      <a:r>
                        <a:rPr lang="sr-Cyrl-CS" sz="1600" dirty="0">
                          <a:effectLst/>
                          <a:latin typeface="Times New Roman"/>
                          <a:ea typeface="Verdana"/>
                          <a:sym typeface="Wingdings"/>
                        </a:rPr>
                        <a:t>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6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8.4 Да ли је извршена </a:t>
                      </a:r>
                      <a:r>
                        <a:rPr lang="sr-Cyrl-CS" sz="1600" b="1" dirty="0" err="1">
                          <a:effectLst/>
                          <a:latin typeface="Times New Roman"/>
                          <a:ea typeface="Times New Roman"/>
                        </a:rPr>
                        <a:t>социо</a:t>
                      </a:r>
                      <a:r>
                        <a:rPr lang="sr-Cyrl-CS" sz="1600" b="1" dirty="0">
                          <a:effectLst/>
                          <a:latin typeface="Times New Roman"/>
                          <a:ea typeface="Times New Roman"/>
                        </a:rPr>
                        <a:t>-економска процена о изводљивости замене?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да </a:t>
                      </a:r>
                      <a:r>
                        <a:rPr lang="sr-Cyrl-CS" sz="1600" dirty="0">
                          <a:effectLst/>
                          <a:latin typeface="Times New Roman"/>
                          <a:ea typeface="Verdana"/>
                          <a:sym typeface="Wingdings"/>
                        </a:rPr>
                        <a:t>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CS" sz="1600" dirty="0">
                          <a:effectLst/>
                          <a:latin typeface="Times New Roman"/>
                          <a:ea typeface="Times New Roman"/>
                        </a:rPr>
                        <a:t>не </a:t>
                      </a:r>
                      <a:r>
                        <a:rPr lang="sr-Cyrl-CS" sz="1600" dirty="0">
                          <a:effectLst/>
                          <a:latin typeface="Times New Roman"/>
                          <a:ea typeface="Verdana"/>
                          <a:sym typeface="Wingdings"/>
                        </a:rPr>
                        <a:t></a:t>
                      </a:r>
                      <a:endParaRPr lang="sr-Latn-RS" sz="16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59076" marR="590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714612" y="3714752"/>
            <a:ext cx="3236784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accent5">
                <a:lumMod val="50000"/>
              </a:schemeClr>
            </a:solidFill>
          </a:ln>
          <a:effectLst>
            <a:innerShdw blurRad="114300">
              <a:schemeClr val="accent5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 У ПРИЛОГУ </a:t>
            </a:r>
            <a:r>
              <a:rPr lang="sr-Cyrl-R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sr-Cyrl-R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000" i="1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761505" y="130710"/>
            <a:ext cx="4151906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accent5">
                <a:lumMod val="50000"/>
              </a:schemeClr>
            </a:solidFill>
          </a:ln>
          <a:effectLst>
            <a:innerShdw blurRad="114300">
              <a:schemeClr val="accent5">
                <a:lumMod val="50000"/>
              </a:schemeClr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none" rtlCol="0">
            <a:spAutoFit/>
          </a:bodyPr>
          <a:lstStyle/>
          <a:p>
            <a:r>
              <a:rPr lang="sr-Cyrl-RS" sz="2000" b="1" dirty="0" smtClean="0">
                <a:latin typeface="Times New Roman" pitchFamily="18" charset="0"/>
                <a:cs typeface="Times New Roman" pitchFamily="18" charset="0"/>
              </a:rPr>
              <a:t>8. БЕЗБЕДНИЈЕ АЛТЕРНАТИВЕ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03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600200" y="2095500"/>
            <a:ext cx="5943600" cy="2667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Министарство пољопривреде и заштите животне средине</a:t>
            </a:r>
          </a:p>
          <a:p>
            <a:pPr marL="0" indent="0">
              <a:buFont typeface="Arial" pitchFamily="34" charset="0"/>
              <a:buNone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Немањина 22-26</a:t>
            </a:r>
          </a:p>
          <a:p>
            <a:pPr marL="0" indent="0">
              <a:buFont typeface="Arial" pitchFamily="34" charset="0"/>
              <a:buNone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11000 Београд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1785918" y="274638"/>
            <a:ext cx="6900882" cy="114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C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 коју адресу се доставља документација?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67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2000232" y="274638"/>
            <a:ext cx="6686568" cy="1143000"/>
          </a:xfrm>
          <a:prstGeom prst="rect">
            <a:avLst/>
          </a:prstGeom>
          <a:solidFill>
            <a:srgbClr val="CCFF99"/>
          </a:solidFill>
          <a:ln w="12700">
            <a:solidFill>
              <a:srgbClr val="00CC00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C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Како доћи до прописа?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hlinkClick r:id="rId2"/>
              </a:rPr>
              <a:t>www.eko.minpolj.gov.rs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2040952" y="1552575"/>
            <a:ext cx="6603014" cy="4573588"/>
            <a:chOff x="2040952" y="1552575"/>
            <a:chExt cx="6603014" cy="4573588"/>
          </a:xfrm>
        </p:grpSpPr>
        <p:pic>
          <p:nvPicPr>
            <p:cNvPr id="5" name="Content Placeholder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0952" y="1600200"/>
              <a:ext cx="6603014" cy="4525963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5064993" y="1552575"/>
              <a:ext cx="864096" cy="31663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r-Latn-RS"/>
            </a:p>
          </p:txBody>
        </p:sp>
      </p:grpSp>
    </p:spTree>
    <p:extLst>
      <p:ext uri="{BB962C8B-B14F-4D97-AF65-F5344CB8AC3E}">
        <p14:creationId xmlns:p14="http://schemas.microsoft.com/office/powerpoint/2010/main" val="386354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1071538" y="274638"/>
            <a:ext cx="7572428" cy="1143000"/>
          </a:xfrm>
          <a:prstGeom prst="rect">
            <a:avLst/>
          </a:prstGeom>
          <a:solidFill>
            <a:srgbClr val="FF7C8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C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Како доћи до додатних информација</a:t>
            </a:r>
            <a:r>
              <a:rPr kumimoji="0" lang="sr-Cyrl-C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  <a:endParaRPr lang="sr-Latn-R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hlinkClick r:id="rId2"/>
              </a:rPr>
              <a:t>www.eko.minpolj.gov.rs</a:t>
            </a:r>
            <a:r>
              <a:rPr kumimoji="0" lang="sr-Latn-RS" sz="3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6" name="Content Placeholder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36" y="1600200"/>
            <a:ext cx="7479030" cy="4525963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9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Content Placeholder 6" descr="INFO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45525" y="714356"/>
            <a:ext cx="8598475" cy="5268931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/>
          <p:cNvSpPr/>
          <p:nvPr/>
        </p:nvSpPr>
        <p:spPr>
          <a:xfrm>
            <a:off x="1571604" y="714356"/>
            <a:ext cx="1000132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643042" y="2214554"/>
            <a:ext cx="1000132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071802" y="2714620"/>
            <a:ext cx="2071702" cy="6429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642910" y="4429132"/>
            <a:ext cx="7072362" cy="142876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5220693" y="2393149"/>
            <a:ext cx="3923307" cy="1337695"/>
            <a:chOff x="5220693" y="2393149"/>
            <a:chExt cx="3923307" cy="1337695"/>
          </a:xfrm>
        </p:grpSpPr>
        <p:pic>
          <p:nvPicPr>
            <p:cNvPr id="3076" name="Picture 4" descr="F:\odeljenje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693" y="2393149"/>
              <a:ext cx="3923307" cy="1337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Oval 14"/>
            <p:cNvSpPr/>
            <p:nvPr/>
          </p:nvSpPr>
          <p:spPr>
            <a:xfrm>
              <a:off x="5364709" y="3212160"/>
              <a:ext cx="1583555" cy="36700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3074" name="Picture 2" descr="F:\SVHC PKS 2014\smernice saj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2274"/>
            <a:ext cx="8604448" cy="699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507529" y="4509120"/>
            <a:ext cx="3344391" cy="13296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6" name="Rounded Rectangle 5"/>
          <p:cNvSpPr/>
          <p:nvPr/>
        </p:nvSpPr>
        <p:spPr>
          <a:xfrm>
            <a:off x="539552" y="5733256"/>
            <a:ext cx="3456384" cy="432048"/>
          </a:xfrm>
          <a:prstGeom prst="round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7" name="Striped Right Arrow 6"/>
          <p:cNvSpPr/>
          <p:nvPr/>
        </p:nvSpPr>
        <p:spPr>
          <a:xfrm rot="10800000">
            <a:off x="4169656" y="5706964"/>
            <a:ext cx="978408" cy="484632"/>
          </a:xfrm>
          <a:prstGeom prst="stripedRightArrow">
            <a:avLst/>
          </a:prstGeom>
          <a:solidFill>
            <a:srgbClr val="FFC00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81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5" name="Picture 2" descr="F:\SVHC PKS 2014\sajt clp-rea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142875"/>
            <a:ext cx="8900864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Group 29"/>
          <p:cNvGrpSpPr/>
          <p:nvPr/>
        </p:nvGrpSpPr>
        <p:grpSpPr>
          <a:xfrm>
            <a:off x="2136515" y="-47798"/>
            <a:ext cx="7100664" cy="4329650"/>
            <a:chOff x="2136515" y="-47798"/>
            <a:chExt cx="7100664" cy="4329650"/>
          </a:xfrm>
        </p:grpSpPr>
        <p:pic>
          <p:nvPicPr>
            <p:cNvPr id="7" name="Picture 3" descr="F:\SVHC PKS 2014\clp echa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8547" y="-47798"/>
              <a:ext cx="5688632" cy="4329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8" name="Curved Connector 7"/>
            <p:cNvCxnSpPr/>
            <p:nvPr/>
          </p:nvCxnSpPr>
          <p:spPr>
            <a:xfrm rot="5400000" flipH="1" flipV="1">
              <a:off x="1937846" y="2167096"/>
              <a:ext cx="1809370" cy="1412032"/>
            </a:xfrm>
            <a:prstGeom prst="curvedConnector3">
              <a:avLst>
                <a:gd name="adj1" fmla="val 98958"/>
              </a:avLst>
            </a:prstGeom>
            <a:ln w="38100">
              <a:solidFill>
                <a:srgbClr val="FF7C8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1633600" y="2348880"/>
            <a:ext cx="7590792" cy="3888432"/>
            <a:chOff x="1633600" y="2348880"/>
            <a:chExt cx="7590792" cy="3888432"/>
          </a:xfrm>
        </p:grpSpPr>
        <p:cxnSp>
          <p:nvCxnSpPr>
            <p:cNvPr id="18" name="Curved Connector 17"/>
            <p:cNvCxnSpPr/>
            <p:nvPr/>
          </p:nvCxnSpPr>
          <p:spPr>
            <a:xfrm flipV="1">
              <a:off x="1633600" y="4512501"/>
              <a:ext cx="1914947" cy="1008112"/>
            </a:xfrm>
            <a:prstGeom prst="curvedConnector3">
              <a:avLst/>
            </a:prstGeom>
            <a:ln w="38100">
              <a:solidFill>
                <a:srgbClr val="FF7C8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9" name="Picture 4" descr="F:\SVHC PKS 2014\reach ech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5760" y="2348880"/>
              <a:ext cx="5688632" cy="38884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2" y="-142875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46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changeyourlife.net.in/images/helpdes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9852" y="3738692"/>
            <a:ext cx="3134180" cy="2714644"/>
          </a:xfrm>
          <a:prstGeom prst="rect">
            <a:avLst/>
          </a:prstGeom>
          <a:noFill/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Министарство пољопривреде и заштите животне средине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1939062"/>
            <a:ext cx="7358114" cy="278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sr-Cyrl-C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Информативни пулт за хемикалије и биоцидне производе</a:t>
            </a:r>
            <a:endParaRPr lang="sr-Latn-C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sr-Cyrl-C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тел: 011 7155 225</a:t>
            </a: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C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факс: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011 2860 204</a:t>
            </a:r>
          </a:p>
          <a:p>
            <a:pPr marL="0" indent="0">
              <a:buFont typeface="Arial" pitchFamily="34" charset="0"/>
              <a:buNone/>
            </a:pPr>
            <a:r>
              <a:rPr lang="sr-Latn-C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sr-Cyrl-C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r-Latn-C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info.hemikalije@eko.minpolj.gov.rs</a:t>
            </a:r>
            <a:endParaRPr lang="sr-Latn-C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1071538" y="274638"/>
            <a:ext cx="7572428" cy="1143000"/>
          </a:xfrm>
          <a:prstGeom prst="rect">
            <a:avLst/>
          </a:prstGeom>
          <a:solidFill>
            <a:srgbClr val="FF7C8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Cyrl-CS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Како доћи до додатних информација?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hlinkClick r:id="rId4"/>
              </a:rPr>
              <a:t>www.eko.minpolj.gov.rs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61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2182</TotalTime>
  <Words>2227</Words>
  <Application>Microsoft Office PowerPoint</Application>
  <PresentationFormat>On-screen Show (4:3)</PresentationFormat>
  <Paragraphs>528</Paragraphs>
  <Slides>30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Office Theme</vt:lpstr>
      <vt:lpstr>Document</vt:lpstr>
      <vt:lpstr>PowerPoint Presentation</vt:lpstr>
      <vt:lpstr>PowerPoint Presentation</vt:lpstr>
      <vt:lpstr>PowerPoint Presentation</vt:lpstr>
      <vt:lpstr>Поступак уписа хемикалија  у Регистар хемикалија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Република Србија Mинистарство пољопривреде и  заштите животне средине</dc:title>
  <dc:creator>Katarina Ćendić</dc:creator>
  <cp:lastModifiedBy>Aleksandra Nikolic</cp:lastModifiedBy>
  <cp:revision>111</cp:revision>
  <dcterms:created xsi:type="dcterms:W3CDTF">2014-12-01T10:15:59Z</dcterms:created>
  <dcterms:modified xsi:type="dcterms:W3CDTF">2014-12-12T09:31:19Z</dcterms:modified>
</cp:coreProperties>
</file>