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4"/>
  </p:notesMasterIdLst>
  <p:handoutMasterIdLst>
    <p:handoutMasterId r:id="rId55"/>
  </p:handoutMasterIdLst>
  <p:sldIdLst>
    <p:sldId id="256" r:id="rId2"/>
    <p:sldId id="323" r:id="rId3"/>
    <p:sldId id="393" r:id="rId4"/>
    <p:sldId id="346" r:id="rId5"/>
    <p:sldId id="397" r:id="rId6"/>
    <p:sldId id="396" r:id="rId7"/>
    <p:sldId id="259" r:id="rId8"/>
    <p:sldId id="348" r:id="rId9"/>
    <p:sldId id="444" r:id="rId10"/>
    <p:sldId id="494" r:id="rId11"/>
    <p:sldId id="493" r:id="rId12"/>
    <p:sldId id="457" r:id="rId13"/>
    <p:sldId id="459" r:id="rId14"/>
    <p:sldId id="445" r:id="rId15"/>
    <p:sldId id="461" r:id="rId16"/>
    <p:sldId id="464" r:id="rId17"/>
    <p:sldId id="466" r:id="rId18"/>
    <p:sldId id="467" r:id="rId19"/>
    <p:sldId id="468" r:id="rId20"/>
    <p:sldId id="389" r:id="rId21"/>
    <p:sldId id="505" r:id="rId22"/>
    <p:sldId id="496" r:id="rId23"/>
    <p:sldId id="443" r:id="rId24"/>
    <p:sldId id="441" r:id="rId25"/>
    <p:sldId id="490" r:id="rId26"/>
    <p:sldId id="491" r:id="rId27"/>
    <p:sldId id="487" r:id="rId28"/>
    <p:sldId id="488" r:id="rId29"/>
    <p:sldId id="506" r:id="rId30"/>
    <p:sldId id="474" r:id="rId31"/>
    <p:sldId id="476" r:id="rId32"/>
    <p:sldId id="477" r:id="rId33"/>
    <p:sldId id="480" r:id="rId34"/>
    <p:sldId id="449" r:id="rId35"/>
    <p:sldId id="456" r:id="rId36"/>
    <p:sldId id="499" r:id="rId37"/>
    <p:sldId id="498" r:id="rId38"/>
    <p:sldId id="483" r:id="rId39"/>
    <p:sldId id="500" r:id="rId40"/>
    <p:sldId id="501" r:id="rId41"/>
    <p:sldId id="502" r:id="rId42"/>
    <p:sldId id="503" r:id="rId43"/>
    <p:sldId id="504" r:id="rId44"/>
    <p:sldId id="484" r:id="rId45"/>
    <p:sldId id="485" r:id="rId46"/>
    <p:sldId id="486" r:id="rId47"/>
    <p:sldId id="507" r:id="rId48"/>
    <p:sldId id="469" r:id="rId49"/>
    <p:sldId id="470" r:id="rId50"/>
    <p:sldId id="471" r:id="rId51"/>
    <p:sldId id="473" r:id="rId52"/>
    <p:sldId id="287" r:id="rId53"/>
  </p:sldIdLst>
  <p:sldSz cx="9144000" cy="6858000" type="screen4x3"/>
  <p:notesSz cx="6797675" cy="9926638"/>
  <p:defaultTextStyle>
    <a:defPPr>
      <a:defRPr lang="sv-S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Standardavsnitt" id="{B060314C-CC09-4F39-BBEE-1498F388F55E}">
          <p14:sldIdLst>
            <p14:sldId id="256"/>
            <p14:sldId id="323"/>
            <p14:sldId id="393"/>
            <p14:sldId id="346"/>
            <p14:sldId id="397"/>
            <p14:sldId id="396"/>
            <p14:sldId id="259"/>
            <p14:sldId id="348"/>
            <p14:sldId id="444"/>
            <p14:sldId id="494"/>
            <p14:sldId id="493"/>
            <p14:sldId id="457"/>
            <p14:sldId id="459"/>
            <p14:sldId id="445"/>
            <p14:sldId id="461"/>
            <p14:sldId id="464"/>
            <p14:sldId id="466"/>
            <p14:sldId id="467"/>
            <p14:sldId id="468"/>
            <p14:sldId id="389"/>
            <p14:sldId id="505"/>
            <p14:sldId id="496"/>
            <p14:sldId id="443"/>
            <p14:sldId id="441"/>
            <p14:sldId id="490"/>
            <p14:sldId id="491"/>
            <p14:sldId id="487"/>
            <p14:sldId id="488"/>
            <p14:sldId id="506"/>
            <p14:sldId id="474"/>
            <p14:sldId id="476"/>
            <p14:sldId id="477"/>
            <p14:sldId id="480"/>
            <p14:sldId id="449"/>
            <p14:sldId id="456"/>
            <p14:sldId id="499"/>
            <p14:sldId id="498"/>
            <p14:sldId id="483"/>
            <p14:sldId id="500"/>
            <p14:sldId id="501"/>
            <p14:sldId id="502"/>
            <p14:sldId id="503"/>
            <p14:sldId id="504"/>
            <p14:sldId id="484"/>
            <p14:sldId id="485"/>
            <p14:sldId id="486"/>
            <p14:sldId id="507"/>
            <p14:sldId id="469"/>
            <p14:sldId id="470"/>
            <p14:sldId id="471"/>
            <p14:sldId id="473"/>
            <p14:sldId id="287"/>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127"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va Sandberg" initials="E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00FF"/>
    <a:srgbClr val="FFFFFF"/>
    <a:srgbClr val="A4A4A5"/>
    <a:srgbClr val="3333FF"/>
    <a:srgbClr val="F4F7F9"/>
    <a:srgbClr val="00CCFF"/>
    <a:srgbClr val="3399FF"/>
    <a:srgbClr val="00FF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43" autoAdjust="0"/>
    <p:restoredTop sz="73609" autoAdjust="0"/>
  </p:normalViewPr>
  <p:slideViewPr>
    <p:cSldViewPr>
      <p:cViewPr varScale="1">
        <p:scale>
          <a:sx n="67" d="100"/>
          <a:sy n="67" d="100"/>
        </p:scale>
        <p:origin x="-1944" y="-96"/>
      </p:cViewPr>
      <p:guideLst>
        <p:guide orient="horz" pos="2160"/>
        <p:guide pos="2880"/>
      </p:guideLst>
    </p:cSldViewPr>
  </p:slideViewPr>
  <p:notesTextViewPr>
    <p:cViewPr>
      <p:scale>
        <a:sx n="1" d="1"/>
        <a:sy n="1" d="1"/>
      </p:scale>
      <p:origin x="0" y="0"/>
    </p:cViewPr>
  </p:notesTextViewPr>
  <p:sorterViewPr>
    <p:cViewPr>
      <p:scale>
        <a:sx n="148" d="100"/>
        <a:sy n="148" d="100"/>
      </p:scale>
      <p:origin x="0" y="0"/>
    </p:cViewPr>
  </p:sorterViewPr>
  <p:notesViewPr>
    <p:cSldViewPr>
      <p:cViewPr varScale="1">
        <p:scale>
          <a:sx n="76" d="100"/>
          <a:sy n="76" d="100"/>
        </p:scale>
        <p:origin x="-4050" y="-102"/>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sr-Latn-R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smtClean="0"/>
              <a:t>Enforcement of articles</a:t>
            </a:r>
            <a:endParaRPr lang="en-US" dirty="0"/>
          </a:p>
        </c:rich>
      </c:tx>
      <c:overlay val="0"/>
    </c:title>
    <c:autoTitleDeleted val="0"/>
    <c:plotArea>
      <c:layout/>
      <c:barChart>
        <c:barDir val="col"/>
        <c:grouping val="clustered"/>
        <c:varyColors val="0"/>
        <c:ser>
          <c:idx val="0"/>
          <c:order val="0"/>
          <c:tx>
            <c:strRef>
              <c:f>Blad1!$B$1</c:f>
              <c:strCache>
                <c:ptCount val="1"/>
                <c:pt idx="0">
                  <c:v>Inspections</c:v>
                </c:pt>
              </c:strCache>
            </c:strRef>
          </c:tx>
          <c:spPr>
            <a:solidFill>
              <a:schemeClr val="accent1">
                <a:lumMod val="50000"/>
              </a:schemeClr>
            </a:solidFill>
          </c:spPr>
          <c:invertIfNegative val="0"/>
          <c:dPt>
            <c:idx val="1"/>
            <c:invertIfNegative val="0"/>
            <c:bubble3D val="0"/>
            <c:spPr>
              <a:solidFill>
                <a:schemeClr val="accent1">
                  <a:lumMod val="50000"/>
                </a:schemeClr>
              </a:solidFill>
              <a:ln>
                <a:solidFill>
                  <a:schemeClr val="accent5">
                    <a:lumMod val="50000"/>
                  </a:schemeClr>
                </a:solidFill>
              </a:ln>
            </c:spPr>
          </c:dPt>
          <c:dPt>
            <c:idx val="4"/>
            <c:invertIfNegative val="0"/>
            <c:bubble3D val="0"/>
            <c:spPr>
              <a:solidFill>
                <a:schemeClr val="accent1">
                  <a:lumMod val="50000"/>
                  <a:alpha val="67000"/>
                </a:schemeClr>
              </a:solidFill>
            </c:spPr>
          </c:dPt>
          <c:cat>
            <c:strRef>
              <c:f>Blad1!$A$2:$A$6</c:f>
              <c:strCache>
                <c:ptCount val="5"/>
                <c:pt idx="0">
                  <c:v>2010</c:v>
                </c:pt>
                <c:pt idx="1">
                  <c:v>2011</c:v>
                </c:pt>
                <c:pt idx="2">
                  <c:v>2012</c:v>
                </c:pt>
                <c:pt idx="3">
                  <c:v>2013</c:v>
                </c:pt>
                <c:pt idx="4">
                  <c:v>2014 est</c:v>
                </c:pt>
              </c:strCache>
            </c:strRef>
          </c:cat>
          <c:val>
            <c:numRef>
              <c:f>Blad1!$B$2:$B$6</c:f>
              <c:numCache>
                <c:formatCode>General</c:formatCode>
                <c:ptCount val="5"/>
                <c:pt idx="0">
                  <c:v>177</c:v>
                </c:pt>
                <c:pt idx="1">
                  <c:v>208</c:v>
                </c:pt>
                <c:pt idx="2">
                  <c:v>280</c:v>
                </c:pt>
                <c:pt idx="3">
                  <c:v>246</c:v>
                </c:pt>
                <c:pt idx="4">
                  <c:v>300</c:v>
                </c:pt>
              </c:numCache>
            </c:numRef>
          </c:val>
        </c:ser>
        <c:ser>
          <c:idx val="1"/>
          <c:order val="1"/>
          <c:tx>
            <c:strRef>
              <c:f>Blad1!$C$1</c:f>
              <c:strCache>
                <c:ptCount val="1"/>
                <c:pt idx="0">
                  <c:v>Analysed articles</c:v>
                </c:pt>
              </c:strCache>
            </c:strRef>
          </c:tx>
          <c:invertIfNegative val="0"/>
          <c:dPt>
            <c:idx val="3"/>
            <c:invertIfNegative val="0"/>
            <c:bubble3D val="0"/>
            <c:spPr>
              <a:solidFill>
                <a:schemeClr val="accent6"/>
              </a:solidFill>
            </c:spPr>
          </c:dPt>
          <c:dPt>
            <c:idx val="4"/>
            <c:invertIfNegative val="0"/>
            <c:bubble3D val="0"/>
            <c:spPr>
              <a:solidFill>
                <a:schemeClr val="accent6">
                  <a:alpha val="67000"/>
                </a:schemeClr>
              </a:solidFill>
            </c:spPr>
          </c:dPt>
          <c:cat>
            <c:strRef>
              <c:f>Blad1!$A$2:$A$6</c:f>
              <c:strCache>
                <c:ptCount val="5"/>
                <c:pt idx="0">
                  <c:v>2010</c:v>
                </c:pt>
                <c:pt idx="1">
                  <c:v>2011</c:v>
                </c:pt>
                <c:pt idx="2">
                  <c:v>2012</c:v>
                </c:pt>
                <c:pt idx="3">
                  <c:v>2013</c:v>
                </c:pt>
                <c:pt idx="4">
                  <c:v>2014 est</c:v>
                </c:pt>
              </c:strCache>
            </c:strRef>
          </c:cat>
          <c:val>
            <c:numRef>
              <c:f>Blad1!$C$2:$C$6</c:f>
              <c:numCache>
                <c:formatCode>General</c:formatCode>
                <c:ptCount val="5"/>
                <c:pt idx="0">
                  <c:v>193</c:v>
                </c:pt>
                <c:pt idx="1">
                  <c:v>298</c:v>
                </c:pt>
                <c:pt idx="2">
                  <c:v>378</c:v>
                </c:pt>
                <c:pt idx="3">
                  <c:v>565</c:v>
                </c:pt>
                <c:pt idx="4">
                  <c:v>1300</c:v>
                </c:pt>
              </c:numCache>
            </c:numRef>
          </c:val>
        </c:ser>
        <c:dLbls>
          <c:showLegendKey val="0"/>
          <c:showVal val="0"/>
          <c:showCatName val="0"/>
          <c:showSerName val="0"/>
          <c:showPercent val="0"/>
          <c:showBubbleSize val="0"/>
        </c:dLbls>
        <c:gapWidth val="75"/>
        <c:overlap val="-25"/>
        <c:axId val="206878208"/>
        <c:axId val="206879744"/>
      </c:barChart>
      <c:catAx>
        <c:axId val="206878208"/>
        <c:scaling>
          <c:orientation val="minMax"/>
        </c:scaling>
        <c:delete val="0"/>
        <c:axPos val="b"/>
        <c:numFmt formatCode="General" sourceLinked="1"/>
        <c:majorTickMark val="none"/>
        <c:minorTickMark val="none"/>
        <c:tickLblPos val="nextTo"/>
        <c:crossAx val="206879744"/>
        <c:crosses val="autoZero"/>
        <c:auto val="1"/>
        <c:lblAlgn val="ctr"/>
        <c:lblOffset val="100"/>
        <c:noMultiLvlLbl val="0"/>
      </c:catAx>
      <c:valAx>
        <c:axId val="206879744"/>
        <c:scaling>
          <c:orientation val="minMax"/>
        </c:scaling>
        <c:delete val="0"/>
        <c:axPos val="l"/>
        <c:majorGridlines/>
        <c:numFmt formatCode="General" sourceLinked="1"/>
        <c:majorTickMark val="none"/>
        <c:minorTickMark val="none"/>
        <c:tickLblPos val="nextTo"/>
        <c:spPr>
          <a:ln w="9525">
            <a:noFill/>
          </a:ln>
        </c:spPr>
        <c:crossAx val="206878208"/>
        <c:crosses val="autoZero"/>
        <c:crossBetween val="between"/>
      </c:valAx>
    </c:plotArea>
    <c:legend>
      <c:legendPos val="r"/>
      <c:overlay val="0"/>
    </c:legend>
    <c:plotVisOnly val="1"/>
    <c:dispBlanksAs val="gap"/>
    <c:showDLblsOverMax val="0"/>
  </c:chart>
  <c:txPr>
    <a:bodyPr/>
    <a:lstStyle/>
    <a:p>
      <a:pPr>
        <a:defRPr sz="1800"/>
      </a:pPr>
      <a:endParaRPr lang="sr-Latn-R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2" y="1"/>
            <a:ext cx="2945659" cy="496332"/>
          </a:xfrm>
          <a:prstGeom prst="rect">
            <a:avLst/>
          </a:prstGeom>
        </p:spPr>
        <p:txBody>
          <a:bodyPr vert="horz" lIns="91426" tIns="45713" rIns="91426" bIns="45713" rtlCol="0"/>
          <a:lstStyle>
            <a:lvl1pPr algn="l">
              <a:defRPr sz="1200"/>
            </a:lvl1pPr>
          </a:lstStyle>
          <a:p>
            <a:endParaRPr lang="en-US"/>
          </a:p>
        </p:txBody>
      </p:sp>
      <p:sp>
        <p:nvSpPr>
          <p:cNvPr id="3" name="Platshållare för datum 2"/>
          <p:cNvSpPr>
            <a:spLocks noGrp="1"/>
          </p:cNvSpPr>
          <p:nvPr>
            <p:ph type="dt" sz="quarter" idx="1"/>
          </p:nvPr>
        </p:nvSpPr>
        <p:spPr>
          <a:xfrm>
            <a:off x="3850446" y="1"/>
            <a:ext cx="2945659" cy="496332"/>
          </a:xfrm>
          <a:prstGeom prst="rect">
            <a:avLst/>
          </a:prstGeom>
        </p:spPr>
        <p:txBody>
          <a:bodyPr vert="horz" lIns="91426" tIns="45713" rIns="91426" bIns="45713" rtlCol="0"/>
          <a:lstStyle>
            <a:lvl1pPr algn="r">
              <a:defRPr sz="1200"/>
            </a:lvl1pPr>
          </a:lstStyle>
          <a:p>
            <a:r>
              <a:rPr lang="en-GB" smtClean="0"/>
              <a:t>21/08/2012</a:t>
            </a:r>
            <a:endParaRPr lang="en-US"/>
          </a:p>
        </p:txBody>
      </p:sp>
      <p:sp>
        <p:nvSpPr>
          <p:cNvPr id="4" name="Platshållare för sidfot 3"/>
          <p:cNvSpPr>
            <a:spLocks noGrp="1"/>
          </p:cNvSpPr>
          <p:nvPr>
            <p:ph type="ftr" sz="quarter" idx="2"/>
          </p:nvPr>
        </p:nvSpPr>
        <p:spPr>
          <a:xfrm>
            <a:off x="2" y="9428584"/>
            <a:ext cx="2945659" cy="496332"/>
          </a:xfrm>
          <a:prstGeom prst="rect">
            <a:avLst/>
          </a:prstGeom>
        </p:spPr>
        <p:txBody>
          <a:bodyPr vert="horz" lIns="91426" tIns="45713" rIns="91426" bIns="45713" rtlCol="0" anchor="b"/>
          <a:lstStyle>
            <a:lvl1pPr algn="l">
              <a:defRPr sz="1200"/>
            </a:lvl1pPr>
          </a:lstStyle>
          <a:p>
            <a:endParaRPr lang="en-US"/>
          </a:p>
        </p:txBody>
      </p:sp>
      <p:sp>
        <p:nvSpPr>
          <p:cNvPr id="5" name="Platshållare för bildnummer 4"/>
          <p:cNvSpPr>
            <a:spLocks noGrp="1"/>
          </p:cNvSpPr>
          <p:nvPr>
            <p:ph type="sldNum" sz="quarter" idx="3"/>
          </p:nvPr>
        </p:nvSpPr>
        <p:spPr>
          <a:xfrm>
            <a:off x="3850446" y="9428584"/>
            <a:ext cx="2945659" cy="496332"/>
          </a:xfrm>
          <a:prstGeom prst="rect">
            <a:avLst/>
          </a:prstGeom>
        </p:spPr>
        <p:txBody>
          <a:bodyPr vert="horz" lIns="91426" tIns="45713" rIns="91426" bIns="45713" rtlCol="0" anchor="b"/>
          <a:lstStyle>
            <a:lvl1pPr algn="r">
              <a:defRPr sz="1200"/>
            </a:lvl1pPr>
          </a:lstStyle>
          <a:p>
            <a:fld id="{AFF8209E-B243-450F-B038-D3C17DA005E4}" type="slidenum">
              <a:rPr lang="en-US" smtClean="0"/>
              <a:t>‹#›</a:t>
            </a:fld>
            <a:endParaRPr lang="en-US"/>
          </a:p>
        </p:txBody>
      </p:sp>
    </p:spTree>
    <p:extLst>
      <p:ext uri="{BB962C8B-B14F-4D97-AF65-F5344CB8AC3E}">
        <p14:creationId xmlns:p14="http://schemas.microsoft.com/office/powerpoint/2010/main" val="174905840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2" y="1"/>
            <a:ext cx="2945659" cy="496332"/>
          </a:xfrm>
          <a:prstGeom prst="rect">
            <a:avLst/>
          </a:prstGeom>
        </p:spPr>
        <p:txBody>
          <a:bodyPr vert="horz" lIns="91426" tIns="45713" rIns="91426" bIns="45713" rtlCol="0"/>
          <a:lstStyle>
            <a:lvl1pPr algn="l">
              <a:defRPr sz="1200"/>
            </a:lvl1pPr>
          </a:lstStyle>
          <a:p>
            <a:endParaRPr lang="en-US"/>
          </a:p>
        </p:txBody>
      </p:sp>
      <p:sp>
        <p:nvSpPr>
          <p:cNvPr id="3" name="Platshållare för datum 2"/>
          <p:cNvSpPr>
            <a:spLocks noGrp="1"/>
          </p:cNvSpPr>
          <p:nvPr>
            <p:ph type="dt" idx="1"/>
          </p:nvPr>
        </p:nvSpPr>
        <p:spPr>
          <a:xfrm>
            <a:off x="3850446" y="1"/>
            <a:ext cx="2945659" cy="496332"/>
          </a:xfrm>
          <a:prstGeom prst="rect">
            <a:avLst/>
          </a:prstGeom>
        </p:spPr>
        <p:txBody>
          <a:bodyPr vert="horz" lIns="91426" tIns="45713" rIns="91426" bIns="45713" rtlCol="0"/>
          <a:lstStyle>
            <a:lvl1pPr algn="r">
              <a:defRPr sz="1200"/>
            </a:lvl1pPr>
          </a:lstStyle>
          <a:p>
            <a:r>
              <a:rPr lang="en-GB" smtClean="0"/>
              <a:t>21/08/2012</a:t>
            </a:r>
            <a:endParaRPr lang="en-US"/>
          </a:p>
        </p:txBody>
      </p:sp>
      <p:sp>
        <p:nvSpPr>
          <p:cNvPr id="4" name="Platshållare för bildobjekt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26" tIns="45713" rIns="91426" bIns="45713" rtlCol="0" anchor="ctr"/>
          <a:lstStyle/>
          <a:p>
            <a:endParaRPr lang="en-US"/>
          </a:p>
        </p:txBody>
      </p:sp>
      <p:sp>
        <p:nvSpPr>
          <p:cNvPr id="5" name="Platshållare för anteckningar 4"/>
          <p:cNvSpPr>
            <a:spLocks noGrp="1"/>
          </p:cNvSpPr>
          <p:nvPr>
            <p:ph type="body" sz="quarter" idx="3"/>
          </p:nvPr>
        </p:nvSpPr>
        <p:spPr>
          <a:xfrm>
            <a:off x="679768" y="4715154"/>
            <a:ext cx="5438140" cy="4466987"/>
          </a:xfrm>
          <a:prstGeom prst="rect">
            <a:avLst/>
          </a:prstGeom>
        </p:spPr>
        <p:txBody>
          <a:bodyPr vert="horz" lIns="91426" tIns="45713" rIns="91426" bIns="45713" rtlCol="0"/>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6" name="Platshållare för sidfot 5"/>
          <p:cNvSpPr>
            <a:spLocks noGrp="1"/>
          </p:cNvSpPr>
          <p:nvPr>
            <p:ph type="ftr" sz="quarter" idx="4"/>
          </p:nvPr>
        </p:nvSpPr>
        <p:spPr>
          <a:xfrm>
            <a:off x="2" y="9428584"/>
            <a:ext cx="2945659" cy="496332"/>
          </a:xfrm>
          <a:prstGeom prst="rect">
            <a:avLst/>
          </a:prstGeom>
        </p:spPr>
        <p:txBody>
          <a:bodyPr vert="horz" lIns="91426" tIns="45713" rIns="91426" bIns="45713" rtlCol="0" anchor="b"/>
          <a:lstStyle>
            <a:lvl1pPr algn="l">
              <a:defRPr sz="1200"/>
            </a:lvl1pPr>
          </a:lstStyle>
          <a:p>
            <a:endParaRPr lang="en-US"/>
          </a:p>
        </p:txBody>
      </p:sp>
      <p:sp>
        <p:nvSpPr>
          <p:cNvPr id="7" name="Platshållare för bildnummer 6"/>
          <p:cNvSpPr>
            <a:spLocks noGrp="1"/>
          </p:cNvSpPr>
          <p:nvPr>
            <p:ph type="sldNum" sz="quarter" idx="5"/>
          </p:nvPr>
        </p:nvSpPr>
        <p:spPr>
          <a:xfrm>
            <a:off x="3850446" y="9428584"/>
            <a:ext cx="2945659" cy="496332"/>
          </a:xfrm>
          <a:prstGeom prst="rect">
            <a:avLst/>
          </a:prstGeom>
        </p:spPr>
        <p:txBody>
          <a:bodyPr vert="horz" lIns="91426" tIns="45713" rIns="91426" bIns="45713" rtlCol="0" anchor="b"/>
          <a:lstStyle>
            <a:lvl1pPr algn="r">
              <a:defRPr sz="1200"/>
            </a:lvl1pPr>
          </a:lstStyle>
          <a:p>
            <a:fld id="{4D70D5EE-2771-47D6-9C47-906818287B5A}" type="slidenum">
              <a:rPr lang="en-US" smtClean="0"/>
              <a:t>‹#›</a:t>
            </a:fld>
            <a:endParaRPr lang="en-US"/>
          </a:p>
        </p:txBody>
      </p:sp>
    </p:spTree>
    <p:extLst>
      <p:ext uri="{BB962C8B-B14F-4D97-AF65-F5344CB8AC3E}">
        <p14:creationId xmlns:p14="http://schemas.microsoft.com/office/powerpoint/2010/main" val="4034978552"/>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GB" dirty="0"/>
          </a:p>
        </p:txBody>
      </p:sp>
      <p:sp>
        <p:nvSpPr>
          <p:cNvPr id="4" name="Platshållare för bildnummer 3"/>
          <p:cNvSpPr>
            <a:spLocks noGrp="1"/>
          </p:cNvSpPr>
          <p:nvPr>
            <p:ph type="sldNum" sz="quarter" idx="10"/>
          </p:nvPr>
        </p:nvSpPr>
        <p:spPr/>
        <p:txBody>
          <a:bodyPr/>
          <a:lstStyle/>
          <a:p>
            <a:fld id="{4D70D5EE-2771-47D6-9C47-906818287B5A}" type="slidenum">
              <a:rPr lang="en-US" smtClean="0"/>
              <a:t>1</a:t>
            </a:fld>
            <a:endParaRPr lang="en-US" dirty="0"/>
          </a:p>
        </p:txBody>
      </p:sp>
      <p:sp>
        <p:nvSpPr>
          <p:cNvPr id="5" name="Platshållare för datum 4"/>
          <p:cNvSpPr>
            <a:spLocks noGrp="1"/>
          </p:cNvSpPr>
          <p:nvPr>
            <p:ph type="dt" idx="11"/>
          </p:nvPr>
        </p:nvSpPr>
        <p:spPr/>
        <p:txBody>
          <a:bodyPr/>
          <a:lstStyle/>
          <a:p>
            <a:r>
              <a:rPr lang="en-GB" dirty="0" smtClean="0"/>
              <a:t>21/08/2012</a:t>
            </a:r>
            <a:endParaRPr lang="en-US" dirty="0"/>
          </a:p>
        </p:txBody>
      </p:sp>
    </p:spTree>
    <p:extLst>
      <p:ext uri="{BB962C8B-B14F-4D97-AF65-F5344CB8AC3E}">
        <p14:creationId xmlns:p14="http://schemas.microsoft.com/office/powerpoint/2010/main" val="1994090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dirty="0" smtClean="0"/>
              <a:t>First a little reminder/</a:t>
            </a:r>
            <a:r>
              <a:rPr lang="en-GB" dirty="0" err="1" smtClean="0"/>
              <a:t>rehearsel</a:t>
            </a:r>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2</a:t>
            </a:fld>
            <a:endParaRPr lang="en-US"/>
          </a:p>
        </p:txBody>
      </p:sp>
    </p:spTree>
    <p:extLst>
      <p:ext uri="{BB962C8B-B14F-4D97-AF65-F5344CB8AC3E}">
        <p14:creationId xmlns:p14="http://schemas.microsoft.com/office/powerpoint/2010/main" val="1119269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dirty="0" smtClean="0"/>
              <a:t>I will only talk about the most interesting parts that I think is most interesting and useful from your</a:t>
            </a:r>
            <a:r>
              <a:rPr lang="en-GB" baseline="0" dirty="0" smtClean="0"/>
              <a:t> perspective</a:t>
            </a:r>
            <a:r>
              <a:rPr lang="en-GB" dirty="0" smtClean="0"/>
              <a:t>. If you want to have more details you can always ask me later. </a:t>
            </a:r>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a:t>
            </a:fld>
            <a:endParaRPr lang="en-US"/>
          </a:p>
        </p:txBody>
      </p:sp>
    </p:spTree>
    <p:extLst>
      <p:ext uri="{BB962C8B-B14F-4D97-AF65-F5344CB8AC3E}">
        <p14:creationId xmlns:p14="http://schemas.microsoft.com/office/powerpoint/2010/main" val="18642937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lvl="3">
              <a:lnSpc>
                <a:spcPct val="90000"/>
              </a:lnSpc>
              <a:buSzPct val="80000"/>
              <a:tabLst>
                <a:tab pos="0" algn="l"/>
                <a:tab pos="271423" algn="l"/>
                <a:tab pos="452372" algn="l"/>
              </a:tabLst>
            </a:pPr>
            <a:r>
              <a:rPr lang="en-GB" dirty="0" smtClean="0">
                <a:solidFill>
                  <a:srgbClr val="0000FF"/>
                </a:solidFill>
              </a:rPr>
              <a:t>Some substances have so severe inherent properties and considered</a:t>
            </a:r>
            <a:r>
              <a:rPr lang="en-GB" baseline="0" dirty="0" smtClean="0">
                <a:solidFill>
                  <a:srgbClr val="0000FF"/>
                </a:solidFill>
              </a:rPr>
              <a:t> so dangerous that they can only be used for specific uses and after an authorisation for that use is granted. </a:t>
            </a:r>
          </a:p>
          <a:p>
            <a:pPr lvl="3">
              <a:lnSpc>
                <a:spcPct val="90000"/>
              </a:lnSpc>
              <a:buSzPct val="80000"/>
              <a:tabLst>
                <a:tab pos="0" algn="l"/>
                <a:tab pos="271423" algn="l"/>
                <a:tab pos="452372" algn="l"/>
              </a:tabLst>
            </a:pPr>
            <a:endParaRPr lang="en-GB" dirty="0" smtClean="0">
              <a:solidFill>
                <a:srgbClr val="0000FF"/>
              </a:solidFill>
            </a:endParaRPr>
          </a:p>
          <a:p>
            <a:pPr lvl="3">
              <a:lnSpc>
                <a:spcPct val="90000"/>
              </a:lnSpc>
              <a:buSzPct val="80000"/>
              <a:tabLst>
                <a:tab pos="0" algn="l"/>
                <a:tab pos="271423" algn="l"/>
                <a:tab pos="452372" algn="l"/>
              </a:tabLst>
            </a:pPr>
            <a:r>
              <a:rPr lang="en-GB" dirty="0" smtClean="0">
                <a:solidFill>
                  <a:srgbClr val="0000FF"/>
                </a:solidFill>
              </a:rPr>
              <a:t>Risks can not be adequately controlled for :</a:t>
            </a:r>
          </a:p>
          <a:p>
            <a:pPr lvl="3">
              <a:lnSpc>
                <a:spcPct val="90000"/>
              </a:lnSpc>
              <a:buSzPct val="80000"/>
              <a:buFont typeface="Wingdings" pitchFamily="2" charset="2"/>
              <a:buChar char="Ø"/>
              <a:tabLst>
                <a:tab pos="0" algn="l"/>
                <a:tab pos="271423" algn="l"/>
                <a:tab pos="452372" algn="l"/>
              </a:tabLst>
            </a:pPr>
            <a:r>
              <a:rPr lang="en-GB" dirty="0" smtClean="0">
                <a:solidFill>
                  <a:srgbClr val="0000FF"/>
                </a:solidFill>
              </a:rPr>
              <a:t>CMR and substances of equivalent concern for which it is not possible to established an effect threshold.</a:t>
            </a:r>
          </a:p>
          <a:p>
            <a:pPr lvl="3">
              <a:lnSpc>
                <a:spcPct val="90000"/>
              </a:lnSpc>
              <a:buSzPct val="80000"/>
              <a:buFont typeface="Wingdings" pitchFamily="2" charset="2"/>
              <a:buChar char="Ø"/>
              <a:tabLst>
                <a:tab pos="0" algn="l"/>
                <a:tab pos="271423" algn="l"/>
                <a:tab pos="452372" algn="l"/>
              </a:tabLst>
            </a:pPr>
            <a:r>
              <a:rPr lang="en-GB" dirty="0" smtClean="0">
                <a:solidFill>
                  <a:srgbClr val="0000FF"/>
                </a:solidFill>
              </a:rPr>
              <a:t>PBTs and </a:t>
            </a:r>
            <a:r>
              <a:rPr lang="en-GB" dirty="0" err="1" smtClean="0">
                <a:solidFill>
                  <a:srgbClr val="0000FF"/>
                </a:solidFill>
              </a:rPr>
              <a:t>vPvBs</a:t>
            </a:r>
            <a:r>
              <a:rPr lang="en-GB" dirty="0" smtClean="0">
                <a:solidFill>
                  <a:srgbClr val="0000FF"/>
                </a:solidFill>
              </a:rPr>
              <a:t>.</a:t>
            </a:r>
          </a:p>
          <a:p>
            <a:pPr lvl="3">
              <a:lnSpc>
                <a:spcPct val="90000"/>
              </a:lnSpc>
              <a:buSzPct val="80000"/>
              <a:buFont typeface="Wingdings" pitchFamily="2" charset="2"/>
              <a:buChar char="Ø"/>
              <a:tabLst>
                <a:tab pos="0" algn="l"/>
                <a:tab pos="271423" algn="l"/>
                <a:tab pos="452372" algn="l"/>
              </a:tabLst>
            </a:pPr>
            <a:endParaRPr lang="en-GB" dirty="0" smtClean="0">
              <a:solidFill>
                <a:srgbClr val="0000FF"/>
              </a:solidFill>
            </a:endParaRPr>
          </a:p>
          <a:p>
            <a:r>
              <a:rPr lang="en-GB" dirty="0">
                <a:solidFill>
                  <a:srgbClr val="0000FF"/>
                </a:solidFill>
              </a:rPr>
              <a:t>Commission decision, on the basis of an opinion 			from the </a:t>
            </a:r>
            <a:r>
              <a:rPr lang="en-GB" dirty="0" smtClean="0">
                <a:solidFill>
                  <a:srgbClr val="0000FF"/>
                </a:solidFill>
              </a:rPr>
              <a:t>Agency</a:t>
            </a:r>
          </a:p>
          <a:p>
            <a:endParaRPr lang="en-GB" dirty="0" smtClean="0">
              <a:solidFill>
                <a:srgbClr val="0000FF"/>
              </a:solidFill>
            </a:endParaRPr>
          </a:p>
          <a:p>
            <a:pPr marL="451309" indent="-451309">
              <a:tabLst>
                <a:tab pos="1171483" algn="l"/>
              </a:tabLst>
            </a:pPr>
            <a:r>
              <a:rPr lang="en-GB" dirty="0" smtClean="0">
                <a:solidFill>
                  <a:srgbClr val="0000FF"/>
                </a:solidFill>
              </a:rPr>
              <a:t>1: Identification of Substances of very high concern</a:t>
            </a:r>
          </a:p>
          <a:p>
            <a:pPr marL="451309" indent="-451309">
              <a:tabLst>
                <a:tab pos="1171483" algn="l"/>
              </a:tabLst>
            </a:pPr>
            <a:r>
              <a:rPr lang="en-GB" dirty="0" smtClean="0">
                <a:solidFill>
                  <a:srgbClr val="0000FF"/>
                </a:solidFill>
              </a:rPr>
              <a:t>2: </a:t>
            </a:r>
            <a:r>
              <a:rPr lang="en-GB" b="1" dirty="0" smtClean="0">
                <a:solidFill>
                  <a:srgbClr val="0000FF"/>
                </a:solidFill>
              </a:rPr>
              <a:t>Inclusion in Candidate list </a:t>
            </a:r>
          </a:p>
          <a:p>
            <a:pPr marL="451309" indent="-451309">
              <a:tabLst>
                <a:tab pos="1171483" algn="l"/>
              </a:tabLst>
            </a:pPr>
            <a:r>
              <a:rPr lang="en-GB" dirty="0" smtClean="0">
                <a:solidFill>
                  <a:srgbClr val="0000FF"/>
                </a:solidFill>
              </a:rPr>
              <a:t>3: Draft Recommendation on Priority substances for authorisation</a:t>
            </a:r>
          </a:p>
          <a:p>
            <a:pPr marL="451309" indent="-451309">
              <a:tabLst>
                <a:tab pos="1171483" algn="l"/>
              </a:tabLst>
            </a:pPr>
            <a:r>
              <a:rPr lang="en-GB" dirty="0" smtClean="0">
                <a:solidFill>
                  <a:srgbClr val="0000FF"/>
                </a:solidFill>
              </a:rPr>
              <a:t>4: Commenting period (3 months)</a:t>
            </a:r>
          </a:p>
          <a:p>
            <a:pPr marL="451309" indent="-451309">
              <a:tabLst>
                <a:tab pos="1171483" algn="l"/>
              </a:tabLst>
            </a:pPr>
            <a:r>
              <a:rPr lang="en-GB" dirty="0" smtClean="0">
                <a:solidFill>
                  <a:srgbClr val="0000FF"/>
                </a:solidFill>
              </a:rPr>
              <a:t>5: ECHA Recommendation to Commission </a:t>
            </a:r>
          </a:p>
          <a:p>
            <a:pPr marL="451309" indent="-451309">
              <a:tabLst>
                <a:tab pos="1171483" algn="l"/>
              </a:tabLst>
            </a:pPr>
            <a:r>
              <a:rPr lang="en-GB" dirty="0" smtClean="0">
                <a:solidFill>
                  <a:srgbClr val="0000FF"/>
                </a:solidFill>
              </a:rPr>
              <a:t>6: Commission decision = inclusion in Annex XIV </a:t>
            </a:r>
          </a:p>
          <a:p>
            <a:pPr marL="451309" indent="-451309">
              <a:tabLst>
                <a:tab pos="1171483" algn="l"/>
              </a:tabLst>
            </a:pPr>
            <a:r>
              <a:rPr lang="en-GB" dirty="0" smtClean="0">
                <a:solidFill>
                  <a:srgbClr val="0000FF"/>
                </a:solidFill>
              </a:rPr>
              <a:t>			- application date</a:t>
            </a:r>
          </a:p>
          <a:p>
            <a:pPr marL="451309" indent="-451309">
              <a:tabLst>
                <a:tab pos="1171483" algn="l"/>
              </a:tabLst>
            </a:pPr>
            <a:r>
              <a:rPr lang="en-GB" dirty="0" smtClean="0">
                <a:solidFill>
                  <a:srgbClr val="0000FF"/>
                </a:solidFill>
              </a:rPr>
              <a:t>			- sunset date (</a:t>
            </a:r>
            <a:r>
              <a:rPr lang="en-GB" dirty="0" smtClean="0">
                <a:solidFill>
                  <a:srgbClr val="0000FF"/>
                </a:solidFill>
                <a:cs typeface="Arial" pitchFamily="34" charset="0"/>
              </a:rPr>
              <a:t>≥</a:t>
            </a:r>
            <a:r>
              <a:rPr lang="en-GB" dirty="0" smtClean="0">
                <a:solidFill>
                  <a:srgbClr val="0000FF"/>
                </a:solidFill>
              </a:rPr>
              <a:t>18 months later)</a:t>
            </a:r>
          </a:p>
          <a:p>
            <a:pPr marL="451309" indent="-451309">
              <a:tabLst>
                <a:tab pos="1171483" algn="l"/>
              </a:tabLst>
            </a:pPr>
            <a:r>
              <a:rPr lang="en-GB" dirty="0" smtClean="0">
                <a:solidFill>
                  <a:srgbClr val="0000FF"/>
                </a:solidFill>
              </a:rPr>
              <a:t>	First application period </a:t>
            </a:r>
            <a:r>
              <a:rPr lang="en-GB" dirty="0" err="1" smtClean="0">
                <a:solidFill>
                  <a:srgbClr val="0000FF"/>
                </a:solidFill>
              </a:rPr>
              <a:t>ongoing</a:t>
            </a:r>
            <a:endParaRPr lang="en-GB" dirty="0" smtClean="0">
              <a:solidFill>
                <a:srgbClr val="0000FF"/>
              </a:solidFill>
            </a:endParaRPr>
          </a:p>
          <a:p>
            <a:pPr marL="451309" indent="-451309">
              <a:tabLst>
                <a:tab pos="1171483" algn="l"/>
              </a:tabLst>
            </a:pPr>
            <a:endParaRPr lang="en-GB" dirty="0" smtClean="0">
              <a:solidFill>
                <a:srgbClr val="0000FF"/>
              </a:solidFill>
            </a:endParaRPr>
          </a:p>
          <a:p>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a:t>
            </a:fld>
            <a:endParaRPr lang="en-US"/>
          </a:p>
        </p:txBody>
      </p:sp>
    </p:spTree>
    <p:extLst>
      <p:ext uri="{BB962C8B-B14F-4D97-AF65-F5344CB8AC3E}">
        <p14:creationId xmlns:p14="http://schemas.microsoft.com/office/powerpoint/2010/main" val="3211036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p:spPr>
        <p:txBody>
          <a:bodyPr/>
          <a:lstStyle/>
          <a:p>
            <a:pPr eaLnBrk="1" hangingPunct="1">
              <a:lnSpc>
                <a:spcPct val="115000"/>
              </a:lnSpc>
              <a:buClr>
                <a:srgbClr val="0000FF"/>
              </a:buClr>
              <a:buSzPct val="80000"/>
              <a:buFont typeface="Wingdings" pitchFamily="2" charset="2"/>
              <a:buChar char="Ø"/>
            </a:pPr>
            <a:r>
              <a:rPr lang="en-GB" dirty="0">
                <a:solidFill>
                  <a:srgbClr val="0000FF"/>
                </a:solidFill>
              </a:rPr>
              <a:t>Before/After Each Step a Publication is made on ECHA website </a:t>
            </a:r>
          </a:p>
          <a:p>
            <a:pPr eaLnBrk="1" hangingPunct="1">
              <a:lnSpc>
                <a:spcPct val="115000"/>
              </a:lnSpc>
              <a:buClr>
                <a:srgbClr val="0000FF"/>
              </a:buClr>
              <a:buSzPct val="80000"/>
              <a:buFont typeface="Wingdings" pitchFamily="2" charset="2"/>
              <a:buChar char="Ø"/>
            </a:pPr>
            <a:r>
              <a:rPr lang="en-GB" dirty="0">
                <a:solidFill>
                  <a:srgbClr val="0000FF"/>
                </a:solidFill>
              </a:rPr>
              <a:t>Comments invited </a:t>
            </a:r>
          </a:p>
          <a:p>
            <a:pPr lvl="1" eaLnBrk="1" hangingPunct="1">
              <a:lnSpc>
                <a:spcPct val="115000"/>
              </a:lnSpc>
              <a:buClr>
                <a:srgbClr val="0000FF"/>
              </a:buClr>
              <a:buSzPct val="80000"/>
              <a:buFont typeface="Arial" pitchFamily="34" charset="0"/>
              <a:buChar char="–"/>
            </a:pPr>
            <a:r>
              <a:rPr lang="en-GB" dirty="0">
                <a:solidFill>
                  <a:srgbClr val="0000FF"/>
                </a:solidFill>
              </a:rPr>
              <a:t>Proposals for identification as a SVHC – 45 days</a:t>
            </a:r>
          </a:p>
          <a:p>
            <a:pPr lvl="1" eaLnBrk="1" hangingPunct="1">
              <a:lnSpc>
                <a:spcPct val="115000"/>
              </a:lnSpc>
              <a:buClr>
                <a:srgbClr val="0000FF"/>
              </a:buClr>
              <a:buSzPct val="80000"/>
            </a:pPr>
            <a:r>
              <a:rPr lang="en-GB" dirty="0">
                <a:solidFill>
                  <a:srgbClr val="0000FF"/>
                </a:solidFill>
              </a:rPr>
              <a:t>Draft recommendation for authorisation – 3 months   </a:t>
            </a:r>
          </a:p>
        </p:txBody>
      </p:sp>
      <p:sp>
        <p:nvSpPr>
          <p:cNvPr id="2" name="Platshållare för datum 1"/>
          <p:cNvSpPr>
            <a:spLocks noGrp="1"/>
          </p:cNvSpPr>
          <p:nvPr>
            <p:ph type="dt" idx="10"/>
          </p:nvPr>
        </p:nvSpPr>
        <p:spPr/>
        <p:txBody>
          <a:bodyPr/>
          <a:lstStyle/>
          <a:p>
            <a:r>
              <a:rPr lang="en-GB" smtClean="0"/>
              <a:t>21/08/2012</a:t>
            </a:r>
            <a:endParaRPr lang="en-US"/>
          </a:p>
        </p:txBody>
      </p:sp>
    </p:spTree>
    <p:extLst>
      <p:ext uri="{BB962C8B-B14F-4D97-AF65-F5344CB8AC3E}">
        <p14:creationId xmlns:p14="http://schemas.microsoft.com/office/powerpoint/2010/main" val="3236415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6</a:t>
            </a:fld>
            <a:endParaRPr lang="en-US"/>
          </a:p>
        </p:txBody>
      </p:sp>
    </p:spTree>
    <p:extLst>
      <p:ext uri="{BB962C8B-B14F-4D97-AF65-F5344CB8AC3E}">
        <p14:creationId xmlns:p14="http://schemas.microsoft.com/office/powerpoint/2010/main" val="7038479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a:buClr>
                <a:srgbClr val="0000FF"/>
              </a:buClr>
              <a:buSzPct val="80000"/>
              <a:buFont typeface="Wingdings" pitchFamily="2" charset="2"/>
              <a:buChar char="Ø"/>
            </a:pPr>
            <a:r>
              <a:rPr lang="en-GB" dirty="0" smtClean="0">
                <a:solidFill>
                  <a:srgbClr val="0000FF"/>
                </a:solidFill>
              </a:rPr>
              <a:t>Producers and importers of articles have a legal obligation to notify Candidate list substances in their articles (</a:t>
            </a:r>
            <a:r>
              <a:rPr lang="en-GB" dirty="0" err="1" smtClean="0">
                <a:solidFill>
                  <a:srgbClr val="0000FF"/>
                </a:solidFill>
              </a:rPr>
              <a:t>e.g</a:t>
            </a:r>
            <a:r>
              <a:rPr lang="en-GB" dirty="0" smtClean="0">
                <a:solidFill>
                  <a:srgbClr val="0000FF"/>
                </a:solidFill>
              </a:rPr>
              <a:t> furniture, clothes, vehicles, toys)</a:t>
            </a:r>
          </a:p>
          <a:p>
            <a:pPr>
              <a:buClr>
                <a:srgbClr val="0000FF"/>
              </a:buClr>
              <a:buSzPct val="80000"/>
              <a:buFont typeface="Wingdings" pitchFamily="2" charset="2"/>
              <a:buChar char="Ø"/>
            </a:pPr>
            <a:r>
              <a:rPr lang="en-GB" dirty="0" smtClean="0">
                <a:solidFill>
                  <a:srgbClr val="0000FF"/>
                </a:solidFill>
              </a:rPr>
              <a:t>Companies shall notify to ECHA within 6 months of the inclusion of the substance on the candidate list.</a:t>
            </a:r>
          </a:p>
          <a:p>
            <a:pPr>
              <a:buClr>
                <a:srgbClr val="0000FF"/>
              </a:buClr>
              <a:buSzPct val="80000"/>
              <a:buFont typeface="Wingdings" pitchFamily="2" charset="2"/>
              <a:buChar char="Ø"/>
            </a:pPr>
            <a:r>
              <a:rPr lang="en-GB" dirty="0" smtClean="0">
                <a:solidFill>
                  <a:srgbClr val="0000FF"/>
                </a:solidFill>
              </a:rPr>
              <a:t>The first deadline was 1 June 2011</a:t>
            </a:r>
          </a:p>
          <a:p>
            <a:pPr>
              <a:buClr>
                <a:srgbClr val="0000FF"/>
              </a:buClr>
              <a:buSzPct val="80000"/>
              <a:buFont typeface="Wingdings" pitchFamily="2" charset="2"/>
              <a:buChar char="Ø"/>
            </a:pPr>
            <a:r>
              <a:rPr lang="en-GB" dirty="0" smtClean="0">
                <a:solidFill>
                  <a:srgbClr val="0000FF"/>
                </a:solidFill>
              </a:rPr>
              <a:t>New information on SVHC’s in articles may reveal us</a:t>
            </a:r>
            <a:r>
              <a:rPr lang="en-GB" dirty="0" smtClean="0">
                <a:solidFill>
                  <a:srgbClr val="0000FF"/>
                </a:solidFill>
                <a:sym typeface="Wingdings" pitchFamily="2" charset="2"/>
              </a:rPr>
              <a:t>es which may require further risk management action</a:t>
            </a:r>
            <a:r>
              <a:rPr lang="en-GB" dirty="0" smtClean="0">
                <a:solidFill>
                  <a:srgbClr val="0000FF"/>
                </a:solidFill>
              </a:rPr>
              <a:t>.</a:t>
            </a:r>
          </a:p>
          <a:p>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7</a:t>
            </a:fld>
            <a:endParaRPr lang="en-US"/>
          </a:p>
        </p:txBody>
      </p:sp>
    </p:spTree>
    <p:extLst>
      <p:ext uri="{BB962C8B-B14F-4D97-AF65-F5344CB8AC3E}">
        <p14:creationId xmlns:p14="http://schemas.microsoft.com/office/powerpoint/2010/main" val="2563087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dirty="0" smtClean="0"/>
              <a:t>As</a:t>
            </a:r>
            <a:r>
              <a:rPr lang="en-GB" baseline="0" dirty="0" smtClean="0"/>
              <a:t> said ECHAs website contains a lot  of useful information.</a:t>
            </a:r>
          </a:p>
          <a:p>
            <a:r>
              <a:rPr lang="en-GB" baseline="0" dirty="0" smtClean="0"/>
              <a:t>SVHCs and candidate list as well as proposals for restrictions and accepted ones give you an indication of what the EU are concerned of and a lot of background information. Could serve as an incentive to look at the situation, production and/or use in your country. </a:t>
            </a:r>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8</a:t>
            </a:fld>
            <a:endParaRPr lang="en-US"/>
          </a:p>
        </p:txBody>
      </p:sp>
    </p:spTree>
    <p:extLst>
      <p:ext uri="{BB962C8B-B14F-4D97-AF65-F5344CB8AC3E}">
        <p14:creationId xmlns:p14="http://schemas.microsoft.com/office/powerpoint/2010/main" val="27684290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9</a:t>
            </a:fld>
            <a:endParaRPr lang="en-US"/>
          </a:p>
        </p:txBody>
      </p:sp>
    </p:spTree>
    <p:extLst>
      <p:ext uri="{BB962C8B-B14F-4D97-AF65-F5344CB8AC3E}">
        <p14:creationId xmlns:p14="http://schemas.microsoft.com/office/powerpoint/2010/main" val="11752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165415" indent="-165415">
              <a:buFont typeface="Arial" panose="020B0604020202020204" pitchFamily="34" charset="0"/>
              <a:buChar char="•"/>
            </a:pPr>
            <a:r>
              <a:rPr lang="en-US" dirty="0"/>
              <a:t>In 2010, Vice-President </a:t>
            </a:r>
            <a:r>
              <a:rPr lang="en-US" dirty="0" err="1"/>
              <a:t>Tajani</a:t>
            </a:r>
            <a:r>
              <a:rPr lang="en-US" dirty="0"/>
              <a:t> and Commissioner </a:t>
            </a:r>
            <a:r>
              <a:rPr lang="en-US" dirty="0" err="1"/>
              <a:t>Potočnik</a:t>
            </a:r>
            <a:r>
              <a:rPr lang="en-US" dirty="0"/>
              <a:t> committed to have </a:t>
            </a:r>
            <a:r>
              <a:rPr lang="en-US" b="1" dirty="0"/>
              <a:t>136 Substances of Very High Concern </a:t>
            </a:r>
            <a:r>
              <a:rPr lang="en-US" dirty="0"/>
              <a:t>(SVHCs) on </a:t>
            </a:r>
            <a:r>
              <a:rPr lang="en-US" b="1" dirty="0"/>
              <a:t>REACH candidate list </a:t>
            </a:r>
            <a:r>
              <a:rPr lang="en-US" dirty="0"/>
              <a:t>by </a:t>
            </a:r>
            <a:r>
              <a:rPr lang="en-US" b="1" dirty="0"/>
              <a:t>end of 2012</a:t>
            </a:r>
            <a:r>
              <a:rPr lang="en-US" dirty="0"/>
              <a:t>. this commitment was met in December 2012 and 138 SVHCs </a:t>
            </a:r>
          </a:p>
          <a:p>
            <a:pPr marL="165415" indent="-165415">
              <a:buFont typeface="Arial" panose="020B0604020202020204" pitchFamily="34" charset="0"/>
              <a:buChar char="•"/>
            </a:pPr>
            <a:r>
              <a:rPr lang="en-US" dirty="0"/>
              <a:t>Considering the long term, Vice President </a:t>
            </a:r>
            <a:r>
              <a:rPr lang="en-US" dirty="0" err="1"/>
              <a:t>Tajani</a:t>
            </a:r>
            <a:r>
              <a:rPr lang="en-US" dirty="0"/>
              <a:t> and Commissioner </a:t>
            </a:r>
            <a:r>
              <a:rPr lang="en-US" dirty="0" err="1"/>
              <a:t>Potočnik</a:t>
            </a:r>
            <a:r>
              <a:rPr lang="en-US" dirty="0"/>
              <a:t> have agreed to </a:t>
            </a:r>
            <a:r>
              <a:rPr lang="en-US" b="1" dirty="0"/>
              <a:t>have all currently known SVHCs included in the candidate list by 2020. </a:t>
            </a:r>
            <a:r>
              <a:rPr lang="en-US" dirty="0"/>
              <a:t>This second commitment means that by 2020, we will need to </a:t>
            </a:r>
            <a:r>
              <a:rPr lang="en-US" dirty="0" err="1"/>
              <a:t>analyse</a:t>
            </a:r>
            <a:r>
              <a:rPr lang="en-US" dirty="0"/>
              <a:t> the information on a large number of substances, not only to determine the relevance of SVHCs that are known today, but also to identify new potential SVHCs that will come out of REACH registration and evaluation </a:t>
            </a:r>
          </a:p>
          <a:p>
            <a:pPr marL="165415" indent="-165415">
              <a:buFont typeface="Arial" panose="020B0604020202020204" pitchFamily="34" charset="0"/>
              <a:buChar char="•"/>
            </a:pPr>
            <a:r>
              <a:rPr lang="en-US" dirty="0"/>
              <a:t>The Roadmap describes how to examine the substances that may belong to one of the above categories, by giving priority to those that have been registered and are not used only as chemical intermediate. Potential SVHCs excluded by this selection could still be considered after 2020. The Roadmap aims to improve planning, predictability, communication and to define responsibilities and deliverables. </a:t>
            </a:r>
          </a:p>
          <a:p>
            <a:pPr marL="165415" indent="-165415">
              <a:buFont typeface="Arial" panose="020B0604020202020204" pitchFamily="34" charset="0"/>
              <a:buChar char="•"/>
            </a:pPr>
            <a:r>
              <a:rPr lang="en-US" dirty="0"/>
              <a:t>The Roadmap is based on the Risk Management Options (RMO) approach. Consistent with the principles of better regulation, the RMO identifies the best regulatory option to manage the risk, either in REACH (</a:t>
            </a:r>
            <a:r>
              <a:rPr lang="en-US" dirty="0" err="1"/>
              <a:t>authorisation</a:t>
            </a:r>
            <a:r>
              <a:rPr lang="en-US" dirty="0"/>
              <a:t>, restriction or substance evaluation) or outside of REACH (with another legislation). </a:t>
            </a:r>
            <a:endParaRPr lang="sv-SE" dirty="0"/>
          </a:p>
          <a:p>
            <a:pPr marL="165415" indent="-165415">
              <a:buFont typeface="Arial" panose="020B0604020202020204" pitchFamily="34" charset="0"/>
              <a:buChar char="•"/>
            </a:pPr>
            <a:endParaRPr lang="en-US"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10</a:t>
            </a:fld>
            <a:endParaRPr lang="en-US"/>
          </a:p>
        </p:txBody>
      </p:sp>
    </p:spTree>
    <p:extLst>
      <p:ext uri="{BB962C8B-B14F-4D97-AF65-F5344CB8AC3E}">
        <p14:creationId xmlns:p14="http://schemas.microsoft.com/office/powerpoint/2010/main" val="23239935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165415" indent="-165415">
              <a:buFont typeface="Arial" panose="020B0604020202020204" pitchFamily="34" charset="0"/>
              <a:buChar char="•"/>
            </a:pPr>
            <a:r>
              <a:rPr lang="en-US" dirty="0"/>
              <a:t>Defining the Roadmap, it is fundamental to remind that the aim of the </a:t>
            </a:r>
            <a:r>
              <a:rPr lang="en-US" dirty="0" err="1"/>
              <a:t>authorisation</a:t>
            </a:r>
            <a:r>
              <a:rPr lang="en-US" dirty="0"/>
              <a:t> process,  assuring that the risks from SVHCs are properly controlled progressively replaced by suitable alternative substances or technologies where these are economically and technically viable". </a:t>
            </a:r>
          </a:p>
          <a:p>
            <a:pPr marL="165415" indent="-165415">
              <a:buFont typeface="Arial" panose="020B0604020202020204" pitchFamily="34" charset="0"/>
              <a:buChar char="•"/>
            </a:pPr>
            <a:r>
              <a:rPr lang="en-US" dirty="0"/>
              <a:t>The Commission considers that </a:t>
            </a:r>
            <a:r>
              <a:rPr lang="en-US" b="1" dirty="0"/>
              <a:t>no numerical goal </a:t>
            </a:r>
            <a:r>
              <a:rPr lang="en-US" dirty="0"/>
              <a:t>should be identified in the Roadmap </a:t>
            </a:r>
            <a:r>
              <a:rPr lang="en-US" b="1" dirty="0"/>
              <a:t>for the number of substances that will be included in the candidate list</a:t>
            </a:r>
            <a:r>
              <a:rPr lang="en-US" dirty="0"/>
              <a:t>, as it cannot be pre-judged how many or which substances will be identified as relevant SVHCs. Rather, the Roadmap should focus on presenting a credible process to ensure the 2020 objective</a:t>
            </a:r>
          </a:p>
          <a:p>
            <a:pPr marL="165415" indent="-165415">
              <a:buFont typeface="Arial" panose="020B0604020202020204" pitchFamily="34" charset="0"/>
              <a:buChar char="•"/>
            </a:pPr>
            <a:r>
              <a:rPr lang="en-US" dirty="0"/>
              <a:t>From 2010 to 2012, RMOs for around 160 substances have been prepared and shared between MSCAs5, Commission and ECHA. </a:t>
            </a:r>
          </a:p>
          <a:p>
            <a:pPr marL="165415" indent="-165415">
              <a:buFont typeface="Arial" panose="020B0604020202020204" pitchFamily="34" charset="0"/>
              <a:buChar char="•"/>
            </a:pPr>
            <a:r>
              <a:rPr lang="en-US" dirty="0"/>
              <a:t>Work has started for the identification of SVHCs falling under Article 57(f) of REACH ("substances of equivalent concern" to CMRs and PBTs), focusing on </a:t>
            </a:r>
            <a:r>
              <a:rPr lang="en-US" dirty="0" err="1"/>
              <a:t>sensitisers</a:t>
            </a:r>
            <a:r>
              <a:rPr lang="en-US" dirty="0"/>
              <a:t> and endocrine disruptors. This work will lead, in the future, to the identification of less known and less regulated SVHCs. </a:t>
            </a:r>
          </a:p>
          <a:p>
            <a:endParaRPr lang="en-US" dirty="0"/>
          </a:p>
          <a:p>
            <a:endParaRPr lang="sv-SE" dirty="0"/>
          </a:p>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11</a:t>
            </a:fld>
            <a:endParaRPr lang="en-US"/>
          </a:p>
        </p:txBody>
      </p:sp>
    </p:spTree>
    <p:extLst>
      <p:ext uri="{BB962C8B-B14F-4D97-AF65-F5344CB8AC3E}">
        <p14:creationId xmlns:p14="http://schemas.microsoft.com/office/powerpoint/2010/main" val="1364169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err="1" smtClean="0"/>
              <a:t>You</a:t>
            </a:r>
            <a:r>
              <a:rPr lang="sv-SE" dirty="0" smtClean="0"/>
              <a:t> </a:t>
            </a:r>
            <a:r>
              <a:rPr lang="sv-SE" dirty="0" err="1" smtClean="0"/>
              <a:t>will</a:t>
            </a:r>
            <a:r>
              <a:rPr lang="sv-SE" dirty="0" smtClean="0"/>
              <a:t> </a:t>
            </a:r>
            <a:r>
              <a:rPr lang="sv-SE" dirty="0" err="1" smtClean="0"/>
              <a:t>find</a:t>
            </a:r>
            <a:r>
              <a:rPr lang="sv-SE" dirty="0" smtClean="0"/>
              <a:t> information on different</a:t>
            </a:r>
            <a:r>
              <a:rPr lang="sv-SE" baseline="0" dirty="0" smtClean="0"/>
              <a:t> steps on the ECHA </a:t>
            </a:r>
            <a:r>
              <a:rPr lang="sv-SE" baseline="0" dirty="0" err="1" smtClean="0"/>
              <a:t>website</a:t>
            </a:r>
            <a:r>
              <a:rPr lang="sv-SE" baseline="0" dirty="0" smtClean="0"/>
              <a:t> </a:t>
            </a:r>
            <a:r>
              <a:rPr lang="sv-SE" baseline="0" dirty="0" err="1" smtClean="0"/>
              <a:t>also</a:t>
            </a:r>
            <a:r>
              <a:rPr lang="sv-SE" baseline="0" dirty="0" smtClean="0"/>
              <a:t> </a:t>
            </a:r>
            <a:r>
              <a:rPr lang="sv-SE" baseline="0" dirty="0" err="1" smtClean="0"/>
              <a:t>very</a:t>
            </a:r>
            <a:r>
              <a:rPr lang="sv-SE" baseline="0" dirty="0" smtClean="0"/>
              <a:t> </a:t>
            </a:r>
            <a:r>
              <a:rPr lang="sv-SE" baseline="0" dirty="0" err="1" smtClean="0"/>
              <a:t>early</a:t>
            </a:r>
            <a:r>
              <a:rPr lang="sv-SE" baseline="0" dirty="0" smtClean="0"/>
              <a:t> in the process. </a:t>
            </a:r>
            <a:r>
              <a:rPr lang="sv-SE" baseline="0" dirty="0" err="1" smtClean="0"/>
              <a:t>Also</a:t>
            </a:r>
            <a:r>
              <a:rPr lang="sv-SE" baseline="0" dirty="0" smtClean="0"/>
              <a:t> </a:t>
            </a:r>
            <a:r>
              <a:rPr lang="sv-SE" baseline="0" dirty="0" err="1" smtClean="0"/>
              <a:t>which</a:t>
            </a:r>
            <a:r>
              <a:rPr lang="sv-SE" baseline="0" dirty="0" smtClean="0"/>
              <a:t> </a:t>
            </a:r>
            <a:r>
              <a:rPr lang="sv-SE" baseline="0" dirty="0" err="1" smtClean="0"/>
              <a:t>substances</a:t>
            </a:r>
            <a:r>
              <a:rPr lang="sv-SE" baseline="0" dirty="0" smtClean="0"/>
              <a:t> </a:t>
            </a:r>
            <a:r>
              <a:rPr lang="sv-SE" baseline="0" dirty="0" err="1" smtClean="0"/>
              <a:t>are</a:t>
            </a:r>
            <a:r>
              <a:rPr lang="sv-SE" baseline="0" dirty="0" smtClean="0"/>
              <a:t> </a:t>
            </a:r>
            <a:r>
              <a:rPr lang="sv-SE" baseline="0" dirty="0" err="1" smtClean="0"/>
              <a:t>discussed</a:t>
            </a:r>
            <a:r>
              <a:rPr lang="sv-SE" baseline="0" dirty="0" smtClean="0"/>
              <a:t> for </a:t>
            </a:r>
            <a:r>
              <a:rPr lang="sv-SE" baseline="0" dirty="0" err="1" smtClean="0"/>
              <a:t>RMOs</a:t>
            </a:r>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12</a:t>
            </a:fld>
            <a:endParaRPr lang="en-US"/>
          </a:p>
        </p:txBody>
      </p:sp>
    </p:spTree>
    <p:extLst>
      <p:ext uri="{BB962C8B-B14F-4D97-AF65-F5344CB8AC3E}">
        <p14:creationId xmlns:p14="http://schemas.microsoft.com/office/powerpoint/2010/main" val="1299309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13</a:t>
            </a:fld>
            <a:endParaRPr lang="en-US"/>
          </a:p>
        </p:txBody>
      </p:sp>
    </p:spTree>
    <p:extLst>
      <p:ext uri="{BB962C8B-B14F-4D97-AF65-F5344CB8AC3E}">
        <p14:creationId xmlns:p14="http://schemas.microsoft.com/office/powerpoint/2010/main" val="3103466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If </a:t>
            </a:r>
            <a:r>
              <a:rPr lang="sv-SE" dirty="0" err="1" smtClean="0"/>
              <a:t>you</a:t>
            </a:r>
            <a:r>
              <a:rPr lang="sv-SE" dirty="0" smtClean="0"/>
              <a:t> </a:t>
            </a:r>
            <a:r>
              <a:rPr lang="sv-SE" dirty="0" err="1" smtClean="0"/>
              <a:t>follow</a:t>
            </a:r>
            <a:r>
              <a:rPr lang="sv-SE" dirty="0" smtClean="0"/>
              <a:t> </a:t>
            </a:r>
            <a:r>
              <a:rPr lang="sv-SE" dirty="0" err="1" smtClean="0"/>
              <a:t>this</a:t>
            </a:r>
            <a:r>
              <a:rPr lang="sv-SE" baseline="0" dirty="0" smtClean="0"/>
              <a:t> on the ECHA </a:t>
            </a:r>
            <a:r>
              <a:rPr lang="sv-SE" baseline="0" dirty="0" err="1" smtClean="0"/>
              <a:t>website</a:t>
            </a:r>
            <a:r>
              <a:rPr lang="sv-SE" baseline="0" dirty="0" smtClean="0"/>
              <a:t> </a:t>
            </a:r>
            <a:r>
              <a:rPr lang="sv-SE" baseline="0" dirty="0" err="1" smtClean="0"/>
              <a:t>you</a:t>
            </a:r>
            <a:r>
              <a:rPr lang="sv-SE" baseline="0" dirty="0" smtClean="0"/>
              <a:t> </a:t>
            </a:r>
            <a:r>
              <a:rPr lang="sv-SE" baseline="0" dirty="0" err="1" smtClean="0"/>
              <a:t>will</a:t>
            </a:r>
            <a:r>
              <a:rPr lang="sv-SE" baseline="0" dirty="0" smtClean="0"/>
              <a:t> never be taken by </a:t>
            </a:r>
            <a:r>
              <a:rPr lang="sv-SE" baseline="0" dirty="0" err="1" smtClean="0"/>
              <a:t>surprise</a:t>
            </a:r>
            <a:r>
              <a:rPr lang="sv-SE" baseline="0" dirty="0" smtClean="0"/>
              <a:t> and </a:t>
            </a:r>
            <a:r>
              <a:rPr lang="sv-SE" baseline="0" dirty="0" err="1" smtClean="0"/>
              <a:t>you</a:t>
            </a:r>
            <a:r>
              <a:rPr lang="sv-SE" baseline="0" dirty="0" smtClean="0"/>
              <a:t> </a:t>
            </a:r>
            <a:r>
              <a:rPr lang="sv-SE" baseline="0" dirty="0" err="1" smtClean="0"/>
              <a:t>can</a:t>
            </a:r>
            <a:r>
              <a:rPr lang="sv-SE" baseline="0" dirty="0" smtClean="0"/>
              <a:t> start </a:t>
            </a:r>
            <a:r>
              <a:rPr lang="sv-SE" baseline="0" dirty="0" err="1" smtClean="0"/>
              <a:t>early</a:t>
            </a:r>
            <a:r>
              <a:rPr lang="sv-SE" baseline="0" dirty="0" smtClean="0"/>
              <a:t> to </a:t>
            </a:r>
            <a:r>
              <a:rPr lang="sv-SE" baseline="0" dirty="0" err="1" smtClean="0"/>
              <a:t>find</a:t>
            </a:r>
            <a:r>
              <a:rPr lang="sv-SE" baseline="0" dirty="0" smtClean="0"/>
              <a:t> alternative to the </a:t>
            </a:r>
            <a:r>
              <a:rPr lang="sv-SE" baseline="0" dirty="0" err="1" smtClean="0"/>
              <a:t>substances</a:t>
            </a:r>
            <a:r>
              <a:rPr lang="sv-SE" baseline="0" dirty="0" smtClean="0"/>
              <a:t> </a:t>
            </a:r>
            <a:r>
              <a:rPr lang="sv-SE" baseline="0" dirty="0" err="1" smtClean="0"/>
              <a:t>risking</a:t>
            </a:r>
            <a:r>
              <a:rPr lang="sv-SE" baseline="0" dirty="0" smtClean="0"/>
              <a:t> </a:t>
            </a:r>
            <a:r>
              <a:rPr lang="sv-SE" baseline="0" dirty="0" err="1" smtClean="0"/>
              <a:t>of</a:t>
            </a:r>
            <a:r>
              <a:rPr lang="sv-SE" baseline="0" dirty="0" smtClean="0"/>
              <a:t> </a:t>
            </a:r>
            <a:r>
              <a:rPr lang="sv-SE" baseline="0" dirty="0" err="1" smtClean="0"/>
              <a:t>being</a:t>
            </a:r>
            <a:r>
              <a:rPr lang="sv-SE" baseline="0" dirty="0" smtClean="0"/>
              <a:t> </a:t>
            </a:r>
            <a:r>
              <a:rPr lang="sv-SE" baseline="0" dirty="0" err="1" smtClean="0"/>
              <a:t>identified</a:t>
            </a:r>
            <a:r>
              <a:rPr lang="sv-SE" baseline="0" dirty="0" smtClean="0"/>
              <a:t> and </a:t>
            </a:r>
            <a:r>
              <a:rPr lang="sv-SE" baseline="0" dirty="0" err="1" smtClean="0"/>
              <a:t>subject</a:t>
            </a:r>
            <a:r>
              <a:rPr lang="sv-SE" baseline="0" dirty="0" smtClean="0"/>
              <a:t> to </a:t>
            </a:r>
            <a:r>
              <a:rPr lang="sv-SE" baseline="0" dirty="0" err="1" smtClean="0"/>
              <a:t>one</a:t>
            </a:r>
            <a:r>
              <a:rPr lang="sv-SE" baseline="0" dirty="0" smtClean="0"/>
              <a:t> or </a:t>
            </a:r>
            <a:r>
              <a:rPr lang="sv-SE" baseline="0" dirty="0" err="1" smtClean="0"/>
              <a:t>another</a:t>
            </a:r>
            <a:r>
              <a:rPr lang="sv-SE" baseline="0" dirty="0" smtClean="0"/>
              <a:t> </a:t>
            </a:r>
            <a:r>
              <a:rPr lang="sv-SE" baseline="0" dirty="0" err="1" smtClean="0"/>
              <a:t>legislation</a:t>
            </a:r>
            <a:r>
              <a:rPr lang="sv-SE" baseline="0" dirty="0" smtClean="0"/>
              <a:t>.</a:t>
            </a:r>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14</a:t>
            </a:fld>
            <a:endParaRPr lang="en-US"/>
          </a:p>
        </p:txBody>
      </p:sp>
    </p:spTree>
    <p:extLst>
      <p:ext uri="{BB962C8B-B14F-4D97-AF65-F5344CB8AC3E}">
        <p14:creationId xmlns:p14="http://schemas.microsoft.com/office/powerpoint/2010/main" val="1585862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15</a:t>
            </a:fld>
            <a:endParaRPr lang="en-US"/>
          </a:p>
        </p:txBody>
      </p:sp>
    </p:spTree>
    <p:extLst>
      <p:ext uri="{BB962C8B-B14F-4D97-AF65-F5344CB8AC3E}">
        <p14:creationId xmlns:p14="http://schemas.microsoft.com/office/powerpoint/2010/main" val="10604975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noProof="0" dirty="0" smtClean="0"/>
              <a:t>This Public Activities Coordination Tool (PACT) lists the substances </a:t>
            </a:r>
            <a:r>
              <a:rPr lang="en-GB" sz="1100" dirty="0"/>
              <a:t>for which </a:t>
            </a:r>
            <a:r>
              <a:rPr lang="en-GB" noProof="0" dirty="0" smtClean="0"/>
              <a:t>Risk management options analysis is either under development or has been completer since the implementation of the SVHC roadmap started in Feb 2013. The full RMOA is only available if the responsible CA so considers it is OK. </a:t>
            </a:r>
          </a:p>
          <a:p>
            <a:endParaRPr lang="en-GB" noProof="0" dirty="0" smtClean="0"/>
          </a:p>
          <a:p>
            <a:r>
              <a:rPr lang="en-GB" noProof="0" dirty="0" smtClean="0"/>
              <a:t>Updated this week with 13 more substances</a:t>
            </a:r>
            <a:endParaRPr lang="en-GB" noProof="0"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16</a:t>
            </a:fld>
            <a:endParaRPr lang="en-US"/>
          </a:p>
        </p:txBody>
      </p:sp>
    </p:spTree>
    <p:extLst>
      <p:ext uri="{BB962C8B-B14F-4D97-AF65-F5344CB8AC3E}">
        <p14:creationId xmlns:p14="http://schemas.microsoft.com/office/powerpoint/2010/main" val="214630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17</a:t>
            </a:fld>
            <a:endParaRPr lang="en-US"/>
          </a:p>
        </p:txBody>
      </p:sp>
    </p:spTree>
    <p:extLst>
      <p:ext uri="{BB962C8B-B14F-4D97-AF65-F5344CB8AC3E}">
        <p14:creationId xmlns:p14="http://schemas.microsoft.com/office/powerpoint/2010/main" val="40087345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18</a:t>
            </a:fld>
            <a:endParaRPr lang="en-US"/>
          </a:p>
        </p:txBody>
      </p:sp>
    </p:spTree>
    <p:extLst>
      <p:ext uri="{BB962C8B-B14F-4D97-AF65-F5344CB8AC3E}">
        <p14:creationId xmlns:p14="http://schemas.microsoft.com/office/powerpoint/2010/main" val="335996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19</a:t>
            </a:fld>
            <a:endParaRPr lang="en-US"/>
          </a:p>
        </p:txBody>
      </p:sp>
    </p:spTree>
    <p:extLst>
      <p:ext uri="{BB962C8B-B14F-4D97-AF65-F5344CB8AC3E}">
        <p14:creationId xmlns:p14="http://schemas.microsoft.com/office/powerpoint/2010/main" val="1040938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Rot="1" noChangeAspect="1" noChangeArrowheads="1" noTextEdit="1"/>
          </p:cNvSpPr>
          <p:nvPr>
            <p:ph type="sldImg"/>
          </p:nvPr>
        </p:nvSpPr>
        <p:spPr>
          <a:ln/>
        </p:spPr>
      </p:sp>
      <p:sp>
        <p:nvSpPr>
          <p:cNvPr id="531459" name="Rectangle 3"/>
          <p:cNvSpPr>
            <a:spLocks noGrp="1" noChangeArrowheads="1"/>
          </p:cNvSpPr>
          <p:nvPr>
            <p:ph type="body" idx="1"/>
          </p:nvPr>
        </p:nvSpPr>
        <p:spPr>
          <a:xfrm>
            <a:off x="679452" y="4714123"/>
            <a:ext cx="5438775" cy="446809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smtClean="0">
              <a:latin typeface="Arial" charset="0"/>
            </a:endParaRPr>
          </a:p>
        </p:txBody>
      </p:sp>
    </p:spTree>
    <p:extLst>
      <p:ext uri="{BB962C8B-B14F-4D97-AF65-F5344CB8AC3E}">
        <p14:creationId xmlns:p14="http://schemas.microsoft.com/office/powerpoint/2010/main" val="2946779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21</a:t>
            </a:fld>
            <a:endParaRPr lang="en-US"/>
          </a:p>
        </p:txBody>
      </p:sp>
    </p:spTree>
    <p:extLst>
      <p:ext uri="{BB962C8B-B14F-4D97-AF65-F5344CB8AC3E}">
        <p14:creationId xmlns:p14="http://schemas.microsoft.com/office/powerpoint/2010/main" val="27459378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err="1" smtClean="0"/>
              <a:t>Including</a:t>
            </a:r>
            <a:r>
              <a:rPr lang="sv-SE" dirty="0" smtClean="0"/>
              <a:t> </a:t>
            </a:r>
            <a:r>
              <a:rPr lang="sv-SE" dirty="0" err="1" smtClean="0"/>
              <a:t>penalties</a:t>
            </a:r>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22</a:t>
            </a:fld>
            <a:endParaRPr lang="en-US"/>
          </a:p>
        </p:txBody>
      </p:sp>
    </p:spTree>
    <p:extLst>
      <p:ext uri="{BB962C8B-B14F-4D97-AF65-F5344CB8AC3E}">
        <p14:creationId xmlns:p14="http://schemas.microsoft.com/office/powerpoint/2010/main" val="10047344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Lack </a:t>
            </a:r>
            <a:r>
              <a:rPr lang="sv-SE" dirty="0" err="1" smtClean="0"/>
              <a:t>of</a:t>
            </a:r>
            <a:r>
              <a:rPr lang="sv-SE" dirty="0" smtClean="0"/>
              <a:t> </a:t>
            </a:r>
            <a:r>
              <a:rPr lang="sv-SE" dirty="0" err="1" smtClean="0"/>
              <a:t>regulations</a:t>
            </a:r>
            <a:r>
              <a:rPr lang="sv-SE" dirty="0" smtClean="0"/>
              <a:t> for</a:t>
            </a:r>
            <a:r>
              <a:rPr lang="sv-SE" baseline="0" dirty="0" smtClean="0"/>
              <a:t> </a:t>
            </a:r>
            <a:r>
              <a:rPr lang="sv-SE" baseline="0" dirty="0" err="1" smtClean="0"/>
              <a:t>some</a:t>
            </a:r>
            <a:r>
              <a:rPr lang="sv-SE" baseline="0" dirty="0" smtClean="0"/>
              <a:t> articles, a </a:t>
            </a:r>
            <a:r>
              <a:rPr lang="sv-SE" baseline="0" dirty="0" err="1" smtClean="0"/>
              <a:t>lot</a:t>
            </a:r>
            <a:r>
              <a:rPr lang="sv-SE" baseline="0" dirty="0" smtClean="0"/>
              <a:t> in </a:t>
            </a:r>
            <a:r>
              <a:rPr lang="sv-SE" baseline="0" dirty="0" err="1" smtClean="0"/>
              <a:t>others</a:t>
            </a:r>
            <a:r>
              <a:rPr lang="sv-SE" baseline="0" dirty="0" smtClean="0"/>
              <a:t>.</a:t>
            </a:r>
            <a:endParaRPr lang="en-US" dirty="0"/>
          </a:p>
        </p:txBody>
      </p:sp>
      <p:sp>
        <p:nvSpPr>
          <p:cNvPr id="4" name="Platshållare för bildnummer 3"/>
          <p:cNvSpPr>
            <a:spLocks noGrp="1"/>
          </p:cNvSpPr>
          <p:nvPr>
            <p:ph type="sldNum" sz="quarter" idx="10"/>
          </p:nvPr>
        </p:nvSpPr>
        <p:spPr/>
        <p:txBody>
          <a:bodyPr/>
          <a:lstStyle/>
          <a:p>
            <a:fld id="{A05AC365-D6B5-45AE-B7F5-E57A7E8A41C1}" type="slidenum">
              <a:rPr lang="sv-SE" smtClean="0"/>
              <a:pPr/>
              <a:t>23</a:t>
            </a:fld>
            <a:endParaRPr lang="sv-SE"/>
          </a:p>
        </p:txBody>
      </p:sp>
    </p:spTree>
    <p:extLst>
      <p:ext uri="{BB962C8B-B14F-4D97-AF65-F5344CB8AC3E}">
        <p14:creationId xmlns:p14="http://schemas.microsoft.com/office/powerpoint/2010/main" val="41377065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US" dirty="0"/>
          </a:p>
        </p:txBody>
      </p:sp>
      <p:sp>
        <p:nvSpPr>
          <p:cNvPr id="4" name="Platshållare för bildnummer 3"/>
          <p:cNvSpPr>
            <a:spLocks noGrp="1"/>
          </p:cNvSpPr>
          <p:nvPr>
            <p:ph type="sldNum" sz="quarter" idx="10"/>
          </p:nvPr>
        </p:nvSpPr>
        <p:spPr/>
        <p:txBody>
          <a:bodyPr/>
          <a:lstStyle/>
          <a:p>
            <a:fld id="{A05AC365-D6B5-45AE-B7F5-E57A7E8A41C1}" type="slidenum">
              <a:rPr lang="sv-SE" smtClean="0"/>
              <a:pPr/>
              <a:t>24</a:t>
            </a:fld>
            <a:endParaRPr lang="sv-SE"/>
          </a:p>
        </p:txBody>
      </p:sp>
    </p:spTree>
    <p:extLst>
      <p:ext uri="{BB962C8B-B14F-4D97-AF65-F5344CB8AC3E}">
        <p14:creationId xmlns:p14="http://schemas.microsoft.com/office/powerpoint/2010/main" val="17084610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US" dirty="0"/>
          </a:p>
        </p:txBody>
      </p:sp>
      <p:sp>
        <p:nvSpPr>
          <p:cNvPr id="4" name="Platshållare för bildnummer 3"/>
          <p:cNvSpPr>
            <a:spLocks noGrp="1"/>
          </p:cNvSpPr>
          <p:nvPr>
            <p:ph type="sldNum" sz="quarter" idx="10"/>
          </p:nvPr>
        </p:nvSpPr>
        <p:spPr/>
        <p:txBody>
          <a:bodyPr/>
          <a:lstStyle/>
          <a:p>
            <a:fld id="{A05AC365-D6B5-45AE-B7F5-E57A7E8A41C1}" type="slidenum">
              <a:rPr lang="sv-SE" smtClean="0"/>
              <a:pPr/>
              <a:t>25</a:t>
            </a:fld>
            <a:endParaRPr lang="sv-SE"/>
          </a:p>
        </p:txBody>
      </p:sp>
    </p:spTree>
    <p:extLst>
      <p:ext uri="{BB962C8B-B14F-4D97-AF65-F5344CB8AC3E}">
        <p14:creationId xmlns:p14="http://schemas.microsoft.com/office/powerpoint/2010/main" val="763311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smtClean="0"/>
              <a:t>Lack </a:t>
            </a:r>
            <a:r>
              <a:rPr lang="sv-SE" dirty="0" err="1" smtClean="0"/>
              <a:t>of</a:t>
            </a:r>
            <a:r>
              <a:rPr lang="sv-SE" dirty="0" smtClean="0"/>
              <a:t> </a:t>
            </a:r>
            <a:r>
              <a:rPr lang="sv-SE" dirty="0" err="1" smtClean="0"/>
              <a:t>regulations</a:t>
            </a:r>
            <a:r>
              <a:rPr lang="sv-SE" dirty="0" smtClean="0"/>
              <a:t> in </a:t>
            </a:r>
            <a:r>
              <a:rPr lang="sv-SE" dirty="0" err="1" smtClean="0"/>
              <a:t>some</a:t>
            </a:r>
            <a:r>
              <a:rPr lang="sv-SE" dirty="0" smtClean="0"/>
              <a:t> areas!</a:t>
            </a:r>
            <a:endParaRPr lang="en-US" dirty="0"/>
          </a:p>
        </p:txBody>
      </p:sp>
      <p:sp>
        <p:nvSpPr>
          <p:cNvPr id="4" name="Platshållare för bildnummer 3"/>
          <p:cNvSpPr>
            <a:spLocks noGrp="1"/>
          </p:cNvSpPr>
          <p:nvPr>
            <p:ph type="sldNum" sz="quarter" idx="10"/>
          </p:nvPr>
        </p:nvSpPr>
        <p:spPr/>
        <p:txBody>
          <a:bodyPr/>
          <a:lstStyle/>
          <a:p>
            <a:fld id="{A05AC365-D6B5-45AE-B7F5-E57A7E8A41C1}" type="slidenum">
              <a:rPr lang="sv-SE" smtClean="0"/>
              <a:pPr/>
              <a:t>26</a:t>
            </a:fld>
            <a:endParaRPr lang="sv-SE"/>
          </a:p>
        </p:txBody>
      </p:sp>
    </p:spTree>
    <p:extLst>
      <p:ext uri="{BB962C8B-B14F-4D97-AF65-F5344CB8AC3E}">
        <p14:creationId xmlns:p14="http://schemas.microsoft.com/office/powerpoint/2010/main" val="15449797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a:p>
            <a:r>
              <a:rPr lang="sv-SE" dirty="0"/>
              <a:t> REACH and </a:t>
            </a:r>
            <a:r>
              <a:rPr lang="sv-SE" dirty="0" err="1"/>
              <a:t>penalty</a:t>
            </a:r>
            <a:r>
              <a:rPr lang="sv-SE" dirty="0"/>
              <a:t> provisions </a:t>
            </a:r>
          </a:p>
          <a:p>
            <a:r>
              <a:rPr lang="en-US" dirty="0"/>
              <a:t>The REACH regulation is a European Community regulation and applies directly in EU member states and in the EES countries Norway, Iceland and Liechtenstein. However, penalty provisions for infringement of REACH are determined on a national level. </a:t>
            </a:r>
          </a:p>
          <a:p>
            <a:r>
              <a:rPr lang="en-US" dirty="0"/>
              <a:t>Sweden has national penalty provisions in the Environmental Code (1998:808), chapter 29. The supervisory authority shall report infringements of the provisions of this Code or rules issued in pursuance thereof to the police or public prosecution authorities where there are grounds for suspicion that an offence has been committed. According to the Environmental Code the sanctions for infringement of REACH are generally a fine or imprisonment for a maximum of two years. </a:t>
            </a:r>
          </a:p>
          <a:p>
            <a:r>
              <a:rPr lang="en-US" dirty="0"/>
              <a:t> </a:t>
            </a:r>
          </a:p>
          <a:p>
            <a:r>
              <a:rPr lang="en-US" dirty="0"/>
              <a:t>To article 33</a:t>
            </a:r>
          </a:p>
          <a:p>
            <a:r>
              <a:rPr lang="en-US" dirty="0"/>
              <a:t>1 It is only allowed to start a public prosecution if it is necessary from a public point of view. </a:t>
            </a:r>
          </a:p>
          <a:p>
            <a:r>
              <a:rPr lang="en-US" dirty="0"/>
              <a:t>2 According to article 3.13 downstream user means any natural or legal person established within the Community who uses a substance, either on its own or in a preparation, in the course of his industrial or professional activities. </a:t>
            </a:r>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27</a:t>
            </a:fld>
            <a:endParaRPr lang="en-US"/>
          </a:p>
        </p:txBody>
      </p:sp>
    </p:spTree>
    <p:extLst>
      <p:ext uri="{BB962C8B-B14F-4D97-AF65-F5344CB8AC3E}">
        <p14:creationId xmlns:p14="http://schemas.microsoft.com/office/powerpoint/2010/main" val="33707468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28</a:t>
            </a:fld>
            <a:endParaRPr lang="en-US"/>
          </a:p>
        </p:txBody>
      </p:sp>
    </p:spTree>
    <p:extLst>
      <p:ext uri="{BB962C8B-B14F-4D97-AF65-F5344CB8AC3E}">
        <p14:creationId xmlns:p14="http://schemas.microsoft.com/office/powerpoint/2010/main" val="3151494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29</a:t>
            </a:fld>
            <a:endParaRPr lang="en-US"/>
          </a:p>
        </p:txBody>
      </p:sp>
    </p:spTree>
    <p:extLst>
      <p:ext uri="{BB962C8B-B14F-4D97-AF65-F5344CB8AC3E}">
        <p14:creationId xmlns:p14="http://schemas.microsoft.com/office/powerpoint/2010/main" val="21520026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30</a:t>
            </a:fld>
            <a:endParaRPr lang="en-US"/>
          </a:p>
        </p:txBody>
      </p:sp>
    </p:spTree>
    <p:extLst>
      <p:ext uri="{BB962C8B-B14F-4D97-AF65-F5344CB8AC3E}">
        <p14:creationId xmlns:p14="http://schemas.microsoft.com/office/powerpoint/2010/main" val="29888395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31</a:t>
            </a:fld>
            <a:endParaRPr lang="en-US"/>
          </a:p>
        </p:txBody>
      </p:sp>
    </p:spTree>
    <p:extLst>
      <p:ext uri="{BB962C8B-B14F-4D97-AF65-F5344CB8AC3E}">
        <p14:creationId xmlns:p14="http://schemas.microsoft.com/office/powerpoint/2010/main" val="16028698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dirty="0" err="1" smtClean="0"/>
              <a:t>We</a:t>
            </a:r>
            <a:r>
              <a:rPr lang="sv-SE" dirty="0" smtClean="0"/>
              <a:t> </a:t>
            </a:r>
            <a:r>
              <a:rPr lang="sv-SE" dirty="0" err="1" smtClean="0"/>
              <a:t>include</a:t>
            </a:r>
            <a:r>
              <a:rPr lang="sv-SE" dirty="0" smtClean="0"/>
              <a:t>  </a:t>
            </a:r>
            <a:r>
              <a:rPr lang="sv-SE" dirty="0" err="1" smtClean="0"/>
              <a:t>Candidate</a:t>
            </a:r>
            <a:r>
              <a:rPr lang="sv-SE" dirty="0" smtClean="0"/>
              <a:t> list for </a:t>
            </a:r>
            <a:r>
              <a:rPr lang="sv-SE" dirty="0" err="1" smtClean="0"/>
              <a:t>this</a:t>
            </a:r>
            <a:r>
              <a:rPr lang="sv-SE" dirty="0" smtClean="0"/>
              <a:t> as </a:t>
            </a:r>
            <a:r>
              <a:rPr lang="sv-SE" dirty="0" err="1" smtClean="0"/>
              <a:t>well</a:t>
            </a:r>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32</a:t>
            </a:fld>
            <a:endParaRPr lang="en-US"/>
          </a:p>
        </p:txBody>
      </p:sp>
    </p:spTree>
    <p:extLst>
      <p:ext uri="{BB962C8B-B14F-4D97-AF65-F5344CB8AC3E}">
        <p14:creationId xmlns:p14="http://schemas.microsoft.com/office/powerpoint/2010/main" val="21238242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33</a:t>
            </a:fld>
            <a:endParaRPr lang="en-US"/>
          </a:p>
        </p:txBody>
      </p:sp>
    </p:spTree>
    <p:extLst>
      <p:ext uri="{BB962C8B-B14F-4D97-AF65-F5344CB8AC3E}">
        <p14:creationId xmlns:p14="http://schemas.microsoft.com/office/powerpoint/2010/main" val="28394814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34</a:t>
            </a:fld>
            <a:endParaRPr lang="en-US"/>
          </a:p>
        </p:txBody>
      </p:sp>
    </p:spTree>
    <p:extLst>
      <p:ext uri="{BB962C8B-B14F-4D97-AF65-F5344CB8AC3E}">
        <p14:creationId xmlns:p14="http://schemas.microsoft.com/office/powerpoint/2010/main" val="13124897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35</a:t>
            </a:fld>
            <a:endParaRPr lang="en-US"/>
          </a:p>
        </p:txBody>
      </p:sp>
    </p:spTree>
    <p:extLst>
      <p:ext uri="{BB962C8B-B14F-4D97-AF65-F5344CB8AC3E}">
        <p14:creationId xmlns:p14="http://schemas.microsoft.com/office/powerpoint/2010/main" val="341404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36</a:t>
            </a:fld>
            <a:endParaRPr lang="en-US"/>
          </a:p>
        </p:txBody>
      </p:sp>
    </p:spTree>
    <p:extLst>
      <p:ext uri="{BB962C8B-B14F-4D97-AF65-F5344CB8AC3E}">
        <p14:creationId xmlns:p14="http://schemas.microsoft.com/office/powerpoint/2010/main" val="34705733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37</a:t>
            </a:fld>
            <a:endParaRPr lang="en-US"/>
          </a:p>
        </p:txBody>
      </p:sp>
    </p:spTree>
    <p:extLst>
      <p:ext uri="{BB962C8B-B14F-4D97-AF65-F5344CB8AC3E}">
        <p14:creationId xmlns:p14="http://schemas.microsoft.com/office/powerpoint/2010/main" val="11260968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16798" indent="-275692" eaLnBrk="0" hangingPunct="0">
              <a:defRPr>
                <a:solidFill>
                  <a:schemeClr val="tx1"/>
                </a:solidFill>
                <a:latin typeface="Arial" panose="020B0604020202020204" pitchFamily="34" charset="0"/>
              </a:defRPr>
            </a:lvl2pPr>
            <a:lvl3pPr marL="1102766" indent="-220553" eaLnBrk="0" hangingPunct="0">
              <a:defRPr>
                <a:solidFill>
                  <a:schemeClr val="tx1"/>
                </a:solidFill>
                <a:latin typeface="Arial" panose="020B0604020202020204" pitchFamily="34" charset="0"/>
              </a:defRPr>
            </a:lvl3pPr>
            <a:lvl4pPr marL="1543873" indent="-220553" eaLnBrk="0" hangingPunct="0">
              <a:defRPr>
                <a:solidFill>
                  <a:schemeClr val="tx1"/>
                </a:solidFill>
                <a:latin typeface="Arial" panose="020B0604020202020204" pitchFamily="34" charset="0"/>
              </a:defRPr>
            </a:lvl4pPr>
            <a:lvl5pPr marL="1984980" indent="-220553" eaLnBrk="0" hangingPunct="0">
              <a:defRPr>
                <a:solidFill>
                  <a:schemeClr val="tx1"/>
                </a:solidFill>
                <a:latin typeface="Arial" panose="020B0604020202020204" pitchFamily="34" charset="0"/>
              </a:defRPr>
            </a:lvl5pPr>
            <a:lvl6pPr marL="2426086" indent="-220553" eaLnBrk="0" fontAlgn="base" hangingPunct="0">
              <a:spcBef>
                <a:spcPct val="0"/>
              </a:spcBef>
              <a:spcAft>
                <a:spcPct val="0"/>
              </a:spcAft>
              <a:defRPr>
                <a:solidFill>
                  <a:schemeClr val="tx1"/>
                </a:solidFill>
                <a:latin typeface="Arial" panose="020B0604020202020204" pitchFamily="34" charset="0"/>
              </a:defRPr>
            </a:lvl6pPr>
            <a:lvl7pPr marL="2867193" indent="-220553" eaLnBrk="0" fontAlgn="base" hangingPunct="0">
              <a:spcBef>
                <a:spcPct val="0"/>
              </a:spcBef>
              <a:spcAft>
                <a:spcPct val="0"/>
              </a:spcAft>
              <a:defRPr>
                <a:solidFill>
                  <a:schemeClr val="tx1"/>
                </a:solidFill>
                <a:latin typeface="Arial" panose="020B0604020202020204" pitchFamily="34" charset="0"/>
              </a:defRPr>
            </a:lvl7pPr>
            <a:lvl8pPr marL="3308299" indent="-220553" eaLnBrk="0" fontAlgn="base" hangingPunct="0">
              <a:spcBef>
                <a:spcPct val="0"/>
              </a:spcBef>
              <a:spcAft>
                <a:spcPct val="0"/>
              </a:spcAft>
              <a:defRPr>
                <a:solidFill>
                  <a:schemeClr val="tx1"/>
                </a:solidFill>
                <a:latin typeface="Arial" panose="020B0604020202020204" pitchFamily="34" charset="0"/>
              </a:defRPr>
            </a:lvl8pPr>
            <a:lvl9pPr marL="3749406" indent="-220553"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32A9A4C-E605-4391-9C5B-7F803884BD07}" type="slidenum">
              <a:rPr lang="sv-SE" altLang="sv-SE"/>
              <a:pPr eaLnBrk="1" hangingPunct="1"/>
              <a:t>38</a:t>
            </a:fld>
            <a:endParaRPr lang="sv-SE" altLang="sv-SE"/>
          </a:p>
        </p:txBody>
      </p:sp>
      <p:sp>
        <p:nvSpPr>
          <p:cNvPr id="21507" name="Text Box 2"/>
          <p:cNvSpPr txBox="1">
            <a:spLocks noChangeArrowheads="1"/>
          </p:cNvSpPr>
          <p:nvPr/>
        </p:nvSpPr>
        <p:spPr bwMode="auto">
          <a:xfrm>
            <a:off x="878591" y="722134"/>
            <a:ext cx="4753205" cy="3610666"/>
          </a:xfrm>
          <a:prstGeom prst="rect">
            <a:avLst/>
          </a:prstGeom>
          <a:solidFill>
            <a:srgbClr val="FFFFFF"/>
          </a:solidFill>
          <a:ln w="9360">
            <a:solidFill>
              <a:srgbClr val="000000"/>
            </a:solidFill>
            <a:miter lim="800000"/>
            <a:headEnd/>
            <a:tailEnd/>
          </a:ln>
        </p:spPr>
        <p:txBody>
          <a:bodyPr wrap="none" lIns="88221" tIns="44111" rIns="88221" bIns="44111"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sv-SE" altLang="sv-SE"/>
          </a:p>
        </p:txBody>
      </p:sp>
      <p:sp>
        <p:nvSpPr>
          <p:cNvPr id="21508" name="Rectangle 3"/>
          <p:cNvSpPr>
            <a:spLocks noGrp="1" noChangeArrowheads="1"/>
          </p:cNvSpPr>
          <p:nvPr>
            <p:ph type="body"/>
          </p:nvPr>
        </p:nvSpPr>
        <p:spPr>
          <a:xfrm>
            <a:off x="867951" y="4572997"/>
            <a:ext cx="4774485" cy="2758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841" tIns="45157" rIns="86841" bIns="45157">
            <a:spAutoFit/>
          </a:bodyPr>
          <a:lstStyle/>
          <a:p>
            <a:pPr defTabSz="433449">
              <a:spcBef>
                <a:spcPts val="434"/>
              </a:spcBef>
              <a:tabLst>
                <a:tab pos="0" algn="l"/>
                <a:tab pos="431917" algn="l"/>
                <a:tab pos="865366" algn="l"/>
                <a:tab pos="1298814" algn="l"/>
                <a:tab pos="1732263" algn="l"/>
                <a:tab pos="2165711" algn="l"/>
                <a:tab pos="2599160" algn="l"/>
                <a:tab pos="3032608" algn="l"/>
                <a:tab pos="3466057" algn="l"/>
                <a:tab pos="3899505" algn="l"/>
                <a:tab pos="4332953" algn="l"/>
                <a:tab pos="4766401" algn="l"/>
                <a:tab pos="5199850" algn="l"/>
                <a:tab pos="5633298" algn="l"/>
                <a:tab pos="6066747" algn="l"/>
                <a:tab pos="6500195" algn="l"/>
                <a:tab pos="6933644" algn="l"/>
                <a:tab pos="7367092" algn="l"/>
                <a:tab pos="7800541" algn="l"/>
                <a:tab pos="8233989" algn="l"/>
                <a:tab pos="8667438" algn="l"/>
              </a:tabLst>
            </a:pPr>
            <a:endParaRPr lang="en-GB" altLang="sv-SE" smtClean="0">
              <a:latin typeface="Arial" panose="020B0604020202020204" pitchFamily="34" charset="0"/>
              <a:ea typeface="Lucida Sans Unicode" panose="020B0602030504020204" pitchFamily="34" charset="0"/>
              <a:cs typeface="Lucida Sans Unicode" panose="020B0602030504020204" pitchFamily="34" charset="0"/>
            </a:endParaRPr>
          </a:p>
        </p:txBody>
      </p:sp>
    </p:spTree>
    <p:extLst>
      <p:ext uri="{BB962C8B-B14F-4D97-AF65-F5344CB8AC3E}">
        <p14:creationId xmlns:p14="http://schemas.microsoft.com/office/powerpoint/2010/main" val="116639867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39</a:t>
            </a:fld>
            <a:endParaRPr lang="en-US"/>
          </a:p>
        </p:txBody>
      </p:sp>
    </p:spTree>
    <p:extLst>
      <p:ext uri="{BB962C8B-B14F-4D97-AF65-F5344CB8AC3E}">
        <p14:creationId xmlns:p14="http://schemas.microsoft.com/office/powerpoint/2010/main" val="29414459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40</a:t>
            </a:fld>
            <a:endParaRPr lang="en-US"/>
          </a:p>
        </p:txBody>
      </p:sp>
    </p:spTree>
    <p:extLst>
      <p:ext uri="{BB962C8B-B14F-4D97-AF65-F5344CB8AC3E}">
        <p14:creationId xmlns:p14="http://schemas.microsoft.com/office/powerpoint/2010/main" val="27094620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41</a:t>
            </a:fld>
            <a:endParaRPr lang="en-US"/>
          </a:p>
        </p:txBody>
      </p:sp>
    </p:spTree>
    <p:extLst>
      <p:ext uri="{BB962C8B-B14F-4D97-AF65-F5344CB8AC3E}">
        <p14:creationId xmlns:p14="http://schemas.microsoft.com/office/powerpoint/2010/main" val="13256657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42</a:t>
            </a:fld>
            <a:endParaRPr lang="en-US"/>
          </a:p>
        </p:txBody>
      </p:sp>
    </p:spTree>
    <p:extLst>
      <p:ext uri="{BB962C8B-B14F-4D97-AF65-F5344CB8AC3E}">
        <p14:creationId xmlns:p14="http://schemas.microsoft.com/office/powerpoint/2010/main" val="26939976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43</a:t>
            </a:fld>
            <a:endParaRPr lang="en-US"/>
          </a:p>
        </p:txBody>
      </p:sp>
    </p:spTree>
    <p:extLst>
      <p:ext uri="{BB962C8B-B14F-4D97-AF65-F5344CB8AC3E}">
        <p14:creationId xmlns:p14="http://schemas.microsoft.com/office/powerpoint/2010/main" val="11834954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16798" indent="-275692" eaLnBrk="0" hangingPunct="0">
              <a:defRPr>
                <a:solidFill>
                  <a:schemeClr val="tx1"/>
                </a:solidFill>
                <a:latin typeface="Arial" panose="020B0604020202020204" pitchFamily="34" charset="0"/>
              </a:defRPr>
            </a:lvl2pPr>
            <a:lvl3pPr marL="1102766" indent="-220553" eaLnBrk="0" hangingPunct="0">
              <a:defRPr>
                <a:solidFill>
                  <a:schemeClr val="tx1"/>
                </a:solidFill>
                <a:latin typeface="Arial" panose="020B0604020202020204" pitchFamily="34" charset="0"/>
              </a:defRPr>
            </a:lvl3pPr>
            <a:lvl4pPr marL="1543873" indent="-220553" eaLnBrk="0" hangingPunct="0">
              <a:defRPr>
                <a:solidFill>
                  <a:schemeClr val="tx1"/>
                </a:solidFill>
                <a:latin typeface="Arial" panose="020B0604020202020204" pitchFamily="34" charset="0"/>
              </a:defRPr>
            </a:lvl4pPr>
            <a:lvl5pPr marL="1984980" indent="-220553" eaLnBrk="0" hangingPunct="0">
              <a:defRPr>
                <a:solidFill>
                  <a:schemeClr val="tx1"/>
                </a:solidFill>
                <a:latin typeface="Arial" panose="020B0604020202020204" pitchFamily="34" charset="0"/>
              </a:defRPr>
            </a:lvl5pPr>
            <a:lvl6pPr marL="2426086" indent="-220553" eaLnBrk="0" fontAlgn="base" hangingPunct="0">
              <a:spcBef>
                <a:spcPct val="0"/>
              </a:spcBef>
              <a:spcAft>
                <a:spcPct val="0"/>
              </a:spcAft>
              <a:defRPr>
                <a:solidFill>
                  <a:schemeClr val="tx1"/>
                </a:solidFill>
                <a:latin typeface="Arial" panose="020B0604020202020204" pitchFamily="34" charset="0"/>
              </a:defRPr>
            </a:lvl6pPr>
            <a:lvl7pPr marL="2867193" indent="-220553" eaLnBrk="0" fontAlgn="base" hangingPunct="0">
              <a:spcBef>
                <a:spcPct val="0"/>
              </a:spcBef>
              <a:spcAft>
                <a:spcPct val="0"/>
              </a:spcAft>
              <a:defRPr>
                <a:solidFill>
                  <a:schemeClr val="tx1"/>
                </a:solidFill>
                <a:latin typeface="Arial" panose="020B0604020202020204" pitchFamily="34" charset="0"/>
              </a:defRPr>
            </a:lvl7pPr>
            <a:lvl8pPr marL="3308299" indent="-220553" eaLnBrk="0" fontAlgn="base" hangingPunct="0">
              <a:spcBef>
                <a:spcPct val="0"/>
              </a:spcBef>
              <a:spcAft>
                <a:spcPct val="0"/>
              </a:spcAft>
              <a:defRPr>
                <a:solidFill>
                  <a:schemeClr val="tx1"/>
                </a:solidFill>
                <a:latin typeface="Arial" panose="020B0604020202020204" pitchFamily="34" charset="0"/>
              </a:defRPr>
            </a:lvl8pPr>
            <a:lvl9pPr marL="3749406" indent="-220553"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353637E-7B35-49C6-BBF5-3061E8564D2C}" type="slidenum">
              <a:rPr lang="sv-SE" altLang="sv-SE"/>
              <a:pPr eaLnBrk="1" hangingPunct="1"/>
              <a:t>44</a:t>
            </a:fld>
            <a:endParaRPr lang="sv-SE" altLang="sv-SE"/>
          </a:p>
        </p:txBody>
      </p:sp>
      <p:sp>
        <p:nvSpPr>
          <p:cNvPr id="22531" name="Rectangle 2"/>
          <p:cNvSpPr>
            <a:spLocks noGrp="1" noRot="1" noChangeAspect="1" noChangeArrowheads="1" noTextEdit="1"/>
          </p:cNvSpPr>
          <p:nvPr>
            <p:ph type="sldImg"/>
          </p:nvPr>
        </p:nvSpPr>
        <p:spPr>
          <a:xfrm>
            <a:off x="847725" y="722313"/>
            <a:ext cx="4813300" cy="3609975"/>
          </a:xfrm>
          <a:ln/>
        </p:spPr>
      </p:sp>
      <p:sp>
        <p:nvSpPr>
          <p:cNvPr id="22532" name="Rectangle 3"/>
          <p:cNvSpPr>
            <a:spLocks noGrp="1" noChangeArrowheads="1"/>
          </p:cNvSpPr>
          <p:nvPr>
            <p:ph type="body" idx="1"/>
          </p:nvPr>
        </p:nvSpPr>
        <p:spPr>
          <a:xfrm>
            <a:off x="867950" y="4572998"/>
            <a:ext cx="4772965" cy="433279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sv-SE" dirty="0" smtClean="0">
                <a:latin typeface="Arial" panose="020B0604020202020204" pitchFamily="34" charset="0"/>
              </a:rPr>
              <a:t>When developing PRIO we worked a lot with understanding and the defining the target groups This part of PRIO aims at presenting the message in PRIO do different target groups.</a:t>
            </a:r>
          </a:p>
          <a:p>
            <a:pPr eaLnBrk="1" hangingPunct="1"/>
            <a:r>
              <a:rPr lang="en-GB" altLang="sv-SE" dirty="0" smtClean="0">
                <a:latin typeface="Arial" panose="020B0604020202020204" pitchFamily="34" charset="0"/>
              </a:rPr>
              <a:t>Our main question is this work was who in society can act as a driving force for precaution and what do they need to know to use PRIO and to practise precaution.</a:t>
            </a:r>
          </a:p>
          <a:p>
            <a:pPr eaLnBrk="1" hangingPunct="1"/>
            <a:r>
              <a:rPr lang="en-GB" altLang="sv-SE" dirty="0" smtClean="0">
                <a:latin typeface="Arial" panose="020B0604020202020204" pitchFamily="34" charset="0"/>
              </a:rPr>
              <a:t>In the guide part we turn to different actors that we believe can make a difference when it comes to decision making. It explains the context of PRIO and how it can be used for different functions with in a company such as product development, purchaser etc.</a:t>
            </a:r>
          </a:p>
          <a:p>
            <a:pPr eaLnBrk="1" hangingPunct="1"/>
            <a:endParaRPr lang="en-GB" altLang="sv-SE" dirty="0" smtClean="0">
              <a:latin typeface="Arial" panose="020B0604020202020204" pitchFamily="34" charset="0"/>
            </a:endParaRPr>
          </a:p>
          <a:p>
            <a:pPr eaLnBrk="1" hangingPunct="1"/>
            <a:r>
              <a:rPr lang="en-GB" altLang="sv-SE" dirty="0" smtClean="0">
                <a:latin typeface="Arial" panose="020B0604020202020204" pitchFamily="34" charset="0"/>
              </a:rPr>
              <a:t>We also try to adapt the message to different stakeholders all from environmental auditors,  local authorities, finance, </a:t>
            </a:r>
            <a:r>
              <a:rPr lang="en-GB" altLang="sv-SE" dirty="0" err="1" smtClean="0">
                <a:latin typeface="Arial" panose="020B0604020202020204" pitchFamily="34" charset="0"/>
              </a:rPr>
              <a:t>ecolabllling</a:t>
            </a:r>
            <a:r>
              <a:rPr lang="en-GB" altLang="sv-SE" dirty="0" smtClean="0">
                <a:latin typeface="Arial" panose="020B0604020202020204" pitchFamily="34" charset="0"/>
              </a:rPr>
              <a:t> organisations, recovery industry.</a:t>
            </a:r>
          </a:p>
          <a:p>
            <a:pPr eaLnBrk="1" hangingPunct="1"/>
            <a:endParaRPr lang="en-GB" altLang="sv-SE" dirty="0" smtClean="0">
              <a:latin typeface="Arial" panose="020B0604020202020204" pitchFamily="34" charset="0"/>
            </a:endParaRPr>
          </a:p>
        </p:txBody>
      </p:sp>
    </p:spTree>
    <p:extLst>
      <p:ext uri="{BB962C8B-B14F-4D97-AF65-F5344CB8AC3E}">
        <p14:creationId xmlns:p14="http://schemas.microsoft.com/office/powerpoint/2010/main" val="26878976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16798" indent="-275692" eaLnBrk="0" hangingPunct="0">
              <a:defRPr>
                <a:solidFill>
                  <a:schemeClr val="tx1"/>
                </a:solidFill>
                <a:latin typeface="Arial" panose="020B0604020202020204" pitchFamily="34" charset="0"/>
              </a:defRPr>
            </a:lvl2pPr>
            <a:lvl3pPr marL="1102766" indent="-220553" eaLnBrk="0" hangingPunct="0">
              <a:defRPr>
                <a:solidFill>
                  <a:schemeClr val="tx1"/>
                </a:solidFill>
                <a:latin typeface="Arial" panose="020B0604020202020204" pitchFamily="34" charset="0"/>
              </a:defRPr>
            </a:lvl3pPr>
            <a:lvl4pPr marL="1543873" indent="-220553" eaLnBrk="0" hangingPunct="0">
              <a:defRPr>
                <a:solidFill>
                  <a:schemeClr val="tx1"/>
                </a:solidFill>
                <a:latin typeface="Arial" panose="020B0604020202020204" pitchFamily="34" charset="0"/>
              </a:defRPr>
            </a:lvl4pPr>
            <a:lvl5pPr marL="1984980" indent="-220553" eaLnBrk="0" hangingPunct="0">
              <a:defRPr>
                <a:solidFill>
                  <a:schemeClr val="tx1"/>
                </a:solidFill>
                <a:latin typeface="Arial" panose="020B0604020202020204" pitchFamily="34" charset="0"/>
              </a:defRPr>
            </a:lvl5pPr>
            <a:lvl6pPr marL="2426086" indent="-220553" eaLnBrk="0" fontAlgn="base" hangingPunct="0">
              <a:spcBef>
                <a:spcPct val="0"/>
              </a:spcBef>
              <a:spcAft>
                <a:spcPct val="0"/>
              </a:spcAft>
              <a:defRPr>
                <a:solidFill>
                  <a:schemeClr val="tx1"/>
                </a:solidFill>
                <a:latin typeface="Arial" panose="020B0604020202020204" pitchFamily="34" charset="0"/>
              </a:defRPr>
            </a:lvl6pPr>
            <a:lvl7pPr marL="2867193" indent="-220553" eaLnBrk="0" fontAlgn="base" hangingPunct="0">
              <a:spcBef>
                <a:spcPct val="0"/>
              </a:spcBef>
              <a:spcAft>
                <a:spcPct val="0"/>
              </a:spcAft>
              <a:defRPr>
                <a:solidFill>
                  <a:schemeClr val="tx1"/>
                </a:solidFill>
                <a:latin typeface="Arial" panose="020B0604020202020204" pitchFamily="34" charset="0"/>
              </a:defRPr>
            </a:lvl7pPr>
            <a:lvl8pPr marL="3308299" indent="-220553" eaLnBrk="0" fontAlgn="base" hangingPunct="0">
              <a:spcBef>
                <a:spcPct val="0"/>
              </a:spcBef>
              <a:spcAft>
                <a:spcPct val="0"/>
              </a:spcAft>
              <a:defRPr>
                <a:solidFill>
                  <a:schemeClr val="tx1"/>
                </a:solidFill>
                <a:latin typeface="Arial" panose="020B0604020202020204" pitchFamily="34" charset="0"/>
              </a:defRPr>
            </a:lvl8pPr>
            <a:lvl9pPr marL="3749406" indent="-220553"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81863CB-6475-4ECE-9443-99C9BF1EEDE6}" type="slidenum">
              <a:rPr lang="sv-SE" altLang="sv-SE"/>
              <a:pPr eaLnBrk="1" hangingPunct="1"/>
              <a:t>45</a:t>
            </a:fld>
            <a:endParaRPr lang="sv-SE" altLang="sv-SE"/>
          </a:p>
        </p:txBody>
      </p:sp>
      <p:sp>
        <p:nvSpPr>
          <p:cNvPr id="23555" name="Rectangle 2"/>
          <p:cNvSpPr>
            <a:spLocks noGrp="1" noRot="1" noChangeAspect="1" noChangeArrowheads="1" noTextEdit="1"/>
          </p:cNvSpPr>
          <p:nvPr>
            <p:ph type="sldImg"/>
          </p:nvPr>
        </p:nvSpPr>
        <p:spPr>
          <a:xfrm>
            <a:off x="847725" y="722313"/>
            <a:ext cx="4813300" cy="3609975"/>
          </a:xfrm>
          <a:ln/>
        </p:spPr>
      </p:sp>
      <p:sp>
        <p:nvSpPr>
          <p:cNvPr id="23556" name="Rectangle 3"/>
          <p:cNvSpPr>
            <a:spLocks noGrp="1" noChangeArrowheads="1"/>
          </p:cNvSpPr>
          <p:nvPr>
            <p:ph type="body" idx="1"/>
          </p:nvPr>
        </p:nvSpPr>
        <p:spPr>
          <a:xfrm>
            <a:off x="867950" y="4572998"/>
            <a:ext cx="4772965" cy="433279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sv-SE" altLang="sv-SE" dirty="0" smtClean="0">
                <a:latin typeface="Arial" panose="020B0604020202020204" pitchFamily="34" charset="0"/>
              </a:rPr>
              <a:t>Think </a:t>
            </a:r>
            <a:r>
              <a:rPr lang="sv-SE" altLang="sv-SE" dirty="0" err="1" smtClean="0">
                <a:latin typeface="Arial" panose="020B0604020202020204" pitchFamily="34" charset="0"/>
              </a:rPr>
              <a:t>outside</a:t>
            </a:r>
            <a:r>
              <a:rPr lang="sv-SE" altLang="sv-SE" dirty="0" smtClean="0">
                <a:latin typeface="Arial" panose="020B0604020202020204" pitchFamily="34" charset="0"/>
              </a:rPr>
              <a:t> the box!</a:t>
            </a:r>
          </a:p>
        </p:txBody>
      </p:sp>
    </p:spTree>
    <p:extLst>
      <p:ext uri="{BB962C8B-B14F-4D97-AF65-F5344CB8AC3E}">
        <p14:creationId xmlns:p14="http://schemas.microsoft.com/office/powerpoint/2010/main" val="274468471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46</a:t>
            </a:fld>
            <a:endParaRPr lang="en-US"/>
          </a:p>
        </p:txBody>
      </p:sp>
    </p:spTree>
    <p:extLst>
      <p:ext uri="{BB962C8B-B14F-4D97-AF65-F5344CB8AC3E}">
        <p14:creationId xmlns:p14="http://schemas.microsoft.com/office/powerpoint/2010/main" val="10723902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GB" dirty="0"/>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47</a:t>
            </a:fld>
            <a:endParaRPr lang="en-US"/>
          </a:p>
        </p:txBody>
      </p:sp>
    </p:spTree>
    <p:extLst>
      <p:ext uri="{BB962C8B-B14F-4D97-AF65-F5344CB8AC3E}">
        <p14:creationId xmlns:p14="http://schemas.microsoft.com/office/powerpoint/2010/main" val="294690124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48</a:t>
            </a:fld>
            <a:endParaRPr lang="en-US"/>
          </a:p>
        </p:txBody>
      </p:sp>
    </p:spTree>
    <p:extLst>
      <p:ext uri="{BB962C8B-B14F-4D97-AF65-F5344CB8AC3E}">
        <p14:creationId xmlns:p14="http://schemas.microsoft.com/office/powerpoint/2010/main" val="213080728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49</a:t>
            </a:fld>
            <a:endParaRPr lang="en-US"/>
          </a:p>
        </p:txBody>
      </p:sp>
    </p:spTree>
    <p:extLst>
      <p:ext uri="{BB962C8B-B14F-4D97-AF65-F5344CB8AC3E}">
        <p14:creationId xmlns:p14="http://schemas.microsoft.com/office/powerpoint/2010/main" val="375903602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50</a:t>
            </a:fld>
            <a:endParaRPr lang="en-US"/>
          </a:p>
        </p:txBody>
      </p:sp>
    </p:spTree>
    <p:extLst>
      <p:ext uri="{BB962C8B-B14F-4D97-AF65-F5344CB8AC3E}">
        <p14:creationId xmlns:p14="http://schemas.microsoft.com/office/powerpoint/2010/main" val="420119906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51</a:t>
            </a:fld>
            <a:endParaRPr lang="en-US"/>
          </a:p>
        </p:txBody>
      </p:sp>
    </p:spTree>
    <p:extLst>
      <p:ext uri="{BB962C8B-B14F-4D97-AF65-F5344CB8AC3E}">
        <p14:creationId xmlns:p14="http://schemas.microsoft.com/office/powerpoint/2010/main" val="399622133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en-GB"/>
          </a:p>
        </p:txBody>
      </p:sp>
      <p:sp>
        <p:nvSpPr>
          <p:cNvPr id="4" name="Platshållare för datum 3"/>
          <p:cNvSpPr>
            <a:spLocks noGrp="1"/>
          </p:cNvSpPr>
          <p:nvPr>
            <p:ph type="dt" idx="10"/>
          </p:nvPr>
        </p:nvSpPr>
        <p:spPr/>
        <p:txBody>
          <a:bodyPr/>
          <a:lstStyle/>
          <a:p>
            <a:r>
              <a:rPr lang="en-GB" smtClean="0"/>
              <a:t>21/08/2012</a:t>
            </a:r>
            <a:endParaRPr lang="en-US"/>
          </a:p>
        </p:txBody>
      </p:sp>
      <p:sp>
        <p:nvSpPr>
          <p:cNvPr id="5" name="Platshållare för bildnummer 4"/>
          <p:cNvSpPr>
            <a:spLocks noGrp="1"/>
          </p:cNvSpPr>
          <p:nvPr>
            <p:ph type="sldNum" sz="quarter" idx="11"/>
          </p:nvPr>
        </p:nvSpPr>
        <p:spPr/>
        <p:txBody>
          <a:bodyPr/>
          <a:lstStyle/>
          <a:p>
            <a:fld id="{4D70D5EE-2771-47D6-9C47-906818287B5A}" type="slidenum">
              <a:rPr lang="en-US" smtClean="0"/>
              <a:t>52</a:t>
            </a:fld>
            <a:endParaRPr lang="en-US"/>
          </a:p>
        </p:txBody>
      </p:sp>
    </p:spTree>
    <p:extLst>
      <p:ext uri="{BB962C8B-B14F-4D97-AF65-F5344CB8AC3E}">
        <p14:creationId xmlns:p14="http://schemas.microsoft.com/office/powerpoint/2010/main" val="2115664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2130425"/>
            <a:ext cx="7772400" cy="1470025"/>
          </a:xfrm>
        </p:spPr>
        <p:txBody>
          <a:bodyPr/>
          <a:lstStyle/>
          <a:p>
            <a:r>
              <a:rPr lang="sv-SE" smtClean="0"/>
              <a:t>Klicka här för att ändra format</a:t>
            </a:r>
            <a:endParaRPr lang="en-US"/>
          </a:p>
        </p:txBody>
      </p:sp>
      <p:sp>
        <p:nvSpPr>
          <p:cNvPr id="3" name="Underrubrik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v-SE" smtClean="0"/>
              <a:t>Klicka här för att ändra format på underrubrik i bakgrunden</a:t>
            </a:r>
            <a:endParaRPr lang="en-US"/>
          </a:p>
        </p:txBody>
      </p:sp>
      <p:sp>
        <p:nvSpPr>
          <p:cNvPr id="4" name="Platshållare för datum 3"/>
          <p:cNvSpPr>
            <a:spLocks noGrp="1"/>
          </p:cNvSpPr>
          <p:nvPr>
            <p:ph type="dt" sz="half" idx="10"/>
          </p:nvPr>
        </p:nvSpPr>
        <p:spPr/>
        <p:txBody>
          <a:bodyPr/>
          <a:lstStyle>
            <a:lvl1pPr>
              <a:defRPr/>
            </a:lvl1pPr>
          </a:lstStyle>
          <a:p>
            <a:fld id="{7B98DC62-85CD-4B47-8E63-F928398F9E21}" type="datetime1">
              <a:rPr lang="en-GB" smtClean="0"/>
              <a:t>12/12/2014</a:t>
            </a:fld>
            <a:endParaRPr lang="sv-SE"/>
          </a:p>
        </p:txBody>
      </p:sp>
      <p:sp>
        <p:nvSpPr>
          <p:cNvPr id="5" name="Platshållare för sidfot 4"/>
          <p:cNvSpPr>
            <a:spLocks noGrp="1"/>
          </p:cNvSpPr>
          <p:nvPr>
            <p:ph type="ftr" sz="quarter" idx="11"/>
          </p:nvPr>
        </p:nvSpPr>
        <p:spPr/>
        <p:txBody>
          <a:bodyPr/>
          <a:lstStyle>
            <a:lvl1pPr>
              <a:defRPr/>
            </a:lvl1pPr>
          </a:lstStyle>
          <a:p>
            <a:r>
              <a:rPr lang="sv-SE" smtClean="0"/>
              <a:t>www.kemi.se</a:t>
            </a:r>
            <a:endParaRPr lang="sv-SE"/>
          </a:p>
        </p:txBody>
      </p:sp>
      <p:sp>
        <p:nvSpPr>
          <p:cNvPr id="6" name="Platshållare för bildnummer 5"/>
          <p:cNvSpPr>
            <a:spLocks noGrp="1"/>
          </p:cNvSpPr>
          <p:nvPr>
            <p:ph type="sldNum" sz="quarter" idx="12"/>
          </p:nvPr>
        </p:nvSpPr>
        <p:spPr/>
        <p:txBody>
          <a:bodyPr/>
          <a:lstStyle>
            <a:lvl1pPr>
              <a:defRPr/>
            </a:lvl1pPr>
          </a:lstStyle>
          <a:p>
            <a:fld id="{840229AC-AE12-47A9-B3C1-9EEE23337447}" type="slidenum">
              <a:rPr lang="sv-SE"/>
              <a:pPr/>
              <a:t>‹#›</a:t>
            </a:fld>
            <a:endParaRPr lang="sv-SE"/>
          </a:p>
        </p:txBody>
      </p:sp>
    </p:spTree>
    <p:extLst>
      <p:ext uri="{BB962C8B-B14F-4D97-AF65-F5344CB8AC3E}">
        <p14:creationId xmlns:p14="http://schemas.microsoft.com/office/powerpoint/2010/main" val="3309091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en-US"/>
          </a:p>
        </p:txBody>
      </p:sp>
      <p:sp>
        <p:nvSpPr>
          <p:cNvPr id="3" name="Platshållare för innehåll 2"/>
          <p:cNvSpPr>
            <a:spLocks noGrp="1"/>
          </p:cNvSpPr>
          <p:nvPr>
            <p:ph idx="1"/>
          </p:nvPr>
        </p:nvSpPr>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4" name="Platshållare för datum 3"/>
          <p:cNvSpPr>
            <a:spLocks noGrp="1"/>
          </p:cNvSpPr>
          <p:nvPr>
            <p:ph type="dt" sz="half" idx="10"/>
          </p:nvPr>
        </p:nvSpPr>
        <p:spPr/>
        <p:txBody>
          <a:bodyPr/>
          <a:lstStyle>
            <a:lvl1pPr>
              <a:defRPr/>
            </a:lvl1pPr>
          </a:lstStyle>
          <a:p>
            <a:fld id="{E0C7A184-EFE1-4341-A66C-EE1A57BA372A}" type="datetime1">
              <a:rPr lang="en-GB" smtClean="0"/>
              <a:t>12/12/2014</a:t>
            </a:fld>
            <a:endParaRPr lang="sv-SE"/>
          </a:p>
        </p:txBody>
      </p:sp>
      <p:sp>
        <p:nvSpPr>
          <p:cNvPr id="5" name="Platshållare för sidfot 4"/>
          <p:cNvSpPr>
            <a:spLocks noGrp="1"/>
          </p:cNvSpPr>
          <p:nvPr>
            <p:ph type="ftr" sz="quarter" idx="11"/>
          </p:nvPr>
        </p:nvSpPr>
        <p:spPr/>
        <p:txBody>
          <a:bodyPr/>
          <a:lstStyle>
            <a:lvl1pPr>
              <a:defRPr/>
            </a:lvl1pPr>
          </a:lstStyle>
          <a:p>
            <a:r>
              <a:rPr lang="sv-SE" smtClean="0"/>
              <a:t>www.kemi.se</a:t>
            </a:r>
            <a:endParaRPr lang="sv-SE"/>
          </a:p>
        </p:txBody>
      </p:sp>
      <p:sp>
        <p:nvSpPr>
          <p:cNvPr id="6" name="Platshållare för bildnummer 5"/>
          <p:cNvSpPr>
            <a:spLocks noGrp="1"/>
          </p:cNvSpPr>
          <p:nvPr>
            <p:ph type="sldNum" sz="quarter" idx="12"/>
          </p:nvPr>
        </p:nvSpPr>
        <p:spPr/>
        <p:txBody>
          <a:bodyPr/>
          <a:lstStyle>
            <a:lvl1pPr>
              <a:defRPr/>
            </a:lvl1pPr>
          </a:lstStyle>
          <a:p>
            <a:fld id="{C0BAECC7-6F95-4048-B30D-2FB910364063}" type="slidenum">
              <a:rPr lang="sv-SE"/>
              <a:pPr/>
              <a:t>‹#›</a:t>
            </a:fld>
            <a:endParaRPr lang="sv-SE"/>
          </a:p>
        </p:txBody>
      </p:sp>
    </p:spTree>
    <p:extLst>
      <p:ext uri="{BB962C8B-B14F-4D97-AF65-F5344CB8AC3E}">
        <p14:creationId xmlns:p14="http://schemas.microsoft.com/office/powerpoint/2010/main" val="457364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vsnittsrubrik">
    <p:spTree>
      <p:nvGrpSpPr>
        <p:cNvPr id="1" name=""/>
        <p:cNvGrpSpPr/>
        <p:nvPr/>
      </p:nvGrpSpPr>
      <p:grpSpPr>
        <a:xfrm>
          <a:off x="0" y="0"/>
          <a:ext cx="0" cy="0"/>
          <a:chOff x="0" y="0"/>
          <a:chExt cx="0" cy="0"/>
        </a:xfrm>
      </p:grpSpPr>
      <p:sp>
        <p:nvSpPr>
          <p:cNvPr id="2" name="Rubrik 1"/>
          <p:cNvSpPr>
            <a:spLocks noGrp="1"/>
          </p:cNvSpPr>
          <p:nvPr>
            <p:ph type="title"/>
          </p:nvPr>
        </p:nvSpPr>
        <p:spPr>
          <a:xfrm>
            <a:off x="722313" y="4406900"/>
            <a:ext cx="7772400" cy="1362075"/>
          </a:xfrm>
        </p:spPr>
        <p:txBody>
          <a:bodyPr anchor="t"/>
          <a:lstStyle>
            <a:lvl1pPr algn="l">
              <a:defRPr sz="4000" b="1" cap="all"/>
            </a:lvl1pPr>
          </a:lstStyle>
          <a:p>
            <a:r>
              <a:rPr lang="sv-SE" smtClean="0"/>
              <a:t>Klicka här för att ändra format</a:t>
            </a:r>
            <a:endParaRPr lang="en-US"/>
          </a:p>
        </p:txBody>
      </p:sp>
      <p:sp>
        <p:nvSpPr>
          <p:cNvPr id="3" name="Platshållare för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v-SE" smtClean="0"/>
              <a:t>Klicka här för att ändra format på bakgrundstexten</a:t>
            </a:r>
          </a:p>
        </p:txBody>
      </p:sp>
      <p:sp>
        <p:nvSpPr>
          <p:cNvPr id="4" name="Platshållare för datum 3"/>
          <p:cNvSpPr>
            <a:spLocks noGrp="1"/>
          </p:cNvSpPr>
          <p:nvPr>
            <p:ph type="dt" sz="half" idx="10"/>
          </p:nvPr>
        </p:nvSpPr>
        <p:spPr/>
        <p:txBody>
          <a:bodyPr/>
          <a:lstStyle>
            <a:lvl1pPr>
              <a:defRPr/>
            </a:lvl1pPr>
          </a:lstStyle>
          <a:p>
            <a:fld id="{63FE2063-CCC9-4B3D-8AEB-33FBDB808038}" type="datetime1">
              <a:rPr lang="en-GB" smtClean="0"/>
              <a:t>12/12/2014</a:t>
            </a:fld>
            <a:endParaRPr lang="sv-SE"/>
          </a:p>
        </p:txBody>
      </p:sp>
      <p:sp>
        <p:nvSpPr>
          <p:cNvPr id="5" name="Platshållare för sidfot 4"/>
          <p:cNvSpPr>
            <a:spLocks noGrp="1"/>
          </p:cNvSpPr>
          <p:nvPr>
            <p:ph type="ftr" sz="quarter" idx="11"/>
          </p:nvPr>
        </p:nvSpPr>
        <p:spPr/>
        <p:txBody>
          <a:bodyPr/>
          <a:lstStyle>
            <a:lvl1pPr>
              <a:defRPr/>
            </a:lvl1pPr>
          </a:lstStyle>
          <a:p>
            <a:r>
              <a:rPr lang="sv-SE" smtClean="0"/>
              <a:t>www.kemi.se</a:t>
            </a:r>
            <a:endParaRPr lang="sv-SE"/>
          </a:p>
        </p:txBody>
      </p:sp>
      <p:sp>
        <p:nvSpPr>
          <p:cNvPr id="6" name="Platshållare för bildnummer 5"/>
          <p:cNvSpPr>
            <a:spLocks noGrp="1"/>
          </p:cNvSpPr>
          <p:nvPr>
            <p:ph type="sldNum" sz="quarter" idx="12"/>
          </p:nvPr>
        </p:nvSpPr>
        <p:spPr/>
        <p:txBody>
          <a:bodyPr/>
          <a:lstStyle>
            <a:lvl1pPr>
              <a:defRPr/>
            </a:lvl1pPr>
          </a:lstStyle>
          <a:p>
            <a:fld id="{0CBBE09B-9B76-4AE7-817F-E7BEF029DB42}" type="slidenum">
              <a:rPr lang="sv-SE"/>
              <a:pPr/>
              <a:t>‹#›</a:t>
            </a:fld>
            <a:endParaRPr lang="sv-SE"/>
          </a:p>
        </p:txBody>
      </p:sp>
    </p:spTree>
    <p:extLst>
      <p:ext uri="{BB962C8B-B14F-4D97-AF65-F5344CB8AC3E}">
        <p14:creationId xmlns:p14="http://schemas.microsoft.com/office/powerpoint/2010/main" val="1845606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innehållsdelar">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en-US"/>
          </a:p>
        </p:txBody>
      </p:sp>
      <p:sp>
        <p:nvSpPr>
          <p:cNvPr id="3" name="Platshållare för innehåll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4" name="Platshållare för innehåll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5" name="Platshållare för datum 4"/>
          <p:cNvSpPr>
            <a:spLocks noGrp="1"/>
          </p:cNvSpPr>
          <p:nvPr>
            <p:ph type="dt" sz="half" idx="10"/>
          </p:nvPr>
        </p:nvSpPr>
        <p:spPr/>
        <p:txBody>
          <a:bodyPr/>
          <a:lstStyle>
            <a:lvl1pPr>
              <a:defRPr/>
            </a:lvl1pPr>
          </a:lstStyle>
          <a:p>
            <a:fld id="{623A2D95-43EC-4084-A7F9-235FED948B1E}" type="datetime1">
              <a:rPr lang="en-GB" smtClean="0"/>
              <a:t>12/12/2014</a:t>
            </a:fld>
            <a:endParaRPr lang="sv-SE"/>
          </a:p>
        </p:txBody>
      </p:sp>
      <p:sp>
        <p:nvSpPr>
          <p:cNvPr id="6" name="Platshållare för sidfot 5"/>
          <p:cNvSpPr>
            <a:spLocks noGrp="1"/>
          </p:cNvSpPr>
          <p:nvPr>
            <p:ph type="ftr" sz="quarter" idx="11"/>
          </p:nvPr>
        </p:nvSpPr>
        <p:spPr/>
        <p:txBody>
          <a:bodyPr/>
          <a:lstStyle>
            <a:lvl1pPr>
              <a:defRPr/>
            </a:lvl1pPr>
          </a:lstStyle>
          <a:p>
            <a:r>
              <a:rPr lang="sv-SE" smtClean="0"/>
              <a:t>www.kemi.se</a:t>
            </a:r>
            <a:endParaRPr lang="sv-SE"/>
          </a:p>
        </p:txBody>
      </p:sp>
      <p:sp>
        <p:nvSpPr>
          <p:cNvPr id="7" name="Platshållare för bildnummer 6"/>
          <p:cNvSpPr>
            <a:spLocks noGrp="1"/>
          </p:cNvSpPr>
          <p:nvPr>
            <p:ph type="sldNum" sz="quarter" idx="12"/>
          </p:nvPr>
        </p:nvSpPr>
        <p:spPr/>
        <p:txBody>
          <a:bodyPr/>
          <a:lstStyle>
            <a:lvl1pPr>
              <a:defRPr/>
            </a:lvl1pPr>
          </a:lstStyle>
          <a:p>
            <a:fld id="{0E295097-C2B3-4D09-84F2-90374BE7D4A3}" type="slidenum">
              <a:rPr lang="sv-SE"/>
              <a:pPr/>
              <a:t>‹#›</a:t>
            </a:fld>
            <a:endParaRPr lang="sv-SE"/>
          </a:p>
        </p:txBody>
      </p:sp>
    </p:spTree>
    <p:extLst>
      <p:ext uri="{BB962C8B-B14F-4D97-AF65-F5344CB8AC3E}">
        <p14:creationId xmlns:p14="http://schemas.microsoft.com/office/powerpoint/2010/main" val="1522835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lvl1pPr>
              <a:defRPr/>
            </a:lvl1pPr>
          </a:lstStyle>
          <a:p>
            <a:r>
              <a:rPr lang="sv-SE" smtClean="0"/>
              <a:t>Klicka här för att ändra format</a:t>
            </a:r>
            <a:endParaRPr lang="en-US"/>
          </a:p>
        </p:txBody>
      </p:sp>
      <p:sp>
        <p:nvSpPr>
          <p:cNvPr id="3" name="Platshållare för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4" name="Platshållare för innehåll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5" name="Platshållare för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smtClean="0"/>
              <a:t>Klicka här för att ändra format på bakgrundstexten</a:t>
            </a:r>
          </a:p>
        </p:txBody>
      </p:sp>
      <p:sp>
        <p:nvSpPr>
          <p:cNvPr id="6" name="Platshållare för innehåll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7" name="Platshållare för datum 6"/>
          <p:cNvSpPr>
            <a:spLocks noGrp="1"/>
          </p:cNvSpPr>
          <p:nvPr>
            <p:ph type="dt" sz="half" idx="10"/>
          </p:nvPr>
        </p:nvSpPr>
        <p:spPr/>
        <p:txBody>
          <a:bodyPr/>
          <a:lstStyle>
            <a:lvl1pPr>
              <a:defRPr/>
            </a:lvl1pPr>
          </a:lstStyle>
          <a:p>
            <a:fld id="{4B323056-AB85-491B-A78A-39A853A35346}" type="datetime1">
              <a:rPr lang="en-GB" smtClean="0"/>
              <a:t>12/12/2014</a:t>
            </a:fld>
            <a:endParaRPr lang="sv-SE"/>
          </a:p>
        </p:txBody>
      </p:sp>
      <p:sp>
        <p:nvSpPr>
          <p:cNvPr id="8" name="Platshållare för sidfot 7"/>
          <p:cNvSpPr>
            <a:spLocks noGrp="1"/>
          </p:cNvSpPr>
          <p:nvPr>
            <p:ph type="ftr" sz="quarter" idx="11"/>
          </p:nvPr>
        </p:nvSpPr>
        <p:spPr/>
        <p:txBody>
          <a:bodyPr/>
          <a:lstStyle>
            <a:lvl1pPr>
              <a:defRPr/>
            </a:lvl1pPr>
          </a:lstStyle>
          <a:p>
            <a:r>
              <a:rPr lang="sv-SE" smtClean="0"/>
              <a:t>www.kemi.se</a:t>
            </a:r>
            <a:endParaRPr lang="sv-SE"/>
          </a:p>
        </p:txBody>
      </p:sp>
      <p:sp>
        <p:nvSpPr>
          <p:cNvPr id="9" name="Platshållare för bildnummer 8"/>
          <p:cNvSpPr>
            <a:spLocks noGrp="1"/>
          </p:cNvSpPr>
          <p:nvPr>
            <p:ph type="sldNum" sz="quarter" idx="12"/>
          </p:nvPr>
        </p:nvSpPr>
        <p:spPr/>
        <p:txBody>
          <a:bodyPr/>
          <a:lstStyle>
            <a:lvl1pPr>
              <a:defRPr/>
            </a:lvl1pPr>
          </a:lstStyle>
          <a:p>
            <a:fld id="{599ED3D7-1177-477B-A9A4-92496432BCE7}" type="slidenum">
              <a:rPr lang="sv-SE"/>
              <a:pPr/>
              <a:t>‹#›</a:t>
            </a:fld>
            <a:endParaRPr lang="sv-SE"/>
          </a:p>
        </p:txBody>
      </p:sp>
    </p:spTree>
    <p:extLst>
      <p:ext uri="{BB962C8B-B14F-4D97-AF65-F5344CB8AC3E}">
        <p14:creationId xmlns:p14="http://schemas.microsoft.com/office/powerpoint/2010/main" val="561400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en-US"/>
          </a:p>
        </p:txBody>
      </p:sp>
      <p:sp>
        <p:nvSpPr>
          <p:cNvPr id="3" name="Platshållare för datum 2"/>
          <p:cNvSpPr>
            <a:spLocks noGrp="1"/>
          </p:cNvSpPr>
          <p:nvPr>
            <p:ph type="dt" sz="half" idx="10"/>
          </p:nvPr>
        </p:nvSpPr>
        <p:spPr/>
        <p:txBody>
          <a:bodyPr/>
          <a:lstStyle>
            <a:lvl1pPr>
              <a:defRPr/>
            </a:lvl1pPr>
          </a:lstStyle>
          <a:p>
            <a:fld id="{644A8C44-1761-43D3-A28E-502E34644004}" type="datetime1">
              <a:rPr lang="en-GB" smtClean="0"/>
              <a:t>12/12/2014</a:t>
            </a:fld>
            <a:endParaRPr lang="sv-SE"/>
          </a:p>
        </p:txBody>
      </p:sp>
      <p:sp>
        <p:nvSpPr>
          <p:cNvPr id="4" name="Platshållare för sidfot 3"/>
          <p:cNvSpPr>
            <a:spLocks noGrp="1"/>
          </p:cNvSpPr>
          <p:nvPr>
            <p:ph type="ftr" sz="quarter" idx="11"/>
          </p:nvPr>
        </p:nvSpPr>
        <p:spPr/>
        <p:txBody>
          <a:bodyPr/>
          <a:lstStyle>
            <a:lvl1pPr>
              <a:defRPr/>
            </a:lvl1pPr>
          </a:lstStyle>
          <a:p>
            <a:r>
              <a:rPr lang="sv-SE" smtClean="0"/>
              <a:t>www.kemi.se</a:t>
            </a:r>
            <a:endParaRPr lang="sv-SE"/>
          </a:p>
        </p:txBody>
      </p:sp>
      <p:sp>
        <p:nvSpPr>
          <p:cNvPr id="5" name="Platshållare för bildnummer 4"/>
          <p:cNvSpPr>
            <a:spLocks noGrp="1"/>
          </p:cNvSpPr>
          <p:nvPr>
            <p:ph type="sldNum" sz="quarter" idx="12"/>
          </p:nvPr>
        </p:nvSpPr>
        <p:spPr/>
        <p:txBody>
          <a:bodyPr/>
          <a:lstStyle>
            <a:lvl1pPr>
              <a:defRPr/>
            </a:lvl1pPr>
          </a:lstStyle>
          <a:p>
            <a:fld id="{5606DDF0-8080-4A6F-B9C3-0BE87F922E93}" type="slidenum">
              <a:rPr lang="sv-SE"/>
              <a:pPr/>
              <a:t>‹#›</a:t>
            </a:fld>
            <a:endParaRPr lang="sv-SE"/>
          </a:p>
        </p:txBody>
      </p:sp>
    </p:spTree>
    <p:extLst>
      <p:ext uri="{BB962C8B-B14F-4D97-AF65-F5344CB8AC3E}">
        <p14:creationId xmlns:p14="http://schemas.microsoft.com/office/powerpoint/2010/main" val="3999823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lvl1pPr>
              <a:defRPr/>
            </a:lvl1pPr>
          </a:lstStyle>
          <a:p>
            <a:fld id="{D135A300-7294-4FF3-B4D8-EDE6125289F7}" type="datetime1">
              <a:rPr lang="en-GB" smtClean="0"/>
              <a:t>12/12/2014</a:t>
            </a:fld>
            <a:endParaRPr lang="sv-SE"/>
          </a:p>
        </p:txBody>
      </p:sp>
      <p:sp>
        <p:nvSpPr>
          <p:cNvPr id="3" name="Platshållare för sidfot 2"/>
          <p:cNvSpPr>
            <a:spLocks noGrp="1"/>
          </p:cNvSpPr>
          <p:nvPr>
            <p:ph type="ftr" sz="quarter" idx="11"/>
          </p:nvPr>
        </p:nvSpPr>
        <p:spPr/>
        <p:txBody>
          <a:bodyPr/>
          <a:lstStyle>
            <a:lvl1pPr>
              <a:defRPr/>
            </a:lvl1pPr>
          </a:lstStyle>
          <a:p>
            <a:r>
              <a:rPr lang="sv-SE" smtClean="0"/>
              <a:t>www.kemi.se</a:t>
            </a:r>
            <a:endParaRPr lang="sv-SE"/>
          </a:p>
        </p:txBody>
      </p:sp>
      <p:sp>
        <p:nvSpPr>
          <p:cNvPr id="4" name="Platshållare för bildnummer 3"/>
          <p:cNvSpPr>
            <a:spLocks noGrp="1"/>
          </p:cNvSpPr>
          <p:nvPr>
            <p:ph type="sldNum" sz="quarter" idx="12"/>
          </p:nvPr>
        </p:nvSpPr>
        <p:spPr/>
        <p:txBody>
          <a:bodyPr/>
          <a:lstStyle>
            <a:lvl1pPr>
              <a:defRPr/>
            </a:lvl1pPr>
          </a:lstStyle>
          <a:p>
            <a:fld id="{F22EB9BB-5534-41B3-93FF-4626BA8827D4}" type="slidenum">
              <a:rPr lang="sv-SE"/>
              <a:pPr/>
              <a:t>‹#›</a:t>
            </a:fld>
            <a:endParaRPr lang="sv-SE"/>
          </a:p>
        </p:txBody>
      </p:sp>
    </p:spTree>
    <p:extLst>
      <p:ext uri="{BB962C8B-B14F-4D97-AF65-F5344CB8AC3E}">
        <p14:creationId xmlns:p14="http://schemas.microsoft.com/office/powerpoint/2010/main" val="3485340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nehåll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457200" y="273050"/>
            <a:ext cx="3008313" cy="1162050"/>
          </a:xfrm>
        </p:spPr>
        <p:txBody>
          <a:bodyPr anchor="b"/>
          <a:lstStyle>
            <a:lvl1pPr algn="l">
              <a:defRPr sz="2000" b="1"/>
            </a:lvl1pPr>
          </a:lstStyle>
          <a:p>
            <a:r>
              <a:rPr lang="sv-SE" smtClean="0"/>
              <a:t>Klicka här för att ändra format</a:t>
            </a:r>
            <a:endParaRPr lang="en-US"/>
          </a:p>
        </p:txBody>
      </p:sp>
      <p:sp>
        <p:nvSpPr>
          <p:cNvPr id="3" name="Platshållare för innehåll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4" name="Platshållare för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fld id="{82D2F52A-F395-4D2B-B4AA-F5AAE6EED029}" type="datetime1">
              <a:rPr lang="en-GB" smtClean="0"/>
              <a:t>12/12/2014</a:t>
            </a:fld>
            <a:endParaRPr lang="sv-SE"/>
          </a:p>
        </p:txBody>
      </p:sp>
      <p:sp>
        <p:nvSpPr>
          <p:cNvPr id="6" name="Platshållare för sidfot 5"/>
          <p:cNvSpPr>
            <a:spLocks noGrp="1"/>
          </p:cNvSpPr>
          <p:nvPr>
            <p:ph type="ftr" sz="quarter" idx="11"/>
          </p:nvPr>
        </p:nvSpPr>
        <p:spPr/>
        <p:txBody>
          <a:bodyPr/>
          <a:lstStyle>
            <a:lvl1pPr>
              <a:defRPr/>
            </a:lvl1pPr>
          </a:lstStyle>
          <a:p>
            <a:r>
              <a:rPr lang="sv-SE" smtClean="0"/>
              <a:t>www.kemi.se</a:t>
            </a:r>
            <a:endParaRPr lang="sv-SE"/>
          </a:p>
        </p:txBody>
      </p:sp>
      <p:sp>
        <p:nvSpPr>
          <p:cNvPr id="7" name="Platshållare för bildnummer 6"/>
          <p:cNvSpPr>
            <a:spLocks noGrp="1"/>
          </p:cNvSpPr>
          <p:nvPr>
            <p:ph type="sldNum" sz="quarter" idx="12"/>
          </p:nvPr>
        </p:nvSpPr>
        <p:spPr/>
        <p:txBody>
          <a:bodyPr/>
          <a:lstStyle>
            <a:lvl1pPr>
              <a:defRPr/>
            </a:lvl1pPr>
          </a:lstStyle>
          <a:p>
            <a:fld id="{7E11BA44-BA54-40DB-A4AA-663325976924}" type="slidenum">
              <a:rPr lang="sv-SE"/>
              <a:pPr/>
              <a:t>‹#›</a:t>
            </a:fld>
            <a:endParaRPr lang="sv-SE"/>
          </a:p>
        </p:txBody>
      </p:sp>
    </p:spTree>
    <p:extLst>
      <p:ext uri="{BB962C8B-B14F-4D97-AF65-F5344CB8AC3E}">
        <p14:creationId xmlns:p14="http://schemas.microsoft.com/office/powerpoint/2010/main" val="164933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p:cNvSpPr>
            <a:spLocks noGrp="1"/>
          </p:cNvSpPr>
          <p:nvPr>
            <p:ph type="title"/>
          </p:nvPr>
        </p:nvSpPr>
        <p:spPr>
          <a:xfrm>
            <a:off x="1792288" y="4800600"/>
            <a:ext cx="5486400" cy="566738"/>
          </a:xfrm>
        </p:spPr>
        <p:txBody>
          <a:bodyPr anchor="b"/>
          <a:lstStyle>
            <a:lvl1pPr algn="l">
              <a:defRPr sz="2000" b="1"/>
            </a:lvl1pPr>
          </a:lstStyle>
          <a:p>
            <a:r>
              <a:rPr lang="sv-SE" smtClean="0"/>
              <a:t>Klicka här för att ändra format</a:t>
            </a:r>
            <a:endParaRPr lang="en-US"/>
          </a:p>
        </p:txBody>
      </p:sp>
      <p:sp>
        <p:nvSpPr>
          <p:cNvPr id="3" name="Platshållare för bild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smtClean="0"/>
              <a:t>Klicka på ikonen för att lägga till en bild</a:t>
            </a:r>
            <a:endParaRPr lang="en-US"/>
          </a:p>
        </p:txBody>
      </p:sp>
      <p:sp>
        <p:nvSpPr>
          <p:cNvPr id="4" name="Platshållare för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v-SE" smtClean="0"/>
              <a:t>Klicka här för att ändra format på bakgrundstexten</a:t>
            </a:r>
          </a:p>
        </p:txBody>
      </p:sp>
      <p:sp>
        <p:nvSpPr>
          <p:cNvPr id="5" name="Platshållare för datum 4"/>
          <p:cNvSpPr>
            <a:spLocks noGrp="1"/>
          </p:cNvSpPr>
          <p:nvPr>
            <p:ph type="dt" sz="half" idx="10"/>
          </p:nvPr>
        </p:nvSpPr>
        <p:spPr/>
        <p:txBody>
          <a:bodyPr/>
          <a:lstStyle>
            <a:lvl1pPr>
              <a:defRPr/>
            </a:lvl1pPr>
          </a:lstStyle>
          <a:p>
            <a:fld id="{C5DFF83E-E8BA-40D5-914C-27D83311AC29}" type="datetime1">
              <a:rPr lang="en-GB" smtClean="0"/>
              <a:t>12/12/2014</a:t>
            </a:fld>
            <a:endParaRPr lang="sv-SE"/>
          </a:p>
        </p:txBody>
      </p:sp>
      <p:sp>
        <p:nvSpPr>
          <p:cNvPr id="6" name="Platshållare för sidfot 5"/>
          <p:cNvSpPr>
            <a:spLocks noGrp="1"/>
          </p:cNvSpPr>
          <p:nvPr>
            <p:ph type="ftr" sz="quarter" idx="11"/>
          </p:nvPr>
        </p:nvSpPr>
        <p:spPr/>
        <p:txBody>
          <a:bodyPr/>
          <a:lstStyle>
            <a:lvl1pPr>
              <a:defRPr/>
            </a:lvl1pPr>
          </a:lstStyle>
          <a:p>
            <a:r>
              <a:rPr lang="sv-SE" smtClean="0"/>
              <a:t>www.kemi.se</a:t>
            </a:r>
            <a:endParaRPr lang="sv-SE"/>
          </a:p>
        </p:txBody>
      </p:sp>
      <p:sp>
        <p:nvSpPr>
          <p:cNvPr id="7" name="Platshållare för bildnummer 6"/>
          <p:cNvSpPr>
            <a:spLocks noGrp="1"/>
          </p:cNvSpPr>
          <p:nvPr>
            <p:ph type="sldNum" sz="quarter" idx="12"/>
          </p:nvPr>
        </p:nvSpPr>
        <p:spPr/>
        <p:txBody>
          <a:bodyPr/>
          <a:lstStyle>
            <a:lvl1pPr>
              <a:defRPr/>
            </a:lvl1pPr>
          </a:lstStyle>
          <a:p>
            <a:fld id="{F4466A60-B04B-46D8-BBAA-7D1A2AF5F188}" type="slidenum">
              <a:rPr lang="sv-SE"/>
              <a:pPr/>
              <a:t>‹#›</a:t>
            </a:fld>
            <a:endParaRPr lang="sv-SE"/>
          </a:p>
        </p:txBody>
      </p:sp>
    </p:spTree>
    <p:extLst>
      <p:ext uri="{BB962C8B-B14F-4D97-AF65-F5344CB8AC3E}">
        <p14:creationId xmlns:p14="http://schemas.microsoft.com/office/powerpoint/2010/main" val="650112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smtClean="0"/>
              <a:t>Klicka här för att ändra format</a:t>
            </a:r>
            <a:endParaRPr lang="en-US"/>
          </a:p>
        </p:txBody>
      </p:sp>
      <p:sp>
        <p:nvSpPr>
          <p:cNvPr id="3" name="Platshållare för lodrät text 2"/>
          <p:cNvSpPr>
            <a:spLocks noGrp="1"/>
          </p:cNvSpPr>
          <p:nvPr>
            <p:ph type="body" orient="vert" idx="1"/>
          </p:nvPr>
        </p:nvSpPr>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4" name="Platshållare för datum 3"/>
          <p:cNvSpPr>
            <a:spLocks noGrp="1"/>
          </p:cNvSpPr>
          <p:nvPr>
            <p:ph type="dt" sz="half" idx="10"/>
          </p:nvPr>
        </p:nvSpPr>
        <p:spPr/>
        <p:txBody>
          <a:bodyPr/>
          <a:lstStyle>
            <a:lvl1pPr>
              <a:defRPr/>
            </a:lvl1pPr>
          </a:lstStyle>
          <a:p>
            <a:fld id="{DA2B527A-D271-454C-B1DB-D1D6F9A8F86D}" type="datetime1">
              <a:rPr lang="en-GB" smtClean="0"/>
              <a:t>12/12/2014</a:t>
            </a:fld>
            <a:endParaRPr lang="sv-SE"/>
          </a:p>
        </p:txBody>
      </p:sp>
      <p:sp>
        <p:nvSpPr>
          <p:cNvPr id="5" name="Platshållare för sidfot 4"/>
          <p:cNvSpPr>
            <a:spLocks noGrp="1"/>
          </p:cNvSpPr>
          <p:nvPr>
            <p:ph type="ftr" sz="quarter" idx="11"/>
          </p:nvPr>
        </p:nvSpPr>
        <p:spPr/>
        <p:txBody>
          <a:bodyPr/>
          <a:lstStyle>
            <a:lvl1pPr>
              <a:defRPr/>
            </a:lvl1pPr>
          </a:lstStyle>
          <a:p>
            <a:r>
              <a:rPr lang="sv-SE" smtClean="0"/>
              <a:t>www.kemi.se</a:t>
            </a:r>
            <a:endParaRPr lang="sv-SE"/>
          </a:p>
        </p:txBody>
      </p:sp>
      <p:sp>
        <p:nvSpPr>
          <p:cNvPr id="6" name="Platshållare för bildnummer 5"/>
          <p:cNvSpPr>
            <a:spLocks noGrp="1"/>
          </p:cNvSpPr>
          <p:nvPr>
            <p:ph type="sldNum" sz="quarter" idx="12"/>
          </p:nvPr>
        </p:nvSpPr>
        <p:spPr/>
        <p:txBody>
          <a:bodyPr/>
          <a:lstStyle>
            <a:lvl1pPr>
              <a:defRPr/>
            </a:lvl1pPr>
          </a:lstStyle>
          <a:p>
            <a:fld id="{D2F09548-EFF8-476E-A04F-21BD7C9FBBAE}" type="slidenum">
              <a:rPr lang="sv-SE"/>
              <a:pPr/>
              <a:t>‹#›</a:t>
            </a:fld>
            <a:endParaRPr lang="sv-SE"/>
          </a:p>
        </p:txBody>
      </p:sp>
    </p:spTree>
    <p:extLst>
      <p:ext uri="{BB962C8B-B14F-4D97-AF65-F5344CB8AC3E}">
        <p14:creationId xmlns:p14="http://schemas.microsoft.com/office/powerpoint/2010/main" val="3105397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p:cNvSpPr>
            <a:spLocks noGrp="1"/>
          </p:cNvSpPr>
          <p:nvPr>
            <p:ph type="title" orient="vert"/>
          </p:nvPr>
        </p:nvSpPr>
        <p:spPr>
          <a:xfrm>
            <a:off x="6629400" y="274638"/>
            <a:ext cx="2057400" cy="5851525"/>
          </a:xfrm>
        </p:spPr>
        <p:txBody>
          <a:bodyPr vert="eaVert"/>
          <a:lstStyle/>
          <a:p>
            <a:r>
              <a:rPr lang="sv-SE" smtClean="0"/>
              <a:t>Klicka här för att ändra format</a:t>
            </a:r>
            <a:endParaRPr lang="en-US"/>
          </a:p>
        </p:txBody>
      </p:sp>
      <p:sp>
        <p:nvSpPr>
          <p:cNvPr id="3" name="Platshållare för lodrät text 2"/>
          <p:cNvSpPr>
            <a:spLocks noGrp="1"/>
          </p:cNvSpPr>
          <p:nvPr>
            <p:ph type="body" orient="vert" idx="1"/>
          </p:nvPr>
        </p:nvSpPr>
        <p:spPr>
          <a:xfrm>
            <a:off x="457200" y="274638"/>
            <a:ext cx="6019800" cy="5851525"/>
          </a:xfrm>
        </p:spPr>
        <p:txBody>
          <a:bodyPr vert="eaVert"/>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US"/>
          </a:p>
        </p:txBody>
      </p:sp>
      <p:sp>
        <p:nvSpPr>
          <p:cNvPr id="4" name="Platshållare för datum 3"/>
          <p:cNvSpPr>
            <a:spLocks noGrp="1"/>
          </p:cNvSpPr>
          <p:nvPr>
            <p:ph type="dt" sz="half" idx="10"/>
          </p:nvPr>
        </p:nvSpPr>
        <p:spPr/>
        <p:txBody>
          <a:bodyPr/>
          <a:lstStyle>
            <a:lvl1pPr>
              <a:defRPr/>
            </a:lvl1pPr>
          </a:lstStyle>
          <a:p>
            <a:fld id="{249D739A-0A4F-4718-851A-1FD03415A38C}" type="datetime1">
              <a:rPr lang="en-GB" smtClean="0"/>
              <a:t>12/12/2014</a:t>
            </a:fld>
            <a:endParaRPr lang="sv-SE"/>
          </a:p>
        </p:txBody>
      </p:sp>
      <p:sp>
        <p:nvSpPr>
          <p:cNvPr id="5" name="Platshållare för sidfot 4"/>
          <p:cNvSpPr>
            <a:spLocks noGrp="1"/>
          </p:cNvSpPr>
          <p:nvPr>
            <p:ph type="ftr" sz="quarter" idx="11"/>
          </p:nvPr>
        </p:nvSpPr>
        <p:spPr/>
        <p:txBody>
          <a:bodyPr/>
          <a:lstStyle>
            <a:lvl1pPr>
              <a:defRPr/>
            </a:lvl1pPr>
          </a:lstStyle>
          <a:p>
            <a:r>
              <a:rPr lang="sv-SE" smtClean="0"/>
              <a:t>www.kemi.se</a:t>
            </a:r>
            <a:endParaRPr lang="sv-SE"/>
          </a:p>
        </p:txBody>
      </p:sp>
      <p:sp>
        <p:nvSpPr>
          <p:cNvPr id="6" name="Platshållare för bildnummer 5"/>
          <p:cNvSpPr>
            <a:spLocks noGrp="1"/>
          </p:cNvSpPr>
          <p:nvPr>
            <p:ph type="sldNum" sz="quarter" idx="12"/>
          </p:nvPr>
        </p:nvSpPr>
        <p:spPr/>
        <p:txBody>
          <a:bodyPr/>
          <a:lstStyle>
            <a:lvl1pPr>
              <a:defRPr/>
            </a:lvl1pPr>
          </a:lstStyle>
          <a:p>
            <a:fld id="{522E61F7-69BE-4E00-A36D-3F66DD21B729}" type="slidenum">
              <a:rPr lang="sv-SE"/>
              <a:pPr/>
              <a:t>‹#›</a:t>
            </a:fld>
            <a:endParaRPr lang="sv-SE"/>
          </a:p>
        </p:txBody>
      </p:sp>
    </p:spTree>
    <p:extLst>
      <p:ext uri="{BB962C8B-B14F-4D97-AF65-F5344CB8AC3E}">
        <p14:creationId xmlns:p14="http://schemas.microsoft.com/office/powerpoint/2010/main" val="3953243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Rubrik och text över innehåll">
    <p:spTree>
      <p:nvGrpSpPr>
        <p:cNvPr id="1" name=""/>
        <p:cNvGrpSpPr/>
        <p:nvPr/>
      </p:nvGrpSpPr>
      <p:grpSpPr>
        <a:xfrm>
          <a:off x="0" y="0"/>
          <a:ext cx="0" cy="0"/>
          <a:chOff x="0" y="0"/>
          <a:chExt cx="0" cy="0"/>
        </a:xfrm>
      </p:grpSpPr>
      <p:sp>
        <p:nvSpPr>
          <p:cNvPr id="2" name="Rubrik 1"/>
          <p:cNvSpPr>
            <a:spLocks noGrp="1"/>
          </p:cNvSpPr>
          <p:nvPr>
            <p:ph type="title"/>
          </p:nvPr>
        </p:nvSpPr>
        <p:spPr>
          <a:xfrm>
            <a:off x="603250" y="1128713"/>
            <a:ext cx="8197850" cy="488950"/>
          </a:xfrm>
        </p:spPr>
        <p:txBody>
          <a:bodyPr/>
          <a:lstStyle/>
          <a:p>
            <a:r>
              <a:rPr lang="sv-SE" smtClean="0"/>
              <a:t>Klicka här för att ändra format</a:t>
            </a:r>
            <a:endParaRPr lang="en-GB"/>
          </a:p>
        </p:txBody>
      </p:sp>
      <p:sp>
        <p:nvSpPr>
          <p:cNvPr id="3" name="Platshållare för text 2"/>
          <p:cNvSpPr>
            <a:spLocks noGrp="1"/>
          </p:cNvSpPr>
          <p:nvPr>
            <p:ph type="body" sz="half" idx="1"/>
          </p:nvPr>
        </p:nvSpPr>
        <p:spPr>
          <a:xfrm>
            <a:off x="609600" y="2060575"/>
            <a:ext cx="8229600" cy="1955800"/>
          </a:xfrm>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GB"/>
          </a:p>
        </p:txBody>
      </p:sp>
      <p:sp>
        <p:nvSpPr>
          <p:cNvPr id="4" name="Platshållare för innehåll 3"/>
          <p:cNvSpPr>
            <a:spLocks noGrp="1"/>
          </p:cNvSpPr>
          <p:nvPr>
            <p:ph sz="half" idx="2"/>
          </p:nvPr>
        </p:nvSpPr>
        <p:spPr>
          <a:xfrm>
            <a:off x="609600" y="4168775"/>
            <a:ext cx="8229600" cy="1957388"/>
          </a:xfrm>
        </p:spPr>
        <p:txBody>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endParaRPr lang="en-GB"/>
          </a:p>
        </p:txBody>
      </p:sp>
      <p:sp>
        <p:nvSpPr>
          <p:cNvPr id="5" name="Rectangle 4"/>
          <p:cNvSpPr>
            <a:spLocks noGrp="1" noChangeArrowheads="1"/>
          </p:cNvSpPr>
          <p:nvPr>
            <p:ph type="dt" sz="half" idx="10"/>
          </p:nvPr>
        </p:nvSpPr>
        <p:spPr>
          <a:ln/>
        </p:spPr>
        <p:txBody>
          <a:bodyPr/>
          <a:lstStyle>
            <a:lvl1pPr>
              <a:defRPr/>
            </a:lvl1pPr>
          </a:lstStyle>
          <a:p>
            <a:pPr>
              <a:defRPr/>
            </a:pPr>
            <a:fld id="{417D9E06-2990-4FA4-9E03-6CF89ABF9437}" type="datetime1">
              <a:rPr lang="en-GB" smtClean="0"/>
              <a:t>12/12/2014</a:t>
            </a:fld>
            <a:endParaRPr lang="fi-FI"/>
          </a:p>
        </p:txBody>
      </p:sp>
      <p:sp>
        <p:nvSpPr>
          <p:cNvPr id="6" name="Rectangle 5"/>
          <p:cNvSpPr>
            <a:spLocks noGrp="1" noChangeArrowheads="1"/>
          </p:cNvSpPr>
          <p:nvPr>
            <p:ph type="ftr" sz="quarter" idx="11"/>
          </p:nvPr>
        </p:nvSpPr>
        <p:spPr>
          <a:ln/>
        </p:spPr>
        <p:txBody>
          <a:bodyPr/>
          <a:lstStyle>
            <a:lvl1pPr>
              <a:defRPr/>
            </a:lvl1pPr>
          </a:lstStyle>
          <a:p>
            <a:pPr>
              <a:defRPr/>
            </a:pPr>
            <a:r>
              <a:rPr lang="fi-FI" smtClean="0"/>
              <a:t>www.kemi.se</a:t>
            </a:r>
            <a:endParaRPr lang="fi-FI"/>
          </a:p>
        </p:txBody>
      </p:sp>
      <p:sp>
        <p:nvSpPr>
          <p:cNvPr id="7" name="Rectangle 6"/>
          <p:cNvSpPr>
            <a:spLocks noGrp="1" noChangeArrowheads="1"/>
          </p:cNvSpPr>
          <p:nvPr>
            <p:ph type="sldNum" sz="quarter" idx="12"/>
          </p:nvPr>
        </p:nvSpPr>
        <p:spPr>
          <a:ln/>
        </p:spPr>
        <p:txBody>
          <a:bodyPr/>
          <a:lstStyle>
            <a:lvl1pPr>
              <a:defRPr/>
            </a:lvl1pPr>
          </a:lstStyle>
          <a:p>
            <a:pPr>
              <a:defRPr/>
            </a:pPr>
            <a:fld id="{D1B58C20-5588-401B-A47A-8A82B7DB4D04}" type="slidenum">
              <a:rPr lang="fi-FI"/>
              <a:pPr>
                <a:defRPr/>
              </a:pPr>
              <a:t>‹#›</a:t>
            </a:fld>
            <a:endParaRPr lang="fi-FI"/>
          </a:p>
        </p:txBody>
      </p:sp>
    </p:spTree>
    <p:extLst>
      <p:ext uri="{BB962C8B-B14F-4D97-AF65-F5344CB8AC3E}">
        <p14:creationId xmlns:p14="http://schemas.microsoft.com/office/powerpoint/2010/main" val="1170971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sv-SE" smtClean="0"/>
              <a:t>Klicka här för att ändra format</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sv-SE" smtClean="0"/>
              <a:t>Klicka här för att ändra format på bakgrundstexten</a:t>
            </a:r>
          </a:p>
          <a:p>
            <a:pPr lvl="1"/>
            <a:r>
              <a:rPr lang="sv-SE" smtClean="0"/>
              <a:t>Nivå två</a:t>
            </a:r>
          </a:p>
          <a:p>
            <a:pPr lvl="2"/>
            <a:r>
              <a:rPr lang="sv-SE" smtClean="0"/>
              <a:t>Nivå tre</a:t>
            </a:r>
          </a:p>
          <a:p>
            <a:pPr lvl="3"/>
            <a:r>
              <a:rPr lang="sv-SE" smtClean="0"/>
              <a:t>Nivå fyra</a:t>
            </a:r>
          </a:p>
          <a:p>
            <a:pPr lvl="4"/>
            <a:r>
              <a:rPr lang="sv-SE" smtClean="0"/>
              <a:t>Nivå fem</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243179C1-8E9A-41A5-A65E-F85CFF6DC6E2}" type="datetime1">
              <a:rPr lang="en-GB" smtClean="0"/>
              <a:t>12/12/2014</a:t>
            </a:fld>
            <a:endParaRPr lang="sv-SE"/>
          </a:p>
        </p:txBody>
      </p:sp>
      <p:sp>
        <p:nvSpPr>
          <p:cNvPr id="1029" name="Rectangle 5"/>
          <p:cNvSpPr>
            <a:spLocks noGrp="1" noChangeArrowheads="1"/>
          </p:cNvSpPr>
          <p:nvPr>
            <p:ph type="ftr" sz="quarter" idx="3"/>
          </p:nvPr>
        </p:nvSpPr>
        <p:spPr bwMode="auto">
          <a:xfrm>
            <a:off x="468313" y="6265863"/>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600" b="1"/>
            </a:lvl1pPr>
          </a:lstStyle>
          <a:p>
            <a:r>
              <a:rPr lang="sv-SE" smtClean="0"/>
              <a:t>www.kemi.se</a:t>
            </a:r>
            <a:endParaRPr lang="sv-SE"/>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99215C6-872A-4FA0-A921-BE18CEE4FECB}" type="slidenum">
              <a:rPr lang="sv-SE"/>
              <a:pPr/>
              <a:t>‹#›</a:t>
            </a:fld>
            <a:endParaRPr lang="sv-SE"/>
          </a:p>
        </p:txBody>
      </p:sp>
      <p:sp>
        <p:nvSpPr>
          <p:cNvPr id="1031" name="Line 7"/>
          <p:cNvSpPr>
            <a:spLocks noChangeShapeType="1"/>
          </p:cNvSpPr>
          <p:nvPr/>
        </p:nvSpPr>
        <p:spPr bwMode="auto">
          <a:xfrm>
            <a:off x="468313" y="5949950"/>
            <a:ext cx="6840537" cy="0"/>
          </a:xfrm>
          <a:prstGeom prst="line">
            <a:avLst/>
          </a:prstGeom>
          <a:noFill/>
          <a:ln w="28575">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032" name="Picture 8" descr="KEMI_logo_sv_eng_30mm_för brevmall"/>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494588" y="5924550"/>
            <a:ext cx="1325562" cy="73818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p:txStyles>
    <p:titleStyle>
      <a:lvl1pPr algn="ctr" rtl="0" eaLnBrk="1" fontAlgn="base" hangingPunct="1">
        <a:spcBef>
          <a:spcPct val="0"/>
        </a:spcBef>
        <a:spcAft>
          <a:spcPct val="0"/>
        </a:spcAft>
        <a:defRPr sz="3200">
          <a:solidFill>
            <a:schemeClr val="tx2"/>
          </a:solidFill>
          <a:latin typeface="+mj-lt"/>
          <a:ea typeface="+mj-ea"/>
          <a:cs typeface="+mj-cs"/>
        </a:defRPr>
      </a:lvl1pPr>
      <a:lvl2pPr algn="ctr" rtl="0" eaLnBrk="1" fontAlgn="base" hangingPunct="1">
        <a:spcBef>
          <a:spcPct val="0"/>
        </a:spcBef>
        <a:spcAft>
          <a:spcPct val="0"/>
        </a:spcAft>
        <a:defRPr sz="3200">
          <a:solidFill>
            <a:schemeClr val="tx2"/>
          </a:solidFill>
          <a:latin typeface="Arial" charset="0"/>
        </a:defRPr>
      </a:lvl2pPr>
      <a:lvl3pPr algn="ctr" rtl="0" eaLnBrk="1" fontAlgn="base" hangingPunct="1">
        <a:spcBef>
          <a:spcPct val="0"/>
        </a:spcBef>
        <a:spcAft>
          <a:spcPct val="0"/>
        </a:spcAft>
        <a:defRPr sz="3200">
          <a:solidFill>
            <a:schemeClr val="tx2"/>
          </a:solidFill>
          <a:latin typeface="Arial" charset="0"/>
        </a:defRPr>
      </a:lvl3pPr>
      <a:lvl4pPr algn="ctr" rtl="0" eaLnBrk="1" fontAlgn="base" hangingPunct="1">
        <a:spcBef>
          <a:spcPct val="0"/>
        </a:spcBef>
        <a:spcAft>
          <a:spcPct val="0"/>
        </a:spcAft>
        <a:defRPr sz="3200">
          <a:solidFill>
            <a:schemeClr val="tx2"/>
          </a:solidFill>
          <a:latin typeface="Arial" charset="0"/>
        </a:defRPr>
      </a:lvl4pPr>
      <a:lvl5pPr algn="ctr" rtl="0" eaLnBrk="1" fontAlgn="base" hangingPunct="1">
        <a:spcBef>
          <a:spcPct val="0"/>
        </a:spcBef>
        <a:spcAft>
          <a:spcPct val="0"/>
        </a:spcAft>
        <a:defRPr sz="3200">
          <a:solidFill>
            <a:schemeClr val="tx2"/>
          </a:solidFill>
          <a:latin typeface="Arial" charset="0"/>
        </a:defRPr>
      </a:lvl5pPr>
      <a:lvl6pPr marL="457200" algn="ctr" rtl="0" eaLnBrk="1" fontAlgn="base" hangingPunct="1">
        <a:spcBef>
          <a:spcPct val="0"/>
        </a:spcBef>
        <a:spcAft>
          <a:spcPct val="0"/>
        </a:spcAft>
        <a:defRPr sz="3200">
          <a:solidFill>
            <a:schemeClr val="tx2"/>
          </a:solidFill>
          <a:latin typeface="Arial" charset="0"/>
        </a:defRPr>
      </a:lvl6pPr>
      <a:lvl7pPr marL="914400" algn="ctr" rtl="0" eaLnBrk="1" fontAlgn="base" hangingPunct="1">
        <a:spcBef>
          <a:spcPct val="0"/>
        </a:spcBef>
        <a:spcAft>
          <a:spcPct val="0"/>
        </a:spcAft>
        <a:defRPr sz="3200">
          <a:solidFill>
            <a:schemeClr val="tx2"/>
          </a:solidFill>
          <a:latin typeface="Arial" charset="0"/>
        </a:defRPr>
      </a:lvl7pPr>
      <a:lvl8pPr marL="1371600" algn="ctr" rtl="0" eaLnBrk="1" fontAlgn="base" hangingPunct="1">
        <a:spcBef>
          <a:spcPct val="0"/>
        </a:spcBef>
        <a:spcAft>
          <a:spcPct val="0"/>
        </a:spcAft>
        <a:defRPr sz="3200">
          <a:solidFill>
            <a:schemeClr val="tx2"/>
          </a:solidFill>
          <a:latin typeface="Arial" charset="0"/>
        </a:defRPr>
      </a:lvl8pPr>
      <a:lvl9pPr marL="1828800" algn="ctr" rtl="0" eaLnBrk="1" fontAlgn="base" hangingPunct="1">
        <a:spcBef>
          <a:spcPct val="0"/>
        </a:spcBef>
        <a:spcAft>
          <a:spcPct val="0"/>
        </a:spcAft>
        <a:defRPr sz="3200">
          <a:solidFill>
            <a:schemeClr val="tx2"/>
          </a:solidFill>
          <a:latin typeface="Arial" charset="0"/>
        </a:defRPr>
      </a:lvl9pPr>
    </p:titleStyle>
    <p:bodyStyle>
      <a:lvl1pPr marL="342900" indent="-342900" algn="l" rtl="0" eaLnBrk="1" fontAlgn="base" hangingPunct="1">
        <a:spcBef>
          <a:spcPct val="20000"/>
        </a:spcBef>
        <a:spcAft>
          <a:spcPct val="0"/>
        </a:spcAft>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4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echa.europa.eu/"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tmp"/></Relationships>
</file>

<file path=ppt/slides/_rels/slide13.xml.rels><?xml version="1.0" encoding="UTF-8" standalone="yes"?>
<Relationships xmlns="http://schemas.openxmlformats.org/package/2006/relationships"><Relationship Id="rId3" Type="http://schemas.openxmlformats.org/officeDocument/2006/relationships/hyperlink" Target="http://echa.europa.eu/addressing-chemicals-of-concer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tm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echa.europa.eu/addressing-chemicals-of-concern/authorisation/public-consultation-in-the-authorisation-process?panel=recomauthlist#recomauthlist"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tmp"/></Relationships>
</file>

<file path=ppt/slides/_rels/slide16.xml.rels><?xml version="1.0" encoding="UTF-8" standalone="yes"?>
<Relationships xmlns="http://schemas.openxmlformats.org/package/2006/relationships"><Relationship Id="rId3" Type="http://schemas.openxmlformats.org/officeDocument/2006/relationships/hyperlink" Target="http://echa.europa.eu/addressing-chemicals-of-concern/substances-of-potential-concern/svhc-roadmap-implementation-plan/pact"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7.xml.rels><?xml version="1.0" encoding="UTF-8" standalone="yes"?>
<Relationships xmlns="http://schemas.openxmlformats.org/package/2006/relationships"><Relationship Id="rId3" Type="http://schemas.openxmlformats.org/officeDocument/2006/relationships/hyperlink" Target="http://echa.europa.eu/addressing-chemicals-of-concern/substances-of-potential-concern/svhc-roadmap-implementation-plan/pact/-/substance/7001/search/+/term"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8.tmp"/></Relationships>
</file>

<file path=ppt/slides/_rels/slide18.xml.rels><?xml version="1.0" encoding="UTF-8" standalone="yes"?>
<Relationships xmlns="http://schemas.openxmlformats.org/package/2006/relationships"><Relationship Id="rId3" Type="http://schemas.openxmlformats.org/officeDocument/2006/relationships/hyperlink" Target="http://echa.europa.eu/addressing-chemicals-of-concern/substances-of-potential-concern/svhc-roadmap-implementation-plan/pact/-/substance/6976/search/+/del/20/col/extracolumn1903/type/asc/pre/2/view"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9.xml.rels><?xml version="1.0" encoding="UTF-8" standalone="yes"?>
<Relationships xmlns="http://schemas.openxmlformats.org/package/2006/relationships"><Relationship Id="rId3" Type="http://schemas.openxmlformats.org/officeDocument/2006/relationships/hyperlink" Target="http://echa.europa.eu/addressing-chemicals-of-concern/substances-of-potential-concern/svhc-roadmap-implementation-plan/pact/-/substance/7012/search/+/del/20/col/extracolumn1903/type/asc/pre/2/view"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0.tmp"/></Relationships>
</file>

<file path=ppt/slides/_rels/slide20.xml.rels><?xml version="1.0" encoding="UTF-8" standalone="yes"?>
<Relationships xmlns="http://schemas.openxmlformats.org/package/2006/relationships"><Relationship Id="rId3" Type="http://schemas.openxmlformats.org/officeDocument/2006/relationships/hyperlink" Target="http://echa.europa.eu/classification_en.asp"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13.tmp"/></Relationships>
</file>

<file path=ppt/slides/_rels/slide35.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14.tmp"/></Relationships>
</file>

<file path=ppt/slides/_rels/slide36.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15.tmp"/></Relationships>
</file>

<file path=ppt/slides/_rels/slide37.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tmp"/></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19.tmp"/></Relationships>
</file>

<file path=ppt/slides/_rels/slide40.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20.tmp"/></Relationships>
</file>

<file path=ppt/slides/_rels/slide41.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21.tmp"/></Relationships>
</file>

<file path=ppt/slides/_rels/slide42.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22.tmp"/></Relationships>
</file>

<file path=ppt/slides/_rels/slide43.xml.rels><?xml version="1.0" encoding="UTF-8" standalone="yes"?>
<Relationships xmlns="http://schemas.openxmlformats.org/package/2006/relationships"><Relationship Id="rId3" Type="http://schemas.openxmlformats.org/officeDocument/2006/relationships/hyperlink" Target="http://www2.kemi.se/templates/prioengframes____4144.aspx" TargetMode="External"/><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23.tmp"/></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hyperlink" Target="http://chemsec.org/" TargetMode="External"/><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24.tmp"/></Relationships>
</file>

<file path=ppt/slides/_rels/slide49.xml.rels><?xml version="1.0" encoding="UTF-8" standalone="yes"?>
<Relationships xmlns="http://schemas.openxmlformats.org/package/2006/relationships"><Relationship Id="rId3" Type="http://schemas.openxmlformats.org/officeDocument/2006/relationships/hyperlink" Target="http://sinlist.chemsec.org/keywords/styrene" TargetMode="External"/><Relationship Id="rId2" Type="http://schemas.openxmlformats.org/officeDocument/2006/relationships/notesSlide" Target="../notesSlides/notesSlide49.xml"/><Relationship Id="rId1" Type="http://schemas.openxmlformats.org/officeDocument/2006/relationships/slideLayout" Target="../slideLayouts/slideLayout7.xml"/><Relationship Id="rId4" Type="http://schemas.openxmlformats.org/officeDocument/2006/relationships/image" Target="../media/image25.tmp"/></Relationships>
</file>

<file path=ppt/slides/_rels/slide50.xml.rels><?xml version="1.0" encoding="UTF-8" standalone="yes"?>
<Relationships xmlns="http://schemas.openxmlformats.org/package/2006/relationships"><Relationship Id="rId3" Type="http://schemas.openxmlformats.org/officeDocument/2006/relationships/hyperlink" Target="http://www.subsport.eu/"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image" Target="../media/image26.tmp"/></Relationships>
</file>

<file path=ppt/slides/_rels/slide51.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28.tmp"/></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923091"/>
            <a:ext cx="7772400" cy="1470025"/>
          </a:xfrm>
        </p:spPr>
        <p:txBody>
          <a:bodyPr/>
          <a:lstStyle/>
          <a:p>
            <a:r>
              <a:rPr lang="en-GB" sz="3600" b="1" dirty="0" smtClean="0">
                <a:solidFill>
                  <a:srgbClr val="000099"/>
                </a:solidFill>
              </a:rPr>
              <a:t/>
            </a:r>
            <a:br>
              <a:rPr lang="en-GB" sz="3600" b="1" dirty="0" smtClean="0">
                <a:solidFill>
                  <a:srgbClr val="000099"/>
                </a:solidFill>
              </a:rPr>
            </a:br>
            <a:r>
              <a:rPr lang="en-GB" sz="3600" b="1" dirty="0" smtClean="0">
                <a:solidFill>
                  <a:srgbClr val="000099"/>
                </a:solidFill>
              </a:rPr>
              <a:t>SVHC and authorisation</a:t>
            </a:r>
            <a:br>
              <a:rPr lang="en-GB" sz="3600" b="1" dirty="0" smtClean="0">
                <a:solidFill>
                  <a:srgbClr val="000099"/>
                </a:solidFill>
              </a:rPr>
            </a:br>
            <a:r>
              <a:rPr lang="en-GB" sz="3600" b="1" dirty="0" smtClean="0">
                <a:solidFill>
                  <a:srgbClr val="000099"/>
                </a:solidFill>
              </a:rPr>
              <a:t>from a Swedish perspective</a:t>
            </a:r>
            <a:r>
              <a:rPr lang="en-GB" dirty="0" smtClean="0"/>
              <a:t/>
            </a:r>
            <a:br>
              <a:rPr lang="en-GB" dirty="0" smtClean="0"/>
            </a:br>
            <a:endParaRPr lang="en-GB" b="1" dirty="0"/>
          </a:p>
        </p:txBody>
      </p:sp>
      <p:sp>
        <p:nvSpPr>
          <p:cNvPr id="2051" name="Rectangle 3"/>
          <p:cNvSpPr>
            <a:spLocks noGrp="1" noChangeArrowheads="1"/>
          </p:cNvSpPr>
          <p:nvPr>
            <p:ph type="subTitle" idx="1"/>
          </p:nvPr>
        </p:nvSpPr>
        <p:spPr>
          <a:xfrm>
            <a:off x="1475656" y="2666777"/>
            <a:ext cx="6400800" cy="3018879"/>
          </a:xfrm>
        </p:spPr>
        <p:txBody>
          <a:bodyPr/>
          <a:lstStyle/>
          <a:p>
            <a:r>
              <a:rPr lang="en-GB" b="1" dirty="0" smtClean="0">
                <a:solidFill>
                  <a:srgbClr val="0000FF"/>
                </a:solidFill>
              </a:rPr>
              <a:t>Seminar on Industry Obligations</a:t>
            </a:r>
          </a:p>
          <a:p>
            <a:endParaRPr lang="en-GB" b="1" dirty="0">
              <a:solidFill>
                <a:srgbClr val="0000FF"/>
              </a:solidFill>
            </a:endParaRPr>
          </a:p>
          <a:p>
            <a:r>
              <a:rPr lang="en-GB" b="1" dirty="0" smtClean="0">
                <a:solidFill>
                  <a:srgbClr val="0000FF"/>
                </a:solidFill>
              </a:rPr>
              <a:t>Belgrade 11 December 2014</a:t>
            </a:r>
          </a:p>
          <a:p>
            <a:endParaRPr lang="en-GB" b="1" dirty="0" smtClean="0">
              <a:solidFill>
                <a:srgbClr val="0000FF"/>
              </a:solidFill>
            </a:endParaRPr>
          </a:p>
          <a:p>
            <a:r>
              <a:rPr lang="en-GB" b="1" dirty="0" smtClean="0">
                <a:solidFill>
                  <a:srgbClr val="0000FF"/>
                </a:solidFill>
              </a:rPr>
              <a:t>Eva Sandberg</a:t>
            </a:r>
          </a:p>
          <a:p>
            <a:r>
              <a:rPr lang="en-GB" b="1" dirty="0" smtClean="0">
                <a:solidFill>
                  <a:srgbClr val="0000FF"/>
                </a:solidFill>
              </a:rPr>
              <a:t>International Unit</a:t>
            </a:r>
          </a:p>
          <a:p>
            <a:r>
              <a:rPr lang="en-GB" b="1" dirty="0" smtClean="0">
                <a:solidFill>
                  <a:srgbClr val="0000FF"/>
                </a:solidFill>
              </a:rPr>
              <a:t>Swedish Chemicals Agency</a:t>
            </a:r>
            <a:endParaRPr lang="en-GB" b="1" dirty="0">
              <a:solidFill>
                <a:srgbClr val="0000FF"/>
              </a:solidFill>
            </a:endParaRPr>
          </a:p>
        </p:txBody>
      </p:sp>
      <p:pic>
        <p:nvPicPr>
          <p:cNvPr id="2052" name="Picture 4" descr="ppt-huvu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933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323528" y="476672"/>
            <a:ext cx="8197850" cy="488950"/>
          </a:xfrm>
        </p:spPr>
        <p:txBody>
          <a:bodyPr/>
          <a:lstStyle/>
          <a:p>
            <a:r>
              <a:rPr lang="en-GB" sz="3600" b="1" dirty="0" smtClean="0">
                <a:solidFill>
                  <a:srgbClr val="000099"/>
                </a:solidFill>
              </a:rPr>
              <a:t>Outline</a:t>
            </a:r>
            <a:endParaRPr lang="en-GB" sz="3600" b="1" dirty="0">
              <a:solidFill>
                <a:srgbClr val="000099"/>
              </a:solidFill>
            </a:endParaRPr>
          </a:p>
        </p:txBody>
      </p:sp>
      <p:sp>
        <p:nvSpPr>
          <p:cNvPr id="3" name="Platshållare för text 2"/>
          <p:cNvSpPr>
            <a:spLocks noGrp="1"/>
          </p:cNvSpPr>
          <p:nvPr>
            <p:ph type="body" sz="half" idx="1"/>
          </p:nvPr>
        </p:nvSpPr>
        <p:spPr>
          <a:xfrm>
            <a:off x="611560" y="1526803"/>
            <a:ext cx="8229600" cy="4104456"/>
          </a:xfrm>
        </p:spPr>
        <p:txBody>
          <a:bodyPr/>
          <a:lstStyle/>
          <a:p>
            <a:pPr>
              <a:lnSpc>
                <a:spcPct val="150000"/>
              </a:lnSpc>
              <a:buClr>
                <a:srgbClr val="0000FF"/>
              </a:buClr>
              <a:buSzPct val="80000"/>
              <a:buFont typeface="Wingdings" pitchFamily="2" charset="2"/>
              <a:buChar char="Ø"/>
            </a:pPr>
            <a:r>
              <a:rPr lang="en-GB" sz="2800" b="1" dirty="0" smtClean="0">
                <a:solidFill>
                  <a:srgbClr val="0000FF"/>
                </a:solidFill>
              </a:rPr>
              <a:t>REACH –authorisation and SVHCs, important points  - Risk Management Options</a:t>
            </a:r>
          </a:p>
          <a:p>
            <a:pPr>
              <a:lnSpc>
                <a:spcPct val="150000"/>
              </a:lnSpc>
              <a:buClr>
                <a:srgbClr val="0000FF"/>
              </a:buClr>
              <a:buSzPct val="80000"/>
              <a:buFont typeface="Wingdings" pitchFamily="2" charset="2"/>
              <a:buChar char="Ø"/>
            </a:pPr>
            <a:r>
              <a:rPr lang="en-GB" sz="2800" dirty="0" smtClean="0">
                <a:solidFill>
                  <a:srgbClr val="0000FF"/>
                </a:solidFill>
              </a:rPr>
              <a:t>Swedish enforcement</a:t>
            </a:r>
          </a:p>
          <a:p>
            <a:pPr>
              <a:lnSpc>
                <a:spcPct val="150000"/>
              </a:lnSpc>
              <a:buClr>
                <a:srgbClr val="0000FF"/>
              </a:buClr>
              <a:buSzPct val="80000"/>
              <a:buFont typeface="Wingdings" pitchFamily="2" charset="2"/>
              <a:buChar char="Ø"/>
            </a:pPr>
            <a:r>
              <a:rPr lang="en-US" sz="2800" dirty="0">
                <a:solidFill>
                  <a:srgbClr val="0000FF"/>
                </a:solidFill>
              </a:rPr>
              <a:t>PRIO – a Tool for Risk Reduction of </a:t>
            </a:r>
            <a:r>
              <a:rPr lang="en-US" sz="2800" dirty="0" smtClean="0">
                <a:solidFill>
                  <a:srgbClr val="0000FF"/>
                </a:solidFill>
              </a:rPr>
              <a:t>Chemicals</a:t>
            </a:r>
            <a:endParaRPr lang="en-GB" sz="2800" dirty="0" smtClean="0">
              <a:solidFill>
                <a:srgbClr val="0000FF"/>
              </a:solidFill>
            </a:endParaRPr>
          </a:p>
          <a:p>
            <a:pPr>
              <a:lnSpc>
                <a:spcPct val="150000"/>
              </a:lnSpc>
              <a:buClr>
                <a:srgbClr val="0000FF"/>
              </a:buClr>
              <a:buSzPct val="80000"/>
              <a:buFont typeface="Wingdings" pitchFamily="2" charset="2"/>
              <a:buChar char="Ø"/>
            </a:pPr>
            <a:r>
              <a:rPr lang="en-GB" sz="2800" dirty="0" err="1" smtClean="0">
                <a:solidFill>
                  <a:srgbClr val="0000FF"/>
                </a:solidFill>
              </a:rPr>
              <a:t>Chem</a:t>
            </a:r>
            <a:r>
              <a:rPr lang="en-GB" sz="2800" dirty="0" smtClean="0">
                <a:solidFill>
                  <a:srgbClr val="0000FF"/>
                </a:solidFill>
              </a:rPr>
              <a:t> Sec – SIN list and </a:t>
            </a:r>
            <a:r>
              <a:rPr lang="en-GB" sz="2800" dirty="0" err="1" smtClean="0">
                <a:solidFill>
                  <a:srgbClr val="0000FF"/>
                </a:solidFill>
              </a:rPr>
              <a:t>Subsport</a:t>
            </a: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endParaRPr lang="en-GB" dirty="0">
              <a:solidFill>
                <a:srgbClr val="0000FF"/>
              </a:solidFill>
            </a:endParaRPr>
          </a:p>
        </p:txBody>
      </p:sp>
      <p:sp>
        <p:nvSpPr>
          <p:cNvPr id="7" name="Platshållare för datum 6"/>
          <p:cNvSpPr>
            <a:spLocks noGrp="1"/>
          </p:cNvSpPr>
          <p:nvPr>
            <p:ph type="dt" sz="half" idx="10"/>
          </p:nvPr>
        </p:nvSpPr>
        <p:spPr/>
        <p:txBody>
          <a:bodyPr/>
          <a:lstStyle/>
          <a:p>
            <a:pPr>
              <a:defRPr/>
            </a:pPr>
            <a:fld id="{FF931C05-EAD1-45A7-BB12-6B53274C5818}" type="datetime1">
              <a:rPr lang="en-GB" smtClean="0"/>
              <a:t>12/12/2014</a:t>
            </a:fld>
            <a:endParaRPr lang="fi-FI"/>
          </a:p>
        </p:txBody>
      </p:sp>
      <p:sp>
        <p:nvSpPr>
          <p:cNvPr id="8" name="Platshållare för bildnummer 7"/>
          <p:cNvSpPr>
            <a:spLocks noGrp="1"/>
          </p:cNvSpPr>
          <p:nvPr>
            <p:ph type="sldNum" sz="quarter" idx="12"/>
          </p:nvPr>
        </p:nvSpPr>
        <p:spPr/>
        <p:txBody>
          <a:bodyPr/>
          <a:lstStyle/>
          <a:p>
            <a:pPr>
              <a:defRPr/>
            </a:pPr>
            <a:fld id="{D1B58C20-5588-401B-A47A-8A82B7DB4D04}" type="slidenum">
              <a:rPr lang="fi-FI" smtClean="0"/>
              <a:pPr>
                <a:defRPr/>
              </a:pPr>
              <a:t>2</a:t>
            </a:fld>
            <a:endParaRPr lang="fi-FI"/>
          </a:p>
        </p:txBody>
      </p:sp>
    </p:spTree>
    <p:extLst>
      <p:ext uri="{BB962C8B-B14F-4D97-AF65-F5344CB8AC3E}">
        <p14:creationId xmlns:p14="http://schemas.microsoft.com/office/powerpoint/2010/main" val="30976346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170" name="Rectangle 2"/>
          <p:cNvSpPr>
            <a:spLocks noGrp="1" noChangeArrowheads="1"/>
          </p:cNvSpPr>
          <p:nvPr>
            <p:ph type="title"/>
          </p:nvPr>
        </p:nvSpPr>
        <p:spPr>
          <a:xfrm>
            <a:off x="250825" y="260350"/>
            <a:ext cx="8218488" cy="706438"/>
          </a:xfrm>
        </p:spPr>
        <p:txBody>
          <a:bodyPr/>
          <a:lstStyle/>
          <a:p>
            <a:r>
              <a:rPr lang="en-GB" b="1" dirty="0" smtClean="0">
                <a:solidFill>
                  <a:srgbClr val="000099"/>
                </a:solidFill>
              </a:rPr>
              <a:t>REACH: Key elements</a:t>
            </a:r>
          </a:p>
        </p:txBody>
      </p:sp>
      <p:sp>
        <p:nvSpPr>
          <p:cNvPr id="519171" name="Rectangle 3"/>
          <p:cNvSpPr>
            <a:spLocks noGrp="1" noChangeArrowheads="1"/>
          </p:cNvSpPr>
          <p:nvPr>
            <p:ph type="body" idx="1"/>
          </p:nvPr>
        </p:nvSpPr>
        <p:spPr>
          <a:xfrm>
            <a:off x="468313" y="1628775"/>
            <a:ext cx="6562725" cy="4679950"/>
          </a:xfrm>
        </p:spPr>
        <p:txBody>
          <a:bodyPr/>
          <a:lstStyle/>
          <a:p>
            <a:pPr>
              <a:lnSpc>
                <a:spcPct val="90000"/>
              </a:lnSpc>
            </a:pPr>
            <a:r>
              <a:rPr lang="en-GB" sz="2800" b="1" dirty="0" smtClean="0">
                <a:solidFill>
                  <a:srgbClr val="0000FF"/>
                </a:solidFill>
              </a:rPr>
              <a:t>R</a:t>
            </a:r>
            <a:r>
              <a:rPr lang="en-GB" sz="2800" dirty="0" smtClean="0">
                <a:solidFill>
                  <a:srgbClr val="0000FF"/>
                </a:solidFill>
              </a:rPr>
              <a:t>egistration of chemicals</a:t>
            </a:r>
          </a:p>
          <a:p>
            <a:pPr lvl="1">
              <a:lnSpc>
                <a:spcPct val="90000"/>
              </a:lnSpc>
              <a:buFontTx/>
              <a:buChar char="•"/>
            </a:pPr>
            <a:endParaRPr lang="en-GB" dirty="0" smtClean="0">
              <a:solidFill>
                <a:srgbClr val="0000FF"/>
              </a:solidFill>
              <a:cs typeface="Arial" charset="0"/>
            </a:endParaRPr>
          </a:p>
          <a:p>
            <a:pPr>
              <a:lnSpc>
                <a:spcPct val="90000"/>
              </a:lnSpc>
            </a:pPr>
            <a:r>
              <a:rPr lang="en-GB" sz="2800" b="1" dirty="0" smtClean="0">
                <a:solidFill>
                  <a:srgbClr val="0000FF"/>
                </a:solidFill>
                <a:cs typeface="Arial" charset="0"/>
              </a:rPr>
              <a:t>E</a:t>
            </a:r>
            <a:r>
              <a:rPr lang="en-GB" sz="2800" dirty="0" smtClean="0">
                <a:solidFill>
                  <a:srgbClr val="0000FF"/>
                </a:solidFill>
                <a:cs typeface="Arial" charset="0"/>
              </a:rPr>
              <a:t>valuation of some registered chemicals</a:t>
            </a:r>
          </a:p>
          <a:p>
            <a:pPr>
              <a:lnSpc>
                <a:spcPct val="90000"/>
              </a:lnSpc>
            </a:pPr>
            <a:endParaRPr lang="en-GB" sz="2800" dirty="0" smtClean="0">
              <a:solidFill>
                <a:srgbClr val="0000FF"/>
              </a:solidFill>
              <a:cs typeface="Arial" charset="0"/>
            </a:endParaRPr>
          </a:p>
          <a:p>
            <a:pPr>
              <a:lnSpc>
                <a:spcPct val="90000"/>
              </a:lnSpc>
            </a:pPr>
            <a:r>
              <a:rPr lang="en-GB" sz="3600" b="1" dirty="0" smtClean="0">
                <a:solidFill>
                  <a:srgbClr val="0000FF"/>
                </a:solidFill>
                <a:cs typeface="Arial" charset="0"/>
              </a:rPr>
              <a:t>A</a:t>
            </a:r>
            <a:r>
              <a:rPr lang="en-GB" sz="3600" dirty="0" smtClean="0">
                <a:solidFill>
                  <a:srgbClr val="0000FF"/>
                </a:solidFill>
                <a:cs typeface="Arial" charset="0"/>
              </a:rPr>
              <a:t>uthorisation of (some) </a:t>
            </a:r>
            <a:r>
              <a:rPr lang="en-GB" sz="3600" b="1" dirty="0" smtClean="0">
                <a:solidFill>
                  <a:srgbClr val="0000FF"/>
                </a:solidFill>
                <a:cs typeface="Arial" charset="0"/>
              </a:rPr>
              <a:t>Ch</a:t>
            </a:r>
            <a:r>
              <a:rPr lang="en-GB" sz="3600" dirty="0" smtClean="0">
                <a:solidFill>
                  <a:srgbClr val="0000FF"/>
                </a:solidFill>
                <a:cs typeface="Arial" charset="0"/>
              </a:rPr>
              <a:t>emicals</a:t>
            </a:r>
            <a:r>
              <a:rPr lang="en-GB" sz="3600" b="1" dirty="0" smtClean="0">
                <a:solidFill>
                  <a:srgbClr val="0000FF"/>
                </a:solidFill>
                <a:cs typeface="Arial" charset="0"/>
              </a:rPr>
              <a:t> </a:t>
            </a:r>
          </a:p>
          <a:p>
            <a:pPr>
              <a:lnSpc>
                <a:spcPct val="90000"/>
              </a:lnSpc>
            </a:pPr>
            <a:endParaRPr lang="en-GB" sz="2800" dirty="0" smtClean="0">
              <a:solidFill>
                <a:srgbClr val="0000FF"/>
              </a:solidFill>
              <a:cs typeface="Arial" charset="0"/>
            </a:endParaRPr>
          </a:p>
          <a:p>
            <a:pPr>
              <a:lnSpc>
                <a:spcPct val="90000"/>
              </a:lnSpc>
            </a:pPr>
            <a:r>
              <a:rPr lang="en-GB" sz="2800" dirty="0" smtClean="0">
                <a:solidFill>
                  <a:srgbClr val="0000FF"/>
                </a:solidFill>
                <a:cs typeface="Arial" charset="0"/>
              </a:rPr>
              <a:t>Restriction of (some) </a:t>
            </a:r>
            <a:r>
              <a:rPr lang="en-GB" sz="2800" b="1" dirty="0" smtClean="0">
                <a:solidFill>
                  <a:srgbClr val="0000FF"/>
                </a:solidFill>
                <a:cs typeface="Arial" charset="0"/>
              </a:rPr>
              <a:t>Ch</a:t>
            </a:r>
            <a:r>
              <a:rPr lang="en-GB" sz="2800" dirty="0" smtClean="0">
                <a:solidFill>
                  <a:srgbClr val="0000FF"/>
                </a:solidFill>
                <a:cs typeface="Arial" charset="0"/>
              </a:rPr>
              <a:t>emicals</a:t>
            </a:r>
            <a:r>
              <a:rPr lang="en-GB" sz="2800" b="1" dirty="0" smtClean="0">
                <a:cs typeface="Arial" charset="0"/>
              </a:rPr>
              <a:t> </a:t>
            </a:r>
            <a:endParaRPr lang="en-GB" sz="2800" dirty="0" smtClean="0">
              <a:cs typeface="Arial" charset="0"/>
            </a:endParaRPr>
          </a:p>
        </p:txBody>
      </p:sp>
      <p:pic>
        <p:nvPicPr>
          <p:cNvPr id="51917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125" y="2708275"/>
            <a:ext cx="2193925" cy="175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3674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1520" y="260350"/>
            <a:ext cx="8496943" cy="835025"/>
          </a:xfrm>
        </p:spPr>
        <p:txBody>
          <a:bodyPr/>
          <a:lstStyle/>
          <a:p>
            <a:r>
              <a:rPr lang="en-GB" sz="3600" b="1" dirty="0" smtClean="0">
                <a:solidFill>
                  <a:srgbClr val="000099"/>
                </a:solidFill>
              </a:rPr>
              <a:t>REACH – Authorisation</a:t>
            </a:r>
            <a:endParaRPr lang="fr-FR" sz="3600" b="1" dirty="0" smtClean="0">
              <a:solidFill>
                <a:srgbClr val="000099"/>
              </a:solidFill>
            </a:endParaRPr>
          </a:p>
        </p:txBody>
      </p:sp>
      <p:sp>
        <p:nvSpPr>
          <p:cNvPr id="475139" name="Rectangle 3"/>
          <p:cNvSpPr>
            <a:spLocks noGrp="1" noChangeArrowheads="1"/>
          </p:cNvSpPr>
          <p:nvPr>
            <p:ph type="body" idx="1"/>
          </p:nvPr>
        </p:nvSpPr>
        <p:spPr>
          <a:xfrm>
            <a:off x="467544" y="1412776"/>
            <a:ext cx="8496300" cy="532765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buSzPct val="75000"/>
              <a:buFont typeface="Wingdings" pitchFamily="2" charset="2"/>
              <a:buChar char="Ø"/>
            </a:pPr>
            <a:r>
              <a:rPr lang="en-GB" dirty="0" smtClean="0">
                <a:solidFill>
                  <a:srgbClr val="0000FF"/>
                </a:solidFill>
              </a:rPr>
              <a:t>Scope: substances of very high concern (SVHC)</a:t>
            </a:r>
            <a:r>
              <a:rPr lang="en-GB" sz="2000" dirty="0" smtClean="0">
                <a:solidFill>
                  <a:srgbClr val="0000FF"/>
                </a:solidFill>
              </a:rPr>
              <a:t>	</a:t>
            </a:r>
          </a:p>
          <a:p>
            <a:pPr marL="712788" lvl="1" indent="0">
              <a:lnSpc>
                <a:spcPct val="90000"/>
              </a:lnSpc>
              <a:buSzPct val="75000"/>
              <a:buFont typeface="Wingdings" pitchFamily="2" charset="2"/>
              <a:buChar char="q"/>
            </a:pPr>
            <a:r>
              <a:rPr lang="sv-SE" dirty="0" smtClean="0">
                <a:solidFill>
                  <a:srgbClr val="0000FF"/>
                </a:solidFill>
              </a:rPr>
              <a:t>CMR 1 A and B, </a:t>
            </a:r>
            <a:r>
              <a:rPr lang="en-US" dirty="0" smtClean="0">
                <a:solidFill>
                  <a:srgbClr val="0000FF"/>
                </a:solidFill>
              </a:rPr>
              <a:t>PBT, </a:t>
            </a:r>
            <a:r>
              <a:rPr lang="en-US" dirty="0" err="1" smtClean="0">
                <a:solidFill>
                  <a:srgbClr val="0000FF"/>
                </a:solidFill>
              </a:rPr>
              <a:t>vPvB</a:t>
            </a:r>
            <a:r>
              <a:rPr lang="en-US" dirty="0" smtClean="0">
                <a:solidFill>
                  <a:srgbClr val="0000FF"/>
                </a:solidFill>
              </a:rPr>
              <a:t>, ‘scientific evidence of probable serious effects’</a:t>
            </a:r>
            <a:endParaRPr lang="en-GB" dirty="0" smtClean="0">
              <a:solidFill>
                <a:schemeClr val="tx2"/>
              </a:solidFill>
            </a:endParaRPr>
          </a:p>
          <a:p>
            <a:pPr>
              <a:lnSpc>
                <a:spcPct val="90000"/>
              </a:lnSpc>
              <a:buSzPct val="75000"/>
              <a:buFont typeface="Wingdings" pitchFamily="2" charset="2"/>
              <a:buChar char="Ø"/>
            </a:pPr>
            <a:r>
              <a:rPr lang="en-GB" dirty="0" smtClean="0">
                <a:solidFill>
                  <a:srgbClr val="0000FF"/>
                </a:solidFill>
              </a:rPr>
              <a:t>Substance cannot be used (including imported) unless authorised for specific uses and if</a:t>
            </a:r>
          </a:p>
          <a:p>
            <a:pPr marL="712788" lvl="1" indent="0">
              <a:lnSpc>
                <a:spcPct val="90000"/>
              </a:lnSpc>
              <a:buSzPct val="75000"/>
              <a:buFont typeface="Wingdings" pitchFamily="2" charset="2"/>
              <a:buChar char="q"/>
            </a:pPr>
            <a:r>
              <a:rPr lang="en-GB" dirty="0" smtClean="0">
                <a:solidFill>
                  <a:srgbClr val="0000FF"/>
                </a:solidFill>
              </a:rPr>
              <a:t> risks are adequately controlled</a:t>
            </a:r>
          </a:p>
          <a:p>
            <a:pPr marL="712788" lvl="1" indent="0">
              <a:lnSpc>
                <a:spcPct val="90000"/>
              </a:lnSpc>
              <a:buSzPct val="75000"/>
              <a:buFont typeface="Wingdings" pitchFamily="2" charset="2"/>
              <a:buChar char="q"/>
            </a:pPr>
            <a:r>
              <a:rPr lang="en-GB" dirty="0" smtClean="0">
                <a:solidFill>
                  <a:srgbClr val="0000FF"/>
                </a:solidFill>
              </a:rPr>
              <a:t> and/or socio-economic benefits outweigh risk</a:t>
            </a:r>
          </a:p>
          <a:p>
            <a:pPr>
              <a:lnSpc>
                <a:spcPct val="90000"/>
              </a:lnSpc>
              <a:buSzPct val="75000"/>
              <a:buFont typeface="Wingdings" pitchFamily="2" charset="2"/>
              <a:buChar char="Ø"/>
            </a:pPr>
            <a:r>
              <a:rPr lang="en-GB" dirty="0" smtClean="0">
                <a:solidFill>
                  <a:srgbClr val="0000FF"/>
                </a:solidFill>
              </a:rPr>
              <a:t>Prioritised - Substances progressively authorised</a:t>
            </a:r>
            <a:r>
              <a:rPr lang="en-GB" sz="2000" dirty="0" smtClean="0">
                <a:solidFill>
                  <a:srgbClr val="0000FF"/>
                </a:solidFill>
              </a:rPr>
              <a:t> (as resources allow)</a:t>
            </a:r>
          </a:p>
          <a:p>
            <a:pPr>
              <a:lnSpc>
                <a:spcPct val="90000"/>
              </a:lnSpc>
              <a:buSzPct val="75000"/>
              <a:buFont typeface="Wingdings" pitchFamily="2" charset="2"/>
              <a:buNone/>
            </a:pPr>
            <a:r>
              <a:rPr lang="en-GB" sz="2000" b="1" dirty="0" smtClean="0">
                <a:solidFill>
                  <a:srgbClr val="0000FF"/>
                </a:solidFill>
              </a:rPr>
              <a:t>	</a:t>
            </a:r>
          </a:p>
          <a:p>
            <a:pPr>
              <a:lnSpc>
                <a:spcPct val="90000"/>
              </a:lnSpc>
              <a:buSzPct val="75000"/>
              <a:buFont typeface="Wingdings" pitchFamily="2" charset="2"/>
              <a:buNone/>
            </a:pPr>
            <a:r>
              <a:rPr lang="en-GB" sz="2000" b="1" dirty="0" smtClean="0">
                <a:solidFill>
                  <a:srgbClr val="0000FF"/>
                </a:solidFill>
              </a:rPr>
              <a:t>	</a:t>
            </a:r>
            <a:r>
              <a:rPr lang="en-GB" sz="2800" b="1" dirty="0" smtClean="0">
                <a:solidFill>
                  <a:srgbClr val="0000FF"/>
                </a:solidFill>
              </a:rPr>
              <a:t>Ultimate objective</a:t>
            </a:r>
            <a:r>
              <a:rPr lang="en-GB" sz="2800" dirty="0" smtClean="0">
                <a:solidFill>
                  <a:srgbClr val="0000FF"/>
                </a:solidFill>
              </a:rPr>
              <a:t>: substitute SVHC by less hazardous substances or technologies</a:t>
            </a:r>
          </a:p>
          <a:p>
            <a:pPr>
              <a:lnSpc>
                <a:spcPct val="90000"/>
              </a:lnSpc>
              <a:buSzPct val="75000"/>
              <a:buFont typeface="Wingdings" pitchFamily="2" charset="2"/>
              <a:buNone/>
            </a:pPr>
            <a:endParaRPr lang="en-GB" sz="2800" dirty="0" smtClean="0">
              <a:solidFill>
                <a:srgbClr val="0000FF"/>
              </a:solidFill>
            </a:endParaRPr>
          </a:p>
          <a:p>
            <a:pPr>
              <a:lnSpc>
                <a:spcPct val="130000"/>
              </a:lnSpc>
              <a:buFont typeface="Wingdings" pitchFamily="2" charset="2"/>
              <a:buNone/>
            </a:pPr>
            <a:endParaRPr lang="en-GB" sz="2800" dirty="0" smtClean="0">
              <a:solidFill>
                <a:srgbClr val="0000FF"/>
              </a:solidFill>
            </a:endParaRPr>
          </a:p>
          <a:p>
            <a:pPr>
              <a:lnSpc>
                <a:spcPct val="130000"/>
              </a:lnSpc>
              <a:buFont typeface="Wingdings" pitchFamily="2" charset="2"/>
              <a:buChar char="Ø"/>
            </a:pPr>
            <a:endParaRPr lang="en-GB" dirty="0" smtClean="0">
              <a:solidFill>
                <a:srgbClr val="0000FF"/>
              </a:solidFill>
            </a:endParaRPr>
          </a:p>
        </p:txBody>
      </p:sp>
      <p:sp>
        <p:nvSpPr>
          <p:cNvPr id="2" name="Rektangel 1"/>
          <p:cNvSpPr/>
          <p:nvPr/>
        </p:nvSpPr>
        <p:spPr>
          <a:xfrm flipV="1">
            <a:off x="539552" y="5013174"/>
            <a:ext cx="7848872" cy="936105"/>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947925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a:xfrm>
            <a:off x="179512" y="251346"/>
            <a:ext cx="8352928" cy="579438"/>
          </a:xfrm>
        </p:spPr>
        <p:txBody>
          <a:bodyPr/>
          <a:lstStyle/>
          <a:p>
            <a:pPr eaLnBrk="1" hangingPunct="1"/>
            <a:r>
              <a:rPr lang="en-GB" sz="3600" b="1" dirty="0" smtClean="0">
                <a:solidFill>
                  <a:srgbClr val="000099"/>
                </a:solidFill>
              </a:rPr>
              <a:t>Authorisation -</a:t>
            </a:r>
            <a:r>
              <a:rPr lang="sv-SE" sz="3600" b="1" dirty="0" smtClean="0">
                <a:solidFill>
                  <a:srgbClr val="000099"/>
                </a:solidFill>
              </a:rPr>
              <a:t> steps</a:t>
            </a:r>
          </a:p>
        </p:txBody>
      </p:sp>
      <p:sp>
        <p:nvSpPr>
          <p:cNvPr id="28677" name="Rectangle 3"/>
          <p:cNvSpPr>
            <a:spLocks noGrp="1" noChangeArrowheads="1"/>
          </p:cNvSpPr>
          <p:nvPr>
            <p:ph type="body" idx="1"/>
          </p:nvPr>
        </p:nvSpPr>
        <p:spPr>
          <a:xfrm>
            <a:off x="457200" y="1052736"/>
            <a:ext cx="8229600" cy="4679950"/>
          </a:xfrm>
        </p:spPr>
        <p:txBody>
          <a:bodyPr/>
          <a:lstStyle/>
          <a:p>
            <a:pPr marL="447675" indent="-447675" eaLnBrk="1" hangingPunct="1">
              <a:buFontTx/>
              <a:buNone/>
              <a:tabLst>
                <a:tab pos="1162050" algn="l"/>
              </a:tabLst>
            </a:pPr>
            <a:r>
              <a:rPr lang="en-GB" dirty="0" smtClean="0">
                <a:solidFill>
                  <a:srgbClr val="0000FF"/>
                </a:solidFill>
              </a:rPr>
              <a:t>1: </a:t>
            </a:r>
            <a:r>
              <a:rPr lang="en-GB" b="1" dirty="0" smtClean="0">
                <a:solidFill>
                  <a:srgbClr val="0000FF"/>
                </a:solidFill>
              </a:rPr>
              <a:t>Identification of Substances of very high concern (SVHC)</a:t>
            </a:r>
          </a:p>
          <a:p>
            <a:pPr marL="447675" indent="-447675" eaLnBrk="1" hangingPunct="1">
              <a:buFontTx/>
              <a:buNone/>
              <a:tabLst>
                <a:tab pos="1162050" algn="l"/>
              </a:tabLst>
            </a:pPr>
            <a:r>
              <a:rPr lang="en-GB" b="1" dirty="0">
                <a:solidFill>
                  <a:srgbClr val="0000FF"/>
                </a:solidFill>
              </a:rPr>
              <a:t>	</a:t>
            </a:r>
            <a:r>
              <a:rPr lang="en-GB" b="1" dirty="0" smtClean="0">
                <a:solidFill>
                  <a:srgbClr val="0000FF"/>
                </a:solidFill>
              </a:rPr>
              <a:t>- comments invited</a:t>
            </a:r>
          </a:p>
          <a:p>
            <a:pPr marL="447675" indent="-447675" eaLnBrk="1" hangingPunct="1">
              <a:buFontTx/>
              <a:buNone/>
              <a:tabLst>
                <a:tab pos="1162050" algn="l"/>
              </a:tabLst>
            </a:pPr>
            <a:r>
              <a:rPr lang="en-GB" b="1" dirty="0" smtClean="0">
                <a:solidFill>
                  <a:srgbClr val="0000FF"/>
                </a:solidFill>
              </a:rPr>
              <a:t>2: Inclusion in Candidate list </a:t>
            </a:r>
          </a:p>
          <a:p>
            <a:pPr marL="447675" indent="-447675" eaLnBrk="1" hangingPunct="1">
              <a:buFontTx/>
              <a:buNone/>
              <a:tabLst>
                <a:tab pos="1162050" algn="l"/>
              </a:tabLst>
            </a:pPr>
            <a:r>
              <a:rPr lang="en-GB" dirty="0" smtClean="0">
                <a:solidFill>
                  <a:srgbClr val="0000FF"/>
                </a:solidFill>
              </a:rPr>
              <a:t>3: </a:t>
            </a:r>
            <a:r>
              <a:rPr lang="en-GB" sz="2000" dirty="0" smtClean="0">
                <a:solidFill>
                  <a:srgbClr val="0000FF"/>
                </a:solidFill>
              </a:rPr>
              <a:t>Draft Recommendation on Priority substances for authorisation</a:t>
            </a:r>
          </a:p>
          <a:p>
            <a:pPr marL="447675" indent="-447675" eaLnBrk="1" hangingPunct="1">
              <a:buFontTx/>
              <a:buNone/>
              <a:tabLst>
                <a:tab pos="1162050" algn="l"/>
              </a:tabLst>
            </a:pPr>
            <a:r>
              <a:rPr lang="en-GB" sz="2000" dirty="0">
                <a:solidFill>
                  <a:srgbClr val="0000FF"/>
                </a:solidFill>
              </a:rPr>
              <a:t>	</a:t>
            </a:r>
            <a:r>
              <a:rPr lang="en-GB" sz="2000" dirty="0" smtClean="0">
                <a:solidFill>
                  <a:srgbClr val="0000FF"/>
                </a:solidFill>
              </a:rPr>
              <a:t>- comments invited</a:t>
            </a:r>
          </a:p>
          <a:p>
            <a:pPr marL="447675" indent="-447675" eaLnBrk="1" hangingPunct="1">
              <a:buFontTx/>
              <a:buNone/>
              <a:tabLst>
                <a:tab pos="1162050" algn="l"/>
              </a:tabLst>
            </a:pPr>
            <a:r>
              <a:rPr lang="en-GB" sz="2000" dirty="0" smtClean="0">
                <a:solidFill>
                  <a:srgbClr val="0000FF"/>
                </a:solidFill>
              </a:rPr>
              <a:t>4: ECHA Recommendation to Commission </a:t>
            </a:r>
          </a:p>
          <a:p>
            <a:pPr marL="447675" indent="-447675" eaLnBrk="1" hangingPunct="1">
              <a:buFontTx/>
              <a:buNone/>
              <a:tabLst>
                <a:tab pos="1162050" algn="l"/>
              </a:tabLst>
            </a:pPr>
            <a:r>
              <a:rPr lang="en-GB" sz="2000" dirty="0">
                <a:solidFill>
                  <a:srgbClr val="0000FF"/>
                </a:solidFill>
              </a:rPr>
              <a:t>5</a:t>
            </a:r>
            <a:r>
              <a:rPr lang="en-GB" sz="2000" dirty="0" smtClean="0">
                <a:solidFill>
                  <a:srgbClr val="0000FF"/>
                </a:solidFill>
              </a:rPr>
              <a:t>: Commission decision = inclusion in Annex XIV </a:t>
            </a:r>
          </a:p>
          <a:p>
            <a:pPr marL="447675" indent="-447675" eaLnBrk="1" hangingPunct="1">
              <a:buFontTx/>
              <a:buNone/>
              <a:tabLst>
                <a:tab pos="1162050" algn="l"/>
              </a:tabLst>
            </a:pPr>
            <a:r>
              <a:rPr lang="en-GB" sz="2000" dirty="0" smtClean="0">
                <a:solidFill>
                  <a:srgbClr val="0000FF"/>
                </a:solidFill>
              </a:rPr>
              <a:t>			- application date</a:t>
            </a:r>
          </a:p>
          <a:p>
            <a:pPr marL="447675" indent="-447675" eaLnBrk="1" hangingPunct="1">
              <a:buFontTx/>
              <a:buNone/>
              <a:tabLst>
                <a:tab pos="1162050" algn="l"/>
              </a:tabLst>
            </a:pPr>
            <a:r>
              <a:rPr lang="en-GB" sz="2000" dirty="0" smtClean="0">
                <a:solidFill>
                  <a:srgbClr val="0000FF"/>
                </a:solidFill>
              </a:rPr>
              <a:t>			- sunset date (</a:t>
            </a:r>
            <a:r>
              <a:rPr lang="en-GB" sz="2000" dirty="0" smtClean="0">
                <a:solidFill>
                  <a:srgbClr val="0000FF"/>
                </a:solidFill>
                <a:cs typeface="Arial" pitchFamily="34" charset="0"/>
              </a:rPr>
              <a:t>≥</a:t>
            </a:r>
            <a:r>
              <a:rPr lang="en-GB" sz="2000" dirty="0" smtClean="0">
                <a:solidFill>
                  <a:srgbClr val="0000FF"/>
                </a:solidFill>
              </a:rPr>
              <a:t>18 months later)</a:t>
            </a:r>
          </a:p>
          <a:p>
            <a:pPr marL="447675" indent="-447675" eaLnBrk="1" hangingPunct="1">
              <a:buFontTx/>
              <a:buNone/>
              <a:tabLst>
                <a:tab pos="1162050" algn="l"/>
              </a:tabLst>
            </a:pPr>
            <a:r>
              <a:rPr lang="en-GB" sz="2000" dirty="0" smtClean="0">
                <a:solidFill>
                  <a:srgbClr val="0000FF"/>
                </a:solidFill>
              </a:rPr>
              <a:t>	First applications are currently considered</a:t>
            </a:r>
          </a:p>
          <a:p>
            <a:pPr marL="447675" indent="-447675" eaLnBrk="1" hangingPunct="1">
              <a:buFontTx/>
              <a:buNone/>
              <a:tabLst>
                <a:tab pos="1162050" algn="l"/>
              </a:tabLst>
            </a:pPr>
            <a:endParaRPr lang="en-GB" dirty="0" smtClean="0">
              <a:solidFill>
                <a:srgbClr val="0000FF"/>
              </a:solidFill>
            </a:endParaRPr>
          </a:p>
        </p:txBody>
      </p:sp>
      <p:sp>
        <p:nvSpPr>
          <p:cNvPr id="3" name="Platshållare för datum 2"/>
          <p:cNvSpPr>
            <a:spLocks noGrp="1"/>
          </p:cNvSpPr>
          <p:nvPr>
            <p:ph type="dt" sz="half" idx="10"/>
          </p:nvPr>
        </p:nvSpPr>
        <p:spPr/>
        <p:txBody>
          <a:bodyPr/>
          <a:lstStyle/>
          <a:p>
            <a:fld id="{38578641-DD57-43E9-ABCB-5B03FFB9F905}" type="datetime1">
              <a:rPr lang="en-GB" smtClean="0"/>
              <a:t>12/12/2014</a:t>
            </a:fld>
            <a:endParaRPr lang="sv-SE"/>
          </a:p>
        </p:txBody>
      </p:sp>
      <p:sp>
        <p:nvSpPr>
          <p:cNvPr id="4" name="Platshållare för bildnummer 3"/>
          <p:cNvSpPr>
            <a:spLocks noGrp="1"/>
          </p:cNvSpPr>
          <p:nvPr>
            <p:ph type="sldNum" sz="quarter" idx="12"/>
          </p:nvPr>
        </p:nvSpPr>
        <p:spPr/>
        <p:txBody>
          <a:bodyPr/>
          <a:lstStyle/>
          <a:p>
            <a:fld id="{C0BAECC7-6F95-4048-B30D-2FB910364063}" type="slidenum">
              <a:rPr lang="sv-SE" smtClean="0"/>
              <a:pPr/>
              <a:t>5</a:t>
            </a:fld>
            <a:endParaRPr lang="sv-SE"/>
          </a:p>
        </p:txBody>
      </p:sp>
    </p:spTree>
    <p:extLst>
      <p:ext uri="{BB962C8B-B14F-4D97-AF65-F5344CB8AC3E}">
        <p14:creationId xmlns:p14="http://schemas.microsoft.com/office/powerpoint/2010/main" val="148860516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290" name="Rectangle 2"/>
          <p:cNvSpPr>
            <a:spLocks noGrp="1" noChangeArrowheads="1"/>
          </p:cNvSpPr>
          <p:nvPr>
            <p:ph type="title"/>
          </p:nvPr>
        </p:nvSpPr>
        <p:spPr>
          <a:xfrm>
            <a:off x="323850" y="188913"/>
            <a:ext cx="8218488" cy="706437"/>
          </a:xfrm>
        </p:spPr>
        <p:txBody>
          <a:bodyPr/>
          <a:lstStyle/>
          <a:p>
            <a:r>
              <a:rPr lang="en-GB" b="1" dirty="0" smtClean="0">
                <a:solidFill>
                  <a:srgbClr val="000099"/>
                </a:solidFill>
              </a:rPr>
              <a:t>Information obligations – Candidate list</a:t>
            </a:r>
          </a:p>
        </p:txBody>
      </p:sp>
      <p:sp>
        <p:nvSpPr>
          <p:cNvPr id="524291" name="Rectangle 3"/>
          <p:cNvSpPr>
            <a:spLocks noGrp="1" noChangeArrowheads="1"/>
          </p:cNvSpPr>
          <p:nvPr>
            <p:ph type="body" idx="1"/>
          </p:nvPr>
        </p:nvSpPr>
        <p:spPr>
          <a:xfrm>
            <a:off x="395288" y="1530350"/>
            <a:ext cx="8353425" cy="3843338"/>
          </a:xfrm>
        </p:spPr>
        <p:txBody>
          <a:bodyPr/>
          <a:lstStyle/>
          <a:p>
            <a:pPr marL="0" indent="0">
              <a:lnSpc>
                <a:spcPct val="90000"/>
              </a:lnSpc>
              <a:buSzPct val="85000"/>
              <a:buFont typeface="Wingdings" pitchFamily="2" charset="2"/>
              <a:buNone/>
            </a:pPr>
            <a:r>
              <a:rPr lang="en-GB" dirty="0" smtClean="0">
                <a:solidFill>
                  <a:srgbClr val="0000FF"/>
                </a:solidFill>
              </a:rPr>
              <a:t>From the </a:t>
            </a:r>
            <a:r>
              <a:rPr lang="en-GB" b="1" dirty="0" smtClean="0">
                <a:solidFill>
                  <a:srgbClr val="0000FF"/>
                </a:solidFill>
              </a:rPr>
              <a:t>date of inclusion</a:t>
            </a:r>
            <a:r>
              <a:rPr lang="en-GB" dirty="0" smtClean="0">
                <a:solidFill>
                  <a:srgbClr val="0000FF"/>
                </a:solidFill>
              </a:rPr>
              <a:t> on the Candidate list of a SVHC, any supplier of an article which contains substances on the Candidate List in a concentration above 0.1% (w/w) </a:t>
            </a:r>
            <a:r>
              <a:rPr lang="en-GB" b="1" dirty="0" smtClean="0">
                <a:solidFill>
                  <a:srgbClr val="0000FF"/>
                </a:solidFill>
              </a:rPr>
              <a:t>has to provide sufficient information</a:t>
            </a:r>
            <a:r>
              <a:rPr lang="en-GB" dirty="0" smtClean="0">
                <a:solidFill>
                  <a:srgbClr val="0000FF"/>
                </a:solidFill>
              </a:rPr>
              <a:t>, available to the supplier, </a:t>
            </a:r>
          </a:p>
          <a:p>
            <a:pPr marL="1073150" lvl="2" indent="3175">
              <a:lnSpc>
                <a:spcPct val="90000"/>
              </a:lnSpc>
            </a:pPr>
            <a:r>
              <a:rPr lang="en-GB" sz="2000" dirty="0" smtClean="0">
                <a:solidFill>
                  <a:srgbClr val="0000FF"/>
                </a:solidFill>
              </a:rPr>
              <a:t> to the recipients (professional and industrial users, distributors) and </a:t>
            </a:r>
          </a:p>
          <a:p>
            <a:pPr marL="1073150" lvl="2" indent="3175">
              <a:lnSpc>
                <a:spcPct val="90000"/>
              </a:lnSpc>
            </a:pPr>
            <a:r>
              <a:rPr lang="en-GB" sz="2000" dirty="0" smtClean="0">
                <a:solidFill>
                  <a:srgbClr val="0000FF"/>
                </a:solidFill>
              </a:rPr>
              <a:t> on request, to a consumer - free of charge - within 45 days of the receipt of the request </a:t>
            </a:r>
          </a:p>
          <a:p>
            <a:pPr marL="1073150" lvl="2" indent="3175">
              <a:lnSpc>
                <a:spcPct val="90000"/>
              </a:lnSpc>
            </a:pPr>
            <a:endParaRPr lang="sv-SE" sz="1800" dirty="0" smtClean="0">
              <a:solidFill>
                <a:srgbClr val="0000FF"/>
              </a:solidFill>
            </a:endParaRPr>
          </a:p>
          <a:p>
            <a:pPr marL="179388" lvl="1" indent="0" algn="ctr">
              <a:lnSpc>
                <a:spcPct val="90000"/>
              </a:lnSpc>
              <a:buSzPct val="85000"/>
              <a:buFont typeface="Wingdings" pitchFamily="2" charset="2"/>
              <a:buNone/>
            </a:pPr>
            <a:r>
              <a:rPr lang="en-GB" sz="2400" b="1" dirty="0" smtClean="0">
                <a:solidFill>
                  <a:srgbClr val="0000FF"/>
                </a:solidFill>
              </a:rPr>
              <a:t>This information must ensure safe use of the article including as a minimum the name of the substance</a:t>
            </a:r>
          </a:p>
          <a:p>
            <a:pPr marL="0" indent="0" algn="ctr">
              <a:lnSpc>
                <a:spcPct val="120000"/>
              </a:lnSpc>
              <a:buSzPct val="85000"/>
              <a:buFont typeface="Wingdings" pitchFamily="2" charset="2"/>
              <a:buNone/>
            </a:pPr>
            <a:r>
              <a:rPr lang="en-GB" sz="1800" dirty="0" smtClean="0">
                <a:solidFill>
                  <a:srgbClr val="0000FF"/>
                </a:solidFill>
              </a:rPr>
              <a:t>Currently 155 substances on the Candidate list</a:t>
            </a:r>
            <a:endParaRPr lang="en-GB" sz="1800" b="1" dirty="0" smtClean="0">
              <a:solidFill>
                <a:srgbClr val="0000FF"/>
              </a:solidFill>
            </a:endParaRPr>
          </a:p>
        </p:txBody>
      </p:sp>
    </p:spTree>
    <p:extLst>
      <p:ext uri="{BB962C8B-B14F-4D97-AF65-F5344CB8AC3E}">
        <p14:creationId xmlns:p14="http://schemas.microsoft.com/office/powerpoint/2010/main" val="2005975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2"/>
          <p:cNvSpPr>
            <a:spLocks noGrp="1" noChangeArrowheads="1"/>
          </p:cNvSpPr>
          <p:nvPr>
            <p:ph type="title" idx="4294967295"/>
          </p:nvPr>
        </p:nvSpPr>
        <p:spPr>
          <a:xfrm>
            <a:off x="405574" y="0"/>
            <a:ext cx="8218487" cy="1008063"/>
          </a:xfrm>
        </p:spPr>
        <p:txBody>
          <a:bodyPr/>
          <a:lstStyle/>
          <a:p>
            <a:r>
              <a:rPr lang="en-GB" sz="3600" b="1" dirty="0" smtClean="0">
                <a:solidFill>
                  <a:srgbClr val="000099"/>
                </a:solidFill>
              </a:rPr>
              <a:t>Further Obligations</a:t>
            </a:r>
          </a:p>
        </p:txBody>
      </p:sp>
      <p:sp>
        <p:nvSpPr>
          <p:cNvPr id="396291" name="Rectangle 3"/>
          <p:cNvSpPr>
            <a:spLocks noGrp="1" noChangeArrowheads="1"/>
          </p:cNvSpPr>
          <p:nvPr>
            <p:ph type="body" idx="4294967295"/>
          </p:nvPr>
        </p:nvSpPr>
        <p:spPr>
          <a:xfrm>
            <a:off x="422543" y="854148"/>
            <a:ext cx="8229600" cy="5457444"/>
          </a:xfrm>
        </p:spPr>
        <p:txBody>
          <a:bodyPr/>
          <a:lstStyle/>
          <a:p>
            <a:pPr marL="447675" indent="-447675">
              <a:buSzPct val="75000"/>
              <a:buFont typeface="Wingdings" pitchFamily="2" charset="2"/>
              <a:buChar char="Ø"/>
            </a:pPr>
            <a:r>
              <a:rPr lang="en-GB" b="1" dirty="0" smtClean="0">
                <a:solidFill>
                  <a:srgbClr val="0000FF"/>
                </a:solidFill>
              </a:rPr>
              <a:t> </a:t>
            </a:r>
            <a:r>
              <a:rPr lang="en-GB" dirty="0" smtClean="0">
                <a:solidFill>
                  <a:srgbClr val="0000FF"/>
                </a:solidFill>
              </a:rPr>
              <a:t>Substances on their own</a:t>
            </a:r>
          </a:p>
          <a:p>
            <a:pPr marL="847725" lvl="2" indent="-447675">
              <a:buSzPct val="75000"/>
              <a:buFont typeface="Wingdings" pitchFamily="2" charset="2"/>
              <a:buChar char="Ø"/>
            </a:pPr>
            <a:r>
              <a:rPr lang="en-GB" dirty="0">
                <a:solidFill>
                  <a:srgbClr val="0000FF"/>
                </a:solidFill>
              </a:rPr>
              <a:t>Safety data sheet from date of inclusion</a:t>
            </a:r>
          </a:p>
          <a:p>
            <a:pPr marL="447675" indent="-447675">
              <a:buSzPct val="75000"/>
              <a:buFont typeface="Wingdings" pitchFamily="2" charset="2"/>
              <a:buChar char="Ø"/>
            </a:pPr>
            <a:r>
              <a:rPr lang="en-GB" dirty="0" smtClean="0">
                <a:solidFill>
                  <a:srgbClr val="0000FF"/>
                </a:solidFill>
              </a:rPr>
              <a:t>Substances in mixtures</a:t>
            </a:r>
          </a:p>
          <a:p>
            <a:pPr marL="847725" lvl="1" indent="-447675">
              <a:buSzPct val="75000"/>
              <a:buFont typeface="Wingdings" pitchFamily="2" charset="2"/>
              <a:buChar char="Ø"/>
            </a:pPr>
            <a:r>
              <a:rPr lang="en-GB" dirty="0">
                <a:solidFill>
                  <a:srgbClr val="0000FF"/>
                </a:solidFill>
              </a:rPr>
              <a:t>Safety data sheet </a:t>
            </a:r>
            <a:r>
              <a:rPr lang="en-GB" dirty="0" smtClean="0">
                <a:solidFill>
                  <a:srgbClr val="0000FF"/>
                </a:solidFill>
              </a:rPr>
              <a:t>at recipients request and from date of inclusion if at least one CL substance ≥ 0,1%</a:t>
            </a:r>
          </a:p>
          <a:p>
            <a:pPr marL="447675" indent="-447675">
              <a:buSzPct val="75000"/>
              <a:buFont typeface="Wingdings" pitchFamily="2" charset="2"/>
              <a:buChar char="Ø"/>
            </a:pPr>
            <a:r>
              <a:rPr lang="en-GB" dirty="0" smtClean="0">
                <a:solidFill>
                  <a:srgbClr val="0000FF"/>
                </a:solidFill>
              </a:rPr>
              <a:t>Substances in </a:t>
            </a:r>
            <a:r>
              <a:rPr lang="en-GB" dirty="0">
                <a:solidFill>
                  <a:srgbClr val="0000FF"/>
                </a:solidFill>
              </a:rPr>
              <a:t>Articles</a:t>
            </a:r>
            <a:endParaRPr lang="en-GB" dirty="0" smtClean="0">
              <a:solidFill>
                <a:srgbClr val="0000FF"/>
              </a:solidFill>
            </a:endParaRPr>
          </a:p>
          <a:p>
            <a:pPr marL="847725" lvl="1" indent="-447675">
              <a:buSzPct val="75000"/>
              <a:buFont typeface="Wingdings" pitchFamily="2" charset="2"/>
              <a:buChar char="Ø"/>
            </a:pPr>
            <a:r>
              <a:rPr lang="en-GB" dirty="0" smtClean="0">
                <a:solidFill>
                  <a:srgbClr val="0000FF"/>
                </a:solidFill>
              </a:rPr>
              <a:t>Normal registration applies to substances in articles that are </a:t>
            </a:r>
            <a:r>
              <a:rPr lang="en-GB" b="1" dirty="0" smtClean="0">
                <a:solidFill>
                  <a:srgbClr val="0000FF"/>
                </a:solidFill>
              </a:rPr>
              <a:t>intentionally</a:t>
            </a:r>
            <a:r>
              <a:rPr lang="en-GB" dirty="0" smtClean="0">
                <a:solidFill>
                  <a:srgbClr val="0000FF"/>
                </a:solidFill>
              </a:rPr>
              <a:t> released from the article</a:t>
            </a:r>
          </a:p>
          <a:p>
            <a:pPr marL="868050" lvl="1" indent="-468000">
              <a:spcBef>
                <a:spcPts val="1800"/>
              </a:spcBef>
              <a:buSzPct val="75000"/>
              <a:buFont typeface="Wingdings" pitchFamily="2" charset="2"/>
              <a:buChar char="Ø"/>
            </a:pPr>
            <a:r>
              <a:rPr lang="en-GB" dirty="0" smtClean="0">
                <a:solidFill>
                  <a:srgbClr val="0000FF"/>
                </a:solidFill>
              </a:rPr>
              <a:t>Notification by manufacturer/importer to ECHA of unregistered uses of Candidate List substances within  6 months of inclusion in the </a:t>
            </a:r>
            <a:r>
              <a:rPr lang="en-GB" dirty="0">
                <a:solidFill>
                  <a:srgbClr val="0000FF"/>
                </a:solidFill>
              </a:rPr>
              <a:t>C</a:t>
            </a:r>
            <a:r>
              <a:rPr lang="en-GB" dirty="0" smtClean="0">
                <a:solidFill>
                  <a:srgbClr val="0000FF"/>
                </a:solidFill>
              </a:rPr>
              <a:t>andidate list</a:t>
            </a:r>
          </a:p>
        </p:txBody>
      </p:sp>
      <p:sp>
        <p:nvSpPr>
          <p:cNvPr id="4" name="Platshållare för datum 3"/>
          <p:cNvSpPr>
            <a:spLocks noGrp="1"/>
          </p:cNvSpPr>
          <p:nvPr>
            <p:ph type="dt" sz="half" idx="10"/>
          </p:nvPr>
        </p:nvSpPr>
        <p:spPr/>
        <p:txBody>
          <a:bodyPr/>
          <a:lstStyle/>
          <a:p>
            <a:fld id="{45078241-D923-4199-9801-C0048C08F939}" type="datetime1">
              <a:rPr lang="en-GB" smtClean="0"/>
              <a:t>12/12/2014</a:t>
            </a:fld>
            <a:endParaRPr lang="sv-SE"/>
          </a:p>
        </p:txBody>
      </p:sp>
      <p:sp>
        <p:nvSpPr>
          <p:cNvPr id="5" name="Platshållare för bildnummer 4"/>
          <p:cNvSpPr>
            <a:spLocks noGrp="1"/>
          </p:cNvSpPr>
          <p:nvPr>
            <p:ph type="sldNum" sz="quarter" idx="12"/>
          </p:nvPr>
        </p:nvSpPr>
        <p:spPr/>
        <p:txBody>
          <a:bodyPr/>
          <a:lstStyle/>
          <a:p>
            <a:fld id="{F22EB9BB-5534-41B3-93FF-4626BA8827D4}" type="slidenum">
              <a:rPr lang="sv-SE" smtClean="0"/>
              <a:pPr/>
              <a:t>7</a:t>
            </a:fld>
            <a:endParaRPr lang="sv-SE"/>
          </a:p>
        </p:txBody>
      </p:sp>
    </p:spTree>
    <p:extLst>
      <p:ext uri="{BB962C8B-B14F-4D97-AF65-F5344CB8AC3E}">
        <p14:creationId xmlns:p14="http://schemas.microsoft.com/office/powerpoint/2010/main" val="36474237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23850" y="333375"/>
            <a:ext cx="8218488" cy="706438"/>
          </a:xfrm>
        </p:spPr>
        <p:txBody>
          <a:bodyPr/>
          <a:lstStyle/>
          <a:p>
            <a:r>
              <a:rPr lang="fr-BE" sz="3600" b="1" dirty="0" smtClean="0">
                <a:solidFill>
                  <a:srgbClr val="000099"/>
                </a:solidFill>
              </a:rPr>
              <a:t>Restrictions</a:t>
            </a:r>
            <a:r>
              <a:rPr lang="fr-BE" sz="3600" dirty="0" smtClean="0">
                <a:solidFill>
                  <a:srgbClr val="0000FF"/>
                </a:solidFill>
              </a:rPr>
              <a:t> </a:t>
            </a:r>
            <a:endParaRPr lang="en-GB" sz="3600" dirty="0" smtClean="0">
              <a:solidFill>
                <a:srgbClr val="0000FF"/>
              </a:solidFill>
            </a:endParaRPr>
          </a:p>
        </p:txBody>
      </p:sp>
      <p:sp>
        <p:nvSpPr>
          <p:cNvPr id="20483" name="Rectangle 3"/>
          <p:cNvSpPr>
            <a:spLocks noGrp="1" noChangeArrowheads="1"/>
          </p:cNvSpPr>
          <p:nvPr>
            <p:ph type="body" idx="1"/>
          </p:nvPr>
        </p:nvSpPr>
        <p:spPr>
          <a:xfrm>
            <a:off x="467544" y="1340768"/>
            <a:ext cx="8229600" cy="4679950"/>
          </a:xfrm>
        </p:spPr>
        <p:txBody>
          <a:bodyPr/>
          <a:lstStyle/>
          <a:p>
            <a:pPr>
              <a:buSzPct val="80000"/>
              <a:buFont typeface="Wingdings" pitchFamily="2" charset="2"/>
              <a:buChar char="Ø"/>
            </a:pPr>
            <a:r>
              <a:rPr lang="en-GB" dirty="0" smtClean="0">
                <a:solidFill>
                  <a:srgbClr val="0000FF"/>
                </a:solidFill>
              </a:rPr>
              <a:t>May be applied to:</a:t>
            </a:r>
          </a:p>
          <a:p>
            <a:pPr lvl="1">
              <a:buSzPct val="80000"/>
              <a:buFont typeface="Wingdings" pitchFamily="2" charset="2"/>
              <a:buChar char="q"/>
            </a:pPr>
            <a:r>
              <a:rPr lang="en-GB" dirty="0" smtClean="0">
                <a:solidFill>
                  <a:srgbClr val="0000FF"/>
                </a:solidFill>
              </a:rPr>
              <a:t>manufacture, use and placing on the market</a:t>
            </a:r>
          </a:p>
          <a:p>
            <a:pPr lvl="1">
              <a:buSzPct val="80000"/>
              <a:buFont typeface="Wingdings" pitchFamily="2" charset="2"/>
              <a:buChar char="q"/>
            </a:pPr>
            <a:r>
              <a:rPr lang="en-GB" dirty="0" smtClean="0">
                <a:solidFill>
                  <a:srgbClr val="0000FF"/>
                </a:solidFill>
              </a:rPr>
              <a:t>a substance on its own, in a preparation or in an article</a:t>
            </a:r>
            <a:endParaRPr lang="en-GB" sz="2000" dirty="0" smtClean="0">
              <a:solidFill>
                <a:srgbClr val="0000FF"/>
              </a:solidFill>
            </a:endParaRPr>
          </a:p>
          <a:p>
            <a:pPr>
              <a:buSzPct val="80000"/>
              <a:buFont typeface="Wingdings" pitchFamily="2" charset="2"/>
              <a:buChar char="Ø"/>
            </a:pPr>
            <a:r>
              <a:rPr lang="en-GB" dirty="0" smtClean="0">
                <a:solidFill>
                  <a:srgbClr val="0000FF"/>
                </a:solidFill>
              </a:rPr>
              <a:t>When:</a:t>
            </a:r>
          </a:p>
          <a:p>
            <a:pPr lvl="1">
              <a:buSzPct val="80000"/>
              <a:buFont typeface="Wingdings" pitchFamily="2" charset="2"/>
              <a:buChar char="q"/>
            </a:pPr>
            <a:r>
              <a:rPr lang="en-GB" dirty="0" smtClean="0">
                <a:solidFill>
                  <a:srgbClr val="0000FF"/>
                </a:solidFill>
              </a:rPr>
              <a:t>an unacceptable risk to human health or the environment</a:t>
            </a:r>
          </a:p>
          <a:p>
            <a:pPr lvl="1">
              <a:buSzPct val="80000"/>
              <a:buFont typeface="Wingdings" pitchFamily="2" charset="2"/>
              <a:buChar char="q"/>
            </a:pPr>
            <a:r>
              <a:rPr lang="en-GB" dirty="0" smtClean="0">
                <a:solidFill>
                  <a:srgbClr val="0000FF"/>
                </a:solidFill>
              </a:rPr>
              <a:t>the risk needs to be addressed on a Community-wide basis</a:t>
            </a:r>
          </a:p>
          <a:p>
            <a:pPr>
              <a:buSzPct val="80000"/>
              <a:buFont typeface="Wingdings" pitchFamily="2" charset="2"/>
              <a:buChar char="Ø"/>
            </a:pPr>
            <a:r>
              <a:rPr lang="en-GB" dirty="0" smtClean="0">
                <a:solidFill>
                  <a:srgbClr val="0000FF"/>
                </a:solidFill>
              </a:rPr>
              <a:t>Restrictions will be included in Annex XVII</a:t>
            </a:r>
          </a:p>
          <a:p>
            <a:pPr lvl="1">
              <a:buSzPct val="80000"/>
              <a:buFont typeface="Wingdings" pitchFamily="2" charset="2"/>
              <a:buChar char="q"/>
            </a:pPr>
            <a:r>
              <a:rPr lang="en-GB" dirty="0" smtClean="0">
                <a:solidFill>
                  <a:srgbClr val="0000FF"/>
                </a:solidFill>
              </a:rPr>
              <a:t>takes over existing restrictions of Directive 76/769/EC</a:t>
            </a:r>
          </a:p>
          <a:p>
            <a:pPr>
              <a:buFontTx/>
              <a:buNone/>
            </a:pPr>
            <a:endParaRPr lang="en-GB" sz="2000" dirty="0" smtClean="0">
              <a:solidFill>
                <a:srgbClr val="0000FF"/>
              </a:solidFill>
            </a:endParaRPr>
          </a:p>
        </p:txBody>
      </p:sp>
    </p:spTree>
    <p:extLst>
      <p:ext uri="{BB962C8B-B14F-4D97-AF65-F5344CB8AC3E}">
        <p14:creationId xmlns:p14="http://schemas.microsoft.com/office/powerpoint/2010/main" val="82927449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285602"/>
            <a:ext cx="8229600" cy="1080120"/>
          </a:xfrm>
        </p:spPr>
        <p:txBody>
          <a:bodyPr/>
          <a:lstStyle/>
          <a:p>
            <a:r>
              <a:rPr lang="en-GB" sz="3600" b="1" dirty="0" smtClean="0">
                <a:solidFill>
                  <a:srgbClr val="000099"/>
                </a:solidFill>
              </a:rPr>
              <a:t/>
            </a:r>
            <a:br>
              <a:rPr lang="en-GB" sz="3600" b="1" dirty="0" smtClean="0">
                <a:solidFill>
                  <a:srgbClr val="000099"/>
                </a:solidFill>
              </a:rPr>
            </a:br>
            <a:r>
              <a:rPr lang="en-GB" sz="3600" b="1" dirty="0" smtClean="0">
                <a:solidFill>
                  <a:srgbClr val="000099"/>
                </a:solidFill>
              </a:rPr>
              <a:t>Substances </a:t>
            </a:r>
            <a:r>
              <a:rPr lang="en-GB" sz="3600" b="1" dirty="0">
                <a:solidFill>
                  <a:srgbClr val="000099"/>
                </a:solidFill>
              </a:rPr>
              <a:t>of Potential Concern</a:t>
            </a:r>
            <a:br>
              <a:rPr lang="en-GB" sz="3600" b="1" dirty="0">
                <a:solidFill>
                  <a:srgbClr val="000099"/>
                </a:solidFill>
              </a:rPr>
            </a:br>
            <a:r>
              <a:rPr lang="en-GB" sz="3600" b="1" dirty="0">
                <a:solidFill>
                  <a:srgbClr val="000099"/>
                </a:solidFill>
              </a:rPr>
              <a:t>Which road to take?</a:t>
            </a:r>
            <a:br>
              <a:rPr lang="en-GB" sz="3600" b="1" dirty="0">
                <a:solidFill>
                  <a:srgbClr val="000099"/>
                </a:solidFill>
              </a:rPr>
            </a:br>
            <a:endParaRPr lang="en-GB" sz="3600" b="1" dirty="0">
              <a:solidFill>
                <a:srgbClr val="000099"/>
              </a:solidFill>
            </a:endParaRPr>
          </a:p>
        </p:txBody>
      </p:sp>
      <p:sp>
        <p:nvSpPr>
          <p:cNvPr id="3" name="Platshållare för innehåll 2"/>
          <p:cNvSpPr>
            <a:spLocks noGrp="1"/>
          </p:cNvSpPr>
          <p:nvPr>
            <p:ph idx="1"/>
          </p:nvPr>
        </p:nvSpPr>
        <p:spPr>
          <a:xfrm>
            <a:off x="503509" y="2204864"/>
            <a:ext cx="8229600" cy="3841598"/>
          </a:xfrm>
        </p:spPr>
        <p:txBody>
          <a:bodyPr/>
          <a:lstStyle/>
          <a:p>
            <a:pPr marL="0" indent="0">
              <a:buNone/>
            </a:pPr>
            <a:endParaRPr lang="en-GB" dirty="0" smtClean="0">
              <a:solidFill>
                <a:srgbClr val="0000FF"/>
              </a:solidFill>
            </a:endParaRPr>
          </a:p>
          <a:p>
            <a:pPr marL="0" indent="0">
              <a:buNone/>
            </a:pPr>
            <a:r>
              <a:rPr lang="en-GB" dirty="0" smtClean="0">
                <a:solidFill>
                  <a:srgbClr val="0000FF"/>
                </a:solidFill>
              </a:rPr>
              <a:t>Authorisation </a:t>
            </a:r>
            <a:r>
              <a:rPr lang="en-GB" dirty="0">
                <a:solidFill>
                  <a:srgbClr val="0000FF"/>
                </a:solidFill>
              </a:rPr>
              <a:t>or restriction</a:t>
            </a:r>
            <a:r>
              <a:rPr lang="en-GB" dirty="0" smtClean="0">
                <a:solidFill>
                  <a:srgbClr val="0000FF"/>
                </a:solidFill>
              </a:rPr>
              <a:t>?</a:t>
            </a:r>
          </a:p>
          <a:p>
            <a:pPr lvl="1"/>
            <a:r>
              <a:rPr lang="en-GB" dirty="0" smtClean="0">
                <a:solidFill>
                  <a:srgbClr val="0000FF"/>
                </a:solidFill>
              </a:rPr>
              <a:t>2 different risk Management Options (RMO) in 	REACH</a:t>
            </a:r>
          </a:p>
          <a:p>
            <a:pPr lvl="1"/>
            <a:r>
              <a:rPr lang="en-GB" dirty="0" smtClean="0">
                <a:solidFill>
                  <a:srgbClr val="0000FF"/>
                </a:solidFill>
              </a:rPr>
              <a:t>Other options within or outside REACH</a:t>
            </a:r>
            <a:endParaRPr lang="en-GB" dirty="0">
              <a:solidFill>
                <a:srgbClr val="0000FF"/>
              </a:solidFill>
            </a:endParaRPr>
          </a:p>
        </p:txBody>
      </p:sp>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9</a:t>
            </a:fld>
            <a:endParaRPr lang="sv-SE"/>
          </a:p>
        </p:txBody>
      </p:sp>
    </p:spTree>
    <p:extLst>
      <p:ext uri="{BB962C8B-B14F-4D97-AF65-F5344CB8AC3E}">
        <p14:creationId xmlns:p14="http://schemas.microsoft.com/office/powerpoint/2010/main" val="1638329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p:cNvSpPr>
            <a:spLocks noGrp="1"/>
          </p:cNvSpPr>
          <p:nvPr>
            <p:ph type="title"/>
          </p:nvPr>
        </p:nvSpPr>
        <p:spPr>
          <a:xfrm>
            <a:off x="486442" y="207120"/>
            <a:ext cx="8229600" cy="1143000"/>
          </a:xfrm>
        </p:spPr>
        <p:txBody>
          <a:bodyPr/>
          <a:lstStyle/>
          <a:p>
            <a:r>
              <a:rPr lang="en-US" sz="3600" b="1" dirty="0">
                <a:solidFill>
                  <a:srgbClr val="000099"/>
                </a:solidFill>
              </a:rPr>
              <a:t>The roadmap on Substances of Very High Concern for </a:t>
            </a:r>
            <a:r>
              <a:rPr lang="en-US" sz="3600" b="1" dirty="0" smtClean="0">
                <a:solidFill>
                  <a:srgbClr val="000099"/>
                </a:solidFill>
              </a:rPr>
              <a:t>2020 - 1 </a:t>
            </a:r>
            <a:endParaRPr lang="sv-SE" sz="3600" dirty="0">
              <a:solidFill>
                <a:srgbClr val="000099"/>
              </a:solidFill>
            </a:endParaRPr>
          </a:p>
        </p:txBody>
      </p:sp>
      <p:sp>
        <p:nvSpPr>
          <p:cNvPr id="7" name="Platshållare för innehåll 6"/>
          <p:cNvSpPr>
            <a:spLocks noGrp="1"/>
          </p:cNvSpPr>
          <p:nvPr>
            <p:ph idx="1"/>
          </p:nvPr>
        </p:nvSpPr>
        <p:spPr>
          <a:xfrm>
            <a:off x="457200" y="1772816"/>
            <a:ext cx="8229600" cy="4525963"/>
          </a:xfrm>
        </p:spPr>
        <p:txBody>
          <a:bodyPr/>
          <a:lstStyle/>
          <a:p>
            <a:r>
              <a:rPr lang="en-GB" dirty="0" smtClean="0">
                <a:solidFill>
                  <a:srgbClr val="0000FF"/>
                </a:solidFill>
              </a:rPr>
              <a:t>2010 EC committed to have </a:t>
            </a:r>
            <a:r>
              <a:rPr lang="en-GB" b="1" dirty="0" smtClean="0">
                <a:solidFill>
                  <a:srgbClr val="0000FF"/>
                </a:solidFill>
              </a:rPr>
              <a:t>136 Substances of Very High Concern </a:t>
            </a:r>
            <a:r>
              <a:rPr lang="en-GB" dirty="0" smtClean="0">
                <a:solidFill>
                  <a:srgbClr val="0000FF"/>
                </a:solidFill>
              </a:rPr>
              <a:t>(SVHCs) on </a:t>
            </a:r>
            <a:r>
              <a:rPr lang="en-GB" b="1" dirty="0" smtClean="0">
                <a:solidFill>
                  <a:srgbClr val="0000FF"/>
                </a:solidFill>
              </a:rPr>
              <a:t>REACH candidate list </a:t>
            </a:r>
            <a:r>
              <a:rPr lang="en-GB" dirty="0" smtClean="0">
                <a:solidFill>
                  <a:srgbClr val="0000FF"/>
                </a:solidFill>
              </a:rPr>
              <a:t>by </a:t>
            </a:r>
            <a:r>
              <a:rPr lang="en-GB" b="1" dirty="0" smtClean="0">
                <a:solidFill>
                  <a:srgbClr val="0000FF"/>
                </a:solidFill>
              </a:rPr>
              <a:t>end of 2012</a:t>
            </a:r>
            <a:r>
              <a:rPr lang="en-GB" dirty="0" smtClean="0">
                <a:solidFill>
                  <a:srgbClr val="0000FF"/>
                </a:solidFill>
              </a:rPr>
              <a:t>. </a:t>
            </a:r>
          </a:p>
          <a:p>
            <a:r>
              <a:rPr lang="en-GB" dirty="0" smtClean="0">
                <a:solidFill>
                  <a:srgbClr val="0000FF"/>
                </a:solidFill>
              </a:rPr>
              <a:t>For the long term, EC agreed to </a:t>
            </a:r>
            <a:r>
              <a:rPr lang="en-GB" b="1" dirty="0" smtClean="0">
                <a:solidFill>
                  <a:srgbClr val="0000FF"/>
                </a:solidFill>
              </a:rPr>
              <a:t>have all currently known SVHCs included in the candidate list by 2020.</a:t>
            </a:r>
          </a:p>
          <a:p>
            <a:r>
              <a:rPr lang="en-GB" dirty="0" smtClean="0">
                <a:solidFill>
                  <a:srgbClr val="0000FF"/>
                </a:solidFill>
              </a:rPr>
              <a:t>Sets out how to identify these substances</a:t>
            </a:r>
          </a:p>
          <a:p>
            <a:r>
              <a:rPr lang="en-GB" dirty="0" smtClean="0">
                <a:solidFill>
                  <a:srgbClr val="0000FF"/>
                </a:solidFill>
              </a:rPr>
              <a:t>Based on Risk management Options </a:t>
            </a:r>
          </a:p>
          <a:p>
            <a:pPr lvl="1"/>
            <a:r>
              <a:rPr lang="en-GB" dirty="0" smtClean="0">
                <a:solidFill>
                  <a:srgbClr val="0000FF"/>
                </a:solidFill>
              </a:rPr>
              <a:t>Authorisation, restriction or substance evaluation or legislation outside REACH</a:t>
            </a:r>
            <a:endParaRPr lang="en-GB" dirty="0">
              <a:solidFill>
                <a:srgbClr val="0000FF"/>
              </a:solidFill>
            </a:endParaRPr>
          </a:p>
        </p:txBody>
      </p:sp>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10</a:t>
            </a:fld>
            <a:endParaRPr lang="sv-SE"/>
          </a:p>
        </p:txBody>
      </p:sp>
    </p:spTree>
    <p:extLst>
      <p:ext uri="{BB962C8B-B14F-4D97-AF65-F5344CB8AC3E}">
        <p14:creationId xmlns:p14="http://schemas.microsoft.com/office/powerpoint/2010/main" val="277255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200" y="116632"/>
            <a:ext cx="8229600" cy="1143000"/>
          </a:xfrm>
        </p:spPr>
        <p:txBody>
          <a:bodyPr/>
          <a:lstStyle/>
          <a:p>
            <a:r>
              <a:rPr lang="en-US" sz="3600" b="1" dirty="0">
                <a:solidFill>
                  <a:srgbClr val="000099"/>
                </a:solidFill>
              </a:rPr>
              <a:t>The roadmap on Substances of Very High Concern for 2020 </a:t>
            </a:r>
            <a:r>
              <a:rPr lang="en-US" sz="3600" b="1" dirty="0" smtClean="0">
                <a:solidFill>
                  <a:srgbClr val="000099"/>
                </a:solidFill>
              </a:rPr>
              <a:t>- 2</a:t>
            </a:r>
            <a:endParaRPr lang="sv-SE" sz="3600" dirty="0"/>
          </a:p>
        </p:txBody>
      </p:sp>
      <p:sp>
        <p:nvSpPr>
          <p:cNvPr id="3" name="Platshållare för innehåll 2"/>
          <p:cNvSpPr>
            <a:spLocks noGrp="1"/>
          </p:cNvSpPr>
          <p:nvPr>
            <p:ph idx="1"/>
          </p:nvPr>
        </p:nvSpPr>
        <p:spPr/>
        <p:txBody>
          <a:bodyPr/>
          <a:lstStyle/>
          <a:p>
            <a:r>
              <a:rPr lang="en-GB" sz="2000" dirty="0" smtClean="0">
                <a:solidFill>
                  <a:srgbClr val="0000FF"/>
                </a:solidFill>
              </a:rPr>
              <a:t>Defining the Roadmap, it is fundamental to remind that the aim of the authorisation process,  assuring that the risks from SVHCs are properly controlled  and progressively replaced by suitable alternatives. </a:t>
            </a:r>
          </a:p>
          <a:p>
            <a:r>
              <a:rPr lang="en-GB" sz="2000" b="1" dirty="0" smtClean="0">
                <a:solidFill>
                  <a:srgbClr val="0000FF"/>
                </a:solidFill>
              </a:rPr>
              <a:t>No numerical goal is </a:t>
            </a:r>
            <a:r>
              <a:rPr lang="en-GB" sz="2000" dirty="0" smtClean="0">
                <a:solidFill>
                  <a:srgbClr val="0000FF"/>
                </a:solidFill>
              </a:rPr>
              <a:t>identified </a:t>
            </a:r>
          </a:p>
          <a:p>
            <a:r>
              <a:rPr lang="en-GB" sz="2000" dirty="0" smtClean="0">
                <a:solidFill>
                  <a:srgbClr val="0000FF"/>
                </a:solidFill>
              </a:rPr>
              <a:t>From 2010 to 2012, RMOs for around 160 substances have been prepared and shared between MSCAs, Commission and ECHA. </a:t>
            </a:r>
          </a:p>
          <a:p>
            <a:r>
              <a:rPr lang="en-GB" sz="2000" dirty="0" smtClean="0">
                <a:solidFill>
                  <a:srgbClr val="0000FF"/>
                </a:solidFill>
              </a:rPr>
              <a:t>Work has started for the identification of SVHCs falling under Article 57(f) of REACH ("substances of equivalent concern" to CMRs and PBTs), focusing on sensitizers and endocrine disruptors. </a:t>
            </a:r>
          </a:p>
          <a:p>
            <a:pPr lvl="1"/>
            <a:r>
              <a:rPr lang="en-GB" sz="2000" dirty="0" smtClean="0">
                <a:solidFill>
                  <a:srgbClr val="0000FF"/>
                </a:solidFill>
              </a:rPr>
              <a:t>This work will lead, in the future, to the identification of less known and less regulated SVHCs. </a:t>
            </a:r>
          </a:p>
          <a:p>
            <a:endParaRPr lang="en-US" sz="1600" dirty="0"/>
          </a:p>
          <a:p>
            <a:endParaRPr lang="sv-SE" sz="1600" dirty="0"/>
          </a:p>
        </p:txBody>
      </p:sp>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11</a:t>
            </a:fld>
            <a:endParaRPr lang="sv-SE"/>
          </a:p>
        </p:txBody>
      </p:sp>
    </p:spTree>
    <p:extLst>
      <p:ext uri="{BB962C8B-B14F-4D97-AF65-F5344CB8AC3E}">
        <p14:creationId xmlns:p14="http://schemas.microsoft.com/office/powerpoint/2010/main" val="16250449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endParaRPr lang="sv-SE"/>
          </a:p>
        </p:txBody>
      </p:sp>
      <p:pic>
        <p:nvPicPr>
          <p:cNvPr id="6" name="Platshållare för innehåll 5" descr="Homepage - ECHA - Windows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0398" y="-20290"/>
            <a:ext cx="10455416" cy="6948391"/>
          </a:xfrm>
        </p:spPr>
      </p:pic>
      <p:sp>
        <p:nvSpPr>
          <p:cNvPr id="4" name="Platshållare för datum 3"/>
          <p:cNvSpPr>
            <a:spLocks noGrp="1"/>
          </p:cNvSpPr>
          <p:nvPr>
            <p:ph type="dt" sz="half" idx="10"/>
          </p:nvPr>
        </p:nvSpPr>
        <p:spPr>
          <a:xfrm>
            <a:off x="179512" y="6255113"/>
            <a:ext cx="2133600" cy="476250"/>
          </a:xfrm>
        </p:spPr>
        <p:txBody>
          <a:bodyPr/>
          <a:lstStyle/>
          <a:p>
            <a:fld id="{E0C7A184-EFE1-4341-A66C-EE1A57BA372A}" type="datetime1">
              <a:rPr lang="en-GB" smtClean="0"/>
              <a:t>12/12/2014</a:t>
            </a:fld>
            <a:endParaRPr lang="sv-SE" dirty="0"/>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12</a:t>
            </a:fld>
            <a:endParaRPr lang="sv-SE"/>
          </a:p>
        </p:txBody>
      </p:sp>
      <p:cxnSp>
        <p:nvCxnSpPr>
          <p:cNvPr id="8" name="Rak 7"/>
          <p:cNvCxnSpPr/>
          <p:nvPr/>
        </p:nvCxnSpPr>
        <p:spPr>
          <a:xfrm>
            <a:off x="1629036" y="2132856"/>
            <a:ext cx="6255332" cy="0"/>
          </a:xfrm>
          <a:prstGeom prst="line">
            <a:avLst/>
          </a:prstGeom>
          <a:ln w="38100">
            <a:solidFill>
              <a:srgbClr val="0000FF"/>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9" name="Rak pil 8"/>
          <p:cNvCxnSpPr/>
          <p:nvPr/>
        </p:nvCxnSpPr>
        <p:spPr>
          <a:xfrm>
            <a:off x="4427984" y="1194845"/>
            <a:ext cx="0" cy="473579"/>
          </a:xfrm>
          <a:prstGeom prst="straightConnector1">
            <a:avLst/>
          </a:prstGeom>
          <a:ln w="57150">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2025940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endParaRPr lang="sv-SE"/>
          </a:p>
        </p:txBody>
      </p:sp>
      <p:pic>
        <p:nvPicPr>
          <p:cNvPr id="6" name="Platshållare för innehåll 5" descr="Addressing Chemicals of Concern - ECHA - Windows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96057" y="-171400"/>
            <a:ext cx="10674178" cy="6892875"/>
          </a:xfrm>
        </p:spPr>
      </p:pic>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13</a:t>
            </a:fld>
            <a:endParaRPr lang="sv-SE"/>
          </a:p>
        </p:txBody>
      </p:sp>
      <p:sp>
        <p:nvSpPr>
          <p:cNvPr id="7" name="Rektangel 6"/>
          <p:cNvSpPr/>
          <p:nvPr/>
        </p:nvSpPr>
        <p:spPr>
          <a:xfrm>
            <a:off x="1835696" y="1843060"/>
            <a:ext cx="2952328" cy="365467"/>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7"/>
          <p:cNvSpPr/>
          <p:nvPr/>
        </p:nvSpPr>
        <p:spPr>
          <a:xfrm>
            <a:off x="2288276" y="3283992"/>
            <a:ext cx="1512168" cy="352148"/>
          </a:xfrm>
          <a:prstGeom prst="rect">
            <a:avLst/>
          </a:prstGeom>
          <a:noFill/>
          <a:ln>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0" name="Rektangel 9"/>
          <p:cNvSpPr/>
          <p:nvPr/>
        </p:nvSpPr>
        <p:spPr>
          <a:xfrm>
            <a:off x="2284647" y="5733256"/>
            <a:ext cx="1512168" cy="288032"/>
          </a:xfrm>
          <a:prstGeom prst="rect">
            <a:avLst/>
          </a:prstGeom>
          <a:noFill/>
          <a:ln>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 name="Rektangel 10"/>
          <p:cNvSpPr/>
          <p:nvPr/>
        </p:nvSpPr>
        <p:spPr>
          <a:xfrm>
            <a:off x="5041032" y="2208527"/>
            <a:ext cx="1512168" cy="330459"/>
          </a:xfrm>
          <a:prstGeom prst="rect">
            <a:avLst/>
          </a:prstGeom>
          <a:noFill/>
          <a:ln>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2" name="Rektangel 11"/>
          <p:cNvSpPr/>
          <p:nvPr/>
        </p:nvSpPr>
        <p:spPr>
          <a:xfrm>
            <a:off x="4031940" y="3283992"/>
            <a:ext cx="1512168" cy="296916"/>
          </a:xfrm>
          <a:prstGeom prst="rect">
            <a:avLst/>
          </a:prstGeom>
          <a:noFill/>
          <a:ln>
            <a:solidFill>
              <a:srgbClr val="3333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13" name="Rak pil 12"/>
          <p:cNvCxnSpPr/>
          <p:nvPr/>
        </p:nvCxnSpPr>
        <p:spPr>
          <a:xfrm>
            <a:off x="755576" y="1682991"/>
            <a:ext cx="628720" cy="180685"/>
          </a:xfrm>
          <a:prstGeom prst="straightConnector1">
            <a:avLst/>
          </a:prstGeom>
          <a:ln w="57150">
            <a:tailEnd type="triangle"/>
          </a:ln>
        </p:spPr>
        <p:style>
          <a:lnRef idx="2">
            <a:schemeClr val="accent2"/>
          </a:lnRef>
          <a:fillRef idx="0">
            <a:schemeClr val="accent2"/>
          </a:fillRef>
          <a:effectRef idx="1">
            <a:schemeClr val="accent2"/>
          </a:effectRef>
          <a:fontRef idx="minor">
            <a:schemeClr val="tx1"/>
          </a:fontRef>
        </p:style>
      </p:cxnSp>
      <p:cxnSp>
        <p:nvCxnSpPr>
          <p:cNvPr id="14" name="Rak pil 13"/>
          <p:cNvCxnSpPr/>
          <p:nvPr/>
        </p:nvCxnSpPr>
        <p:spPr>
          <a:xfrm>
            <a:off x="4139952" y="548680"/>
            <a:ext cx="121650" cy="502571"/>
          </a:xfrm>
          <a:prstGeom prst="straightConnector1">
            <a:avLst/>
          </a:prstGeom>
          <a:ln w="57150">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39832858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7606" y="0"/>
            <a:ext cx="8229600" cy="1143000"/>
          </a:xfrm>
        </p:spPr>
        <p:txBody>
          <a:bodyPr/>
          <a:lstStyle/>
          <a:p>
            <a:r>
              <a:rPr lang="en-GB" sz="3600" b="1" dirty="0" smtClean="0">
                <a:solidFill>
                  <a:srgbClr val="000099"/>
                </a:solidFill>
              </a:rPr>
              <a:t>On the way to the Candidate list</a:t>
            </a:r>
            <a:endParaRPr lang="en-GB" sz="3600" b="1" dirty="0">
              <a:solidFill>
                <a:srgbClr val="000099"/>
              </a:solidFill>
            </a:endParaRPr>
          </a:p>
        </p:txBody>
      </p:sp>
      <p:sp>
        <p:nvSpPr>
          <p:cNvPr id="3" name="Platshållare för innehåll 2"/>
          <p:cNvSpPr>
            <a:spLocks noGrp="1"/>
          </p:cNvSpPr>
          <p:nvPr>
            <p:ph idx="1"/>
          </p:nvPr>
        </p:nvSpPr>
        <p:spPr>
          <a:xfrm>
            <a:off x="472498" y="1719262"/>
            <a:ext cx="8229600" cy="4525963"/>
          </a:xfrm>
        </p:spPr>
        <p:txBody>
          <a:bodyPr/>
          <a:lstStyle/>
          <a:p>
            <a:r>
              <a:rPr lang="en-GB" dirty="0" smtClean="0">
                <a:solidFill>
                  <a:srgbClr val="0000FF"/>
                </a:solidFill>
              </a:rPr>
              <a:t>Follow substances discussed for RMOA</a:t>
            </a:r>
          </a:p>
          <a:p>
            <a:r>
              <a:rPr lang="en-GB" dirty="0" smtClean="0">
                <a:solidFill>
                  <a:srgbClr val="0000FF"/>
                </a:solidFill>
              </a:rPr>
              <a:t>Follow coming proposals to identify SVHCs on </a:t>
            </a:r>
          </a:p>
          <a:p>
            <a:pPr lvl="1"/>
            <a:r>
              <a:rPr lang="en-GB" dirty="0">
                <a:solidFill>
                  <a:srgbClr val="0000FF"/>
                </a:solidFill>
              </a:rPr>
              <a:t>Registry of Intentions</a:t>
            </a:r>
          </a:p>
          <a:p>
            <a:r>
              <a:rPr lang="en-GB" dirty="0" smtClean="0">
                <a:solidFill>
                  <a:srgbClr val="0000FF"/>
                </a:solidFill>
              </a:rPr>
              <a:t>Follow proposals on </a:t>
            </a:r>
          </a:p>
          <a:p>
            <a:pPr lvl="1"/>
            <a:r>
              <a:rPr lang="en-GB" dirty="0">
                <a:solidFill>
                  <a:srgbClr val="0000FF"/>
                </a:solidFill>
              </a:rPr>
              <a:t>Submitted SVHC proposals </a:t>
            </a:r>
            <a:endParaRPr lang="en-GB" dirty="0" smtClean="0">
              <a:solidFill>
                <a:srgbClr val="0000FF"/>
              </a:solidFill>
            </a:endParaRPr>
          </a:p>
          <a:p>
            <a:r>
              <a:rPr lang="en-GB" dirty="0" smtClean="0">
                <a:solidFill>
                  <a:srgbClr val="0000FF"/>
                </a:solidFill>
              </a:rPr>
              <a:t>Currently 155 substances on the candidate list</a:t>
            </a:r>
          </a:p>
          <a:p>
            <a:pPr lvl="1"/>
            <a:r>
              <a:rPr lang="en-GB" dirty="0" smtClean="0">
                <a:solidFill>
                  <a:srgbClr val="0000FF"/>
                </a:solidFill>
              </a:rPr>
              <a:t>Updated twice a year</a:t>
            </a:r>
          </a:p>
          <a:p>
            <a:pPr lvl="1"/>
            <a:r>
              <a:rPr lang="en-GB" dirty="0" smtClean="0">
                <a:solidFill>
                  <a:srgbClr val="0000FF"/>
                </a:solidFill>
              </a:rPr>
              <a:t>Possibly </a:t>
            </a:r>
            <a:r>
              <a:rPr lang="en-GB" dirty="0">
                <a:solidFill>
                  <a:srgbClr val="0000FF"/>
                </a:solidFill>
              </a:rPr>
              <a:t>a</a:t>
            </a:r>
            <a:r>
              <a:rPr lang="en-GB" dirty="0" smtClean="0">
                <a:solidFill>
                  <a:srgbClr val="0000FF"/>
                </a:solidFill>
              </a:rPr>
              <a:t>round 20 more this week </a:t>
            </a:r>
          </a:p>
        </p:txBody>
      </p:sp>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14</a:t>
            </a:fld>
            <a:endParaRPr lang="sv-SE"/>
          </a:p>
        </p:txBody>
      </p:sp>
    </p:spTree>
    <p:extLst>
      <p:ext uri="{BB962C8B-B14F-4D97-AF65-F5344CB8AC3E}">
        <p14:creationId xmlns:p14="http://schemas.microsoft.com/office/powerpoint/2010/main" val="16260439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15</a:t>
            </a:fld>
            <a:endParaRPr lang="sv-SE"/>
          </a:p>
        </p:txBody>
      </p:sp>
      <p:pic>
        <p:nvPicPr>
          <p:cNvPr id="6" name="Bildobjekt 5" descr="Public consultations in the authorisation process - ECHA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600" y="-558824"/>
            <a:ext cx="11452830" cy="7416824"/>
          </a:xfrm>
          <a:prstGeom prst="rect">
            <a:avLst/>
          </a:prstGeom>
        </p:spPr>
      </p:pic>
      <p:cxnSp>
        <p:nvCxnSpPr>
          <p:cNvPr id="7" name="Rak pil 6"/>
          <p:cNvCxnSpPr/>
          <p:nvPr/>
        </p:nvCxnSpPr>
        <p:spPr>
          <a:xfrm>
            <a:off x="2483768" y="1556792"/>
            <a:ext cx="628720" cy="180685"/>
          </a:xfrm>
          <a:prstGeom prst="straightConnector1">
            <a:avLst/>
          </a:prstGeom>
          <a:ln w="57150">
            <a:tailEnd type="triangle"/>
          </a:ln>
        </p:spPr>
        <p:style>
          <a:lnRef idx="2">
            <a:schemeClr val="accent2"/>
          </a:lnRef>
          <a:fillRef idx="0">
            <a:schemeClr val="accent2"/>
          </a:fillRef>
          <a:effectRef idx="1">
            <a:schemeClr val="accent2"/>
          </a:effectRef>
          <a:fontRef idx="minor">
            <a:schemeClr val="tx1"/>
          </a:fontRef>
        </p:style>
      </p:cxnSp>
      <p:cxnSp>
        <p:nvCxnSpPr>
          <p:cNvPr id="8" name="Rak pil 7"/>
          <p:cNvCxnSpPr/>
          <p:nvPr/>
        </p:nvCxnSpPr>
        <p:spPr>
          <a:xfrm>
            <a:off x="1835696" y="4437112"/>
            <a:ext cx="375712"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7184474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50831" y="-320674"/>
            <a:ext cx="8229600" cy="1325562"/>
          </a:xfrm>
        </p:spPr>
        <p:txBody>
          <a:bodyPr/>
          <a:lstStyle/>
          <a:p>
            <a:r>
              <a:rPr lang="sv-SE" dirty="0"/>
              <a:t/>
            </a:r>
            <a:br>
              <a:rPr lang="sv-SE" dirty="0"/>
            </a:br>
            <a:r>
              <a:rPr lang="en-US" dirty="0"/>
              <a:t> </a:t>
            </a:r>
            <a:r>
              <a:rPr lang="en-US" sz="3600" b="1" dirty="0">
                <a:solidFill>
                  <a:srgbClr val="000099"/>
                </a:solidFill>
              </a:rPr>
              <a:t>SVHC Roadmap to 2020 Implementation Plan</a:t>
            </a:r>
            <a:endParaRPr lang="sv-SE" sz="3600" b="1" dirty="0">
              <a:solidFill>
                <a:srgbClr val="000099"/>
              </a:solidFill>
            </a:endParaRPr>
          </a:p>
        </p:txBody>
      </p:sp>
      <p:sp>
        <p:nvSpPr>
          <p:cNvPr id="3" name="Platshållare för innehåll 2"/>
          <p:cNvSpPr>
            <a:spLocks noGrp="1"/>
          </p:cNvSpPr>
          <p:nvPr>
            <p:ph idx="1"/>
          </p:nvPr>
        </p:nvSpPr>
        <p:spPr/>
        <p:txBody>
          <a:bodyPr/>
          <a:lstStyle/>
          <a:p>
            <a:r>
              <a:rPr lang="sv-SE" dirty="0" smtClean="0"/>
              <a:t>PACT</a:t>
            </a:r>
          </a:p>
          <a:p>
            <a:endParaRPr lang="sv-SE" dirty="0"/>
          </a:p>
        </p:txBody>
      </p:sp>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16</a:t>
            </a:fld>
            <a:endParaRPr lang="sv-SE"/>
          </a:p>
        </p:txBody>
      </p:sp>
      <p:pic>
        <p:nvPicPr>
          <p:cNvPr id="6" name="Bildobjekt 5" descr="PACT-RMOA substances - ECHA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6671" y="1155319"/>
            <a:ext cx="10620672" cy="5702681"/>
          </a:xfrm>
          <a:prstGeom prst="rect">
            <a:avLst/>
          </a:prstGeom>
        </p:spPr>
      </p:pic>
    </p:spTree>
    <p:extLst>
      <p:ext uri="{BB962C8B-B14F-4D97-AF65-F5344CB8AC3E}">
        <p14:creationId xmlns:p14="http://schemas.microsoft.com/office/powerpoint/2010/main" val="802241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17</a:t>
            </a:fld>
            <a:endParaRPr lang="sv-SE"/>
          </a:p>
        </p:txBody>
      </p:sp>
      <p:pic>
        <p:nvPicPr>
          <p:cNvPr id="5" name="Bildobjekt 4" descr="PACT-RMOA substances - ECHA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4664" y="0"/>
            <a:ext cx="12262115" cy="7173416"/>
          </a:xfrm>
          <a:prstGeom prst="rect">
            <a:avLst/>
          </a:prstGeom>
        </p:spPr>
      </p:pic>
      <p:sp>
        <p:nvSpPr>
          <p:cNvPr id="6" name="Rektangel 5"/>
          <p:cNvSpPr/>
          <p:nvPr/>
        </p:nvSpPr>
        <p:spPr>
          <a:xfrm>
            <a:off x="5652120" y="908720"/>
            <a:ext cx="3034680" cy="432048"/>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7" name="Rektangel med rundade hörn 6"/>
          <p:cNvSpPr/>
          <p:nvPr/>
        </p:nvSpPr>
        <p:spPr>
          <a:xfrm>
            <a:off x="5508104" y="5013176"/>
            <a:ext cx="1381472" cy="288032"/>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med rundade hörn 7"/>
          <p:cNvSpPr/>
          <p:nvPr/>
        </p:nvSpPr>
        <p:spPr>
          <a:xfrm>
            <a:off x="2123727" y="6245225"/>
            <a:ext cx="5112568" cy="433886"/>
          </a:xfrm>
          <a:prstGeom prst="round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33347545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endParaRPr lang="sv-SE"/>
          </a:p>
        </p:txBody>
      </p:sp>
      <p:pic>
        <p:nvPicPr>
          <p:cNvPr id="6" name="Platshållare för innehåll 5" descr="PACT-RMOA substances - ECHA - Windows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477628" y="87413"/>
            <a:ext cx="12099255" cy="6823944"/>
          </a:xfrm>
        </p:spPr>
      </p:pic>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18</a:t>
            </a:fld>
            <a:endParaRPr lang="sv-SE"/>
          </a:p>
        </p:txBody>
      </p:sp>
      <p:sp>
        <p:nvSpPr>
          <p:cNvPr id="7" name="Rektangel 6"/>
          <p:cNvSpPr/>
          <p:nvPr/>
        </p:nvSpPr>
        <p:spPr>
          <a:xfrm>
            <a:off x="5436096" y="388938"/>
            <a:ext cx="3384376" cy="375766"/>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7"/>
          <p:cNvSpPr/>
          <p:nvPr/>
        </p:nvSpPr>
        <p:spPr>
          <a:xfrm>
            <a:off x="5652120" y="4509120"/>
            <a:ext cx="2016223" cy="288032"/>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9" name="Rektangel 8"/>
          <p:cNvSpPr/>
          <p:nvPr/>
        </p:nvSpPr>
        <p:spPr>
          <a:xfrm>
            <a:off x="5542802" y="5979071"/>
            <a:ext cx="1152128" cy="295945"/>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41995973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datum 3"/>
          <p:cNvSpPr>
            <a:spLocks noGrp="1"/>
          </p:cNvSpPr>
          <p:nvPr>
            <p:ph type="dt" sz="half" idx="10"/>
          </p:nvPr>
        </p:nvSpPr>
        <p:spPr/>
        <p:txBody>
          <a:bodyPr/>
          <a:lstStyle/>
          <a:p>
            <a:fld id="{E0C7A184-EFE1-4341-A66C-EE1A57BA372A}" type="datetime1">
              <a:rPr lang="en-GB" smtClean="0"/>
              <a:t>12/12/2014</a:t>
            </a:fld>
            <a:endParaRPr lang="sv-SE"/>
          </a:p>
        </p:txBody>
      </p:sp>
      <p:sp>
        <p:nvSpPr>
          <p:cNvPr id="5" name="Platshållare för bildnummer 4"/>
          <p:cNvSpPr>
            <a:spLocks noGrp="1"/>
          </p:cNvSpPr>
          <p:nvPr>
            <p:ph type="sldNum" sz="quarter" idx="12"/>
          </p:nvPr>
        </p:nvSpPr>
        <p:spPr/>
        <p:txBody>
          <a:bodyPr/>
          <a:lstStyle/>
          <a:p>
            <a:fld id="{C0BAECC7-6F95-4048-B30D-2FB910364063}" type="slidenum">
              <a:rPr lang="sv-SE" smtClean="0"/>
              <a:pPr/>
              <a:t>19</a:t>
            </a:fld>
            <a:endParaRPr lang="sv-SE"/>
          </a:p>
        </p:txBody>
      </p:sp>
      <p:pic>
        <p:nvPicPr>
          <p:cNvPr id="6" name="Bildobjekt 5" descr="PACT-RMOA substances - ECHA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0568" y="-315416"/>
            <a:ext cx="11040719" cy="6820867"/>
          </a:xfrm>
          <a:prstGeom prst="rect">
            <a:avLst/>
          </a:prstGeom>
        </p:spPr>
      </p:pic>
      <p:sp>
        <p:nvSpPr>
          <p:cNvPr id="7" name="Rektangel 6"/>
          <p:cNvSpPr/>
          <p:nvPr/>
        </p:nvSpPr>
        <p:spPr>
          <a:xfrm>
            <a:off x="6096000" y="476672"/>
            <a:ext cx="1860376" cy="360040"/>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8" name="Rektangel 7"/>
          <p:cNvSpPr/>
          <p:nvPr/>
        </p:nvSpPr>
        <p:spPr>
          <a:xfrm>
            <a:off x="6096000" y="4581128"/>
            <a:ext cx="780256" cy="288032"/>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0" name="Rektangel 9"/>
          <p:cNvSpPr/>
          <p:nvPr/>
        </p:nvSpPr>
        <p:spPr>
          <a:xfrm>
            <a:off x="6096000" y="6021288"/>
            <a:ext cx="780256" cy="288032"/>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14756232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ChangeArrowheads="1"/>
          </p:cNvSpPr>
          <p:nvPr>
            <p:ph type="title"/>
          </p:nvPr>
        </p:nvSpPr>
        <p:spPr>
          <a:xfrm>
            <a:off x="468313" y="260350"/>
            <a:ext cx="8218487" cy="706438"/>
          </a:xfrm>
        </p:spPr>
        <p:txBody>
          <a:bodyPr/>
          <a:lstStyle/>
          <a:p>
            <a:r>
              <a:rPr lang="en-GB" sz="3600" b="1" dirty="0" smtClean="0">
                <a:solidFill>
                  <a:srgbClr val="000099"/>
                </a:solidFill>
              </a:rPr>
              <a:t>Further information</a:t>
            </a:r>
          </a:p>
        </p:txBody>
      </p:sp>
      <p:sp>
        <p:nvSpPr>
          <p:cNvPr id="530435" name="Rectangle 3"/>
          <p:cNvSpPr>
            <a:spLocks noGrp="1" noChangeArrowheads="1"/>
          </p:cNvSpPr>
          <p:nvPr>
            <p:ph type="body" idx="1"/>
          </p:nvPr>
        </p:nvSpPr>
        <p:spPr>
          <a:xfrm>
            <a:off x="468313" y="1700808"/>
            <a:ext cx="8229600" cy="5157192"/>
          </a:xfrm>
        </p:spPr>
        <p:txBody>
          <a:bodyPr/>
          <a:lstStyle/>
          <a:p>
            <a:pPr>
              <a:buSzPct val="75000"/>
              <a:buFont typeface="Wingdings" pitchFamily="2" charset="2"/>
              <a:buNone/>
            </a:pPr>
            <a:r>
              <a:rPr lang="en-GB" dirty="0" smtClean="0">
                <a:solidFill>
                  <a:srgbClr val="0000FF"/>
                </a:solidFill>
              </a:rPr>
              <a:t>	More information about REACH and CLP, how it works and available tools can be found on the website of the European Chemicals Agency in the Classification section at: </a:t>
            </a:r>
          </a:p>
          <a:p>
            <a:pPr>
              <a:buSzPct val="75000"/>
              <a:buFont typeface="Wingdings" pitchFamily="2" charset="2"/>
              <a:buChar char="Ø"/>
            </a:pPr>
            <a:endParaRPr lang="fi-FI" dirty="0" smtClean="0">
              <a:solidFill>
                <a:srgbClr val="9900CC"/>
              </a:solidFill>
            </a:endParaRPr>
          </a:p>
          <a:p>
            <a:pPr algn="ctr">
              <a:buSzPct val="75000"/>
              <a:buFont typeface="Wingdings" pitchFamily="2" charset="2"/>
              <a:buNone/>
            </a:pPr>
            <a:r>
              <a:rPr lang="en-GB" dirty="0" smtClean="0">
                <a:solidFill>
                  <a:srgbClr val="9900CC"/>
                </a:solidFill>
                <a:hlinkClick r:id="rId3"/>
              </a:rPr>
              <a:t>http://echa.europa.eu/classification_en.asp</a:t>
            </a:r>
            <a:r>
              <a:rPr lang="en-GB" dirty="0" smtClean="0">
                <a:solidFill>
                  <a:srgbClr val="9900CC"/>
                </a:solidFill>
              </a:rPr>
              <a:t> </a:t>
            </a:r>
          </a:p>
        </p:txBody>
      </p:sp>
    </p:spTree>
    <p:extLst>
      <p:ext uri="{BB962C8B-B14F-4D97-AF65-F5344CB8AC3E}">
        <p14:creationId xmlns:p14="http://schemas.microsoft.com/office/powerpoint/2010/main" val="24347592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323528" y="476672"/>
            <a:ext cx="8197850" cy="488950"/>
          </a:xfrm>
        </p:spPr>
        <p:txBody>
          <a:bodyPr/>
          <a:lstStyle/>
          <a:p>
            <a:r>
              <a:rPr lang="en-GB" sz="3600" b="1" dirty="0" smtClean="0">
                <a:solidFill>
                  <a:srgbClr val="000099"/>
                </a:solidFill>
              </a:rPr>
              <a:t>Outline</a:t>
            </a:r>
            <a:endParaRPr lang="en-GB" sz="3600" b="1" dirty="0">
              <a:solidFill>
                <a:srgbClr val="000099"/>
              </a:solidFill>
            </a:endParaRPr>
          </a:p>
        </p:txBody>
      </p:sp>
      <p:sp>
        <p:nvSpPr>
          <p:cNvPr id="3" name="Platshållare för text 2"/>
          <p:cNvSpPr>
            <a:spLocks noGrp="1"/>
          </p:cNvSpPr>
          <p:nvPr>
            <p:ph type="body" sz="half" idx="1"/>
          </p:nvPr>
        </p:nvSpPr>
        <p:spPr>
          <a:xfrm>
            <a:off x="611560" y="1548011"/>
            <a:ext cx="8229600" cy="4104456"/>
          </a:xfrm>
        </p:spPr>
        <p:txBody>
          <a:bodyPr/>
          <a:lstStyle/>
          <a:p>
            <a:pPr>
              <a:lnSpc>
                <a:spcPct val="150000"/>
              </a:lnSpc>
              <a:buClr>
                <a:srgbClr val="0000FF"/>
              </a:buClr>
              <a:buSzPct val="80000"/>
              <a:buFont typeface="Wingdings" pitchFamily="2" charset="2"/>
              <a:buChar char="Ø"/>
            </a:pPr>
            <a:r>
              <a:rPr lang="en-GB" sz="2800" dirty="0" smtClean="0">
                <a:solidFill>
                  <a:srgbClr val="0000FF"/>
                </a:solidFill>
              </a:rPr>
              <a:t>REACH –authorisation and SVHCs, important points  - Risk Management Options</a:t>
            </a:r>
          </a:p>
          <a:p>
            <a:pPr>
              <a:lnSpc>
                <a:spcPct val="150000"/>
              </a:lnSpc>
              <a:buClr>
                <a:srgbClr val="0000FF"/>
              </a:buClr>
              <a:buSzPct val="80000"/>
              <a:buFont typeface="Wingdings" pitchFamily="2" charset="2"/>
              <a:buChar char="Ø"/>
            </a:pPr>
            <a:r>
              <a:rPr lang="en-GB" sz="2800" b="1" dirty="0" smtClean="0">
                <a:solidFill>
                  <a:srgbClr val="0000FF"/>
                </a:solidFill>
              </a:rPr>
              <a:t>Swedish enforcement</a:t>
            </a:r>
          </a:p>
          <a:p>
            <a:pPr>
              <a:lnSpc>
                <a:spcPct val="150000"/>
              </a:lnSpc>
              <a:buClr>
                <a:srgbClr val="0000FF"/>
              </a:buClr>
              <a:buSzPct val="80000"/>
              <a:buFont typeface="Wingdings" pitchFamily="2" charset="2"/>
              <a:buChar char="Ø"/>
            </a:pPr>
            <a:r>
              <a:rPr lang="en-US" sz="2800" dirty="0">
                <a:solidFill>
                  <a:srgbClr val="0000FF"/>
                </a:solidFill>
              </a:rPr>
              <a:t>PRIO – a Tool for Risk Reduction of </a:t>
            </a:r>
            <a:r>
              <a:rPr lang="en-US" sz="2800" dirty="0" smtClean="0">
                <a:solidFill>
                  <a:srgbClr val="0000FF"/>
                </a:solidFill>
              </a:rPr>
              <a:t>Chemicals</a:t>
            </a:r>
            <a:endParaRPr lang="en-GB" sz="2800" dirty="0" smtClean="0">
              <a:solidFill>
                <a:srgbClr val="0000FF"/>
              </a:solidFill>
            </a:endParaRPr>
          </a:p>
          <a:p>
            <a:pPr>
              <a:lnSpc>
                <a:spcPct val="150000"/>
              </a:lnSpc>
              <a:buClr>
                <a:srgbClr val="0000FF"/>
              </a:buClr>
              <a:buSzPct val="80000"/>
              <a:buFont typeface="Wingdings" pitchFamily="2" charset="2"/>
              <a:buChar char="Ø"/>
            </a:pPr>
            <a:r>
              <a:rPr lang="en-GB" sz="2800" dirty="0" err="1" smtClean="0">
                <a:solidFill>
                  <a:srgbClr val="0000FF"/>
                </a:solidFill>
              </a:rPr>
              <a:t>Chem</a:t>
            </a:r>
            <a:r>
              <a:rPr lang="en-GB" sz="2800" dirty="0" smtClean="0">
                <a:solidFill>
                  <a:srgbClr val="0000FF"/>
                </a:solidFill>
              </a:rPr>
              <a:t> Sec – SIN list and </a:t>
            </a:r>
            <a:r>
              <a:rPr lang="en-GB" sz="2800" dirty="0" err="1" smtClean="0">
                <a:solidFill>
                  <a:srgbClr val="0000FF"/>
                </a:solidFill>
              </a:rPr>
              <a:t>Subsport</a:t>
            </a: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endParaRPr lang="en-GB" dirty="0">
              <a:solidFill>
                <a:srgbClr val="0000FF"/>
              </a:solidFill>
            </a:endParaRPr>
          </a:p>
        </p:txBody>
      </p:sp>
      <p:sp>
        <p:nvSpPr>
          <p:cNvPr id="7" name="Platshållare för datum 6"/>
          <p:cNvSpPr>
            <a:spLocks noGrp="1"/>
          </p:cNvSpPr>
          <p:nvPr>
            <p:ph type="dt" sz="half" idx="10"/>
          </p:nvPr>
        </p:nvSpPr>
        <p:spPr/>
        <p:txBody>
          <a:bodyPr/>
          <a:lstStyle/>
          <a:p>
            <a:pPr>
              <a:defRPr/>
            </a:pPr>
            <a:fld id="{FF931C05-EAD1-45A7-BB12-6B53274C5818}" type="datetime1">
              <a:rPr lang="en-GB" smtClean="0"/>
              <a:t>12/12/2014</a:t>
            </a:fld>
            <a:endParaRPr lang="fi-FI"/>
          </a:p>
        </p:txBody>
      </p:sp>
      <p:sp>
        <p:nvSpPr>
          <p:cNvPr id="8" name="Platshållare för bildnummer 7"/>
          <p:cNvSpPr>
            <a:spLocks noGrp="1"/>
          </p:cNvSpPr>
          <p:nvPr>
            <p:ph type="sldNum" sz="quarter" idx="12"/>
          </p:nvPr>
        </p:nvSpPr>
        <p:spPr/>
        <p:txBody>
          <a:bodyPr/>
          <a:lstStyle/>
          <a:p>
            <a:pPr>
              <a:defRPr/>
            </a:pPr>
            <a:fld id="{D1B58C20-5588-401B-A47A-8A82B7DB4D04}" type="slidenum">
              <a:rPr lang="fi-FI" smtClean="0"/>
              <a:pPr>
                <a:defRPr/>
              </a:pPr>
              <a:t>21</a:t>
            </a:fld>
            <a:endParaRPr lang="fi-FI"/>
          </a:p>
        </p:txBody>
      </p:sp>
    </p:spTree>
    <p:extLst>
      <p:ext uri="{BB962C8B-B14F-4D97-AF65-F5344CB8AC3E}">
        <p14:creationId xmlns:p14="http://schemas.microsoft.com/office/powerpoint/2010/main" val="23593980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p:cNvSpPr>
            <a:spLocks noGrp="1"/>
          </p:cNvSpPr>
          <p:nvPr>
            <p:ph type="title"/>
          </p:nvPr>
        </p:nvSpPr>
        <p:spPr>
          <a:xfrm>
            <a:off x="449161" y="160649"/>
            <a:ext cx="8229600" cy="1143000"/>
          </a:xfrm>
        </p:spPr>
        <p:txBody>
          <a:bodyPr/>
          <a:lstStyle/>
          <a:p>
            <a:r>
              <a:rPr lang="en-GB" sz="3600" b="1" dirty="0" smtClean="0">
                <a:solidFill>
                  <a:srgbClr val="000099"/>
                </a:solidFill>
              </a:rPr>
              <a:t>Enforcement</a:t>
            </a:r>
            <a:endParaRPr lang="en-GB" sz="3600" b="1" dirty="0">
              <a:solidFill>
                <a:srgbClr val="000099"/>
              </a:solidFill>
            </a:endParaRPr>
          </a:p>
        </p:txBody>
      </p:sp>
      <p:sp>
        <p:nvSpPr>
          <p:cNvPr id="5" name="Platshållare för innehåll 4"/>
          <p:cNvSpPr>
            <a:spLocks noGrp="1"/>
          </p:cNvSpPr>
          <p:nvPr>
            <p:ph idx="1"/>
          </p:nvPr>
        </p:nvSpPr>
        <p:spPr>
          <a:xfrm>
            <a:off x="457200" y="1556792"/>
            <a:ext cx="8229600" cy="4392488"/>
          </a:xfrm>
        </p:spPr>
        <p:txBody>
          <a:bodyPr/>
          <a:lstStyle/>
          <a:p>
            <a:pPr>
              <a:lnSpc>
                <a:spcPct val="150000"/>
              </a:lnSpc>
            </a:pPr>
            <a:r>
              <a:rPr lang="en-GB" dirty="0" smtClean="0">
                <a:solidFill>
                  <a:srgbClr val="0000FF"/>
                </a:solidFill>
              </a:rPr>
              <a:t>National responsibility under all Union legislation</a:t>
            </a:r>
          </a:p>
          <a:p>
            <a:pPr>
              <a:lnSpc>
                <a:spcPct val="150000"/>
              </a:lnSpc>
            </a:pPr>
            <a:r>
              <a:rPr lang="en-GB" dirty="0" smtClean="0">
                <a:solidFill>
                  <a:srgbClr val="0000FF"/>
                </a:solidFill>
              </a:rPr>
              <a:t>Swedish strategy each year</a:t>
            </a:r>
          </a:p>
          <a:p>
            <a:pPr>
              <a:lnSpc>
                <a:spcPct val="150000"/>
              </a:lnSpc>
            </a:pPr>
            <a:r>
              <a:rPr lang="en-GB" dirty="0" smtClean="0">
                <a:solidFill>
                  <a:srgbClr val="0000FF"/>
                </a:solidFill>
              </a:rPr>
              <a:t>Regional and local authorities involved as well</a:t>
            </a:r>
          </a:p>
          <a:p>
            <a:pPr>
              <a:lnSpc>
                <a:spcPct val="150000"/>
              </a:lnSpc>
            </a:pPr>
            <a:r>
              <a:rPr lang="en-GB" dirty="0" smtClean="0">
                <a:solidFill>
                  <a:srgbClr val="0000FF"/>
                </a:solidFill>
              </a:rPr>
              <a:t>Cooperates with rest of EU via Forum for the Exchange of Information on Enforcement</a:t>
            </a:r>
          </a:p>
          <a:p>
            <a:pPr lvl="1">
              <a:lnSpc>
                <a:spcPct val="150000"/>
              </a:lnSpc>
            </a:pPr>
            <a:r>
              <a:rPr lang="en-GB" dirty="0" smtClean="0">
                <a:solidFill>
                  <a:srgbClr val="0000FF"/>
                </a:solidFill>
              </a:rPr>
              <a:t>Next Forum project focuses on Restrictions</a:t>
            </a:r>
          </a:p>
          <a:p>
            <a:pPr lvl="1">
              <a:lnSpc>
                <a:spcPct val="150000"/>
              </a:lnSpc>
            </a:pPr>
            <a:r>
              <a:rPr lang="en-GB" dirty="0" smtClean="0">
                <a:solidFill>
                  <a:srgbClr val="0000FF"/>
                </a:solidFill>
              </a:rPr>
              <a:t>Information on ECHA website</a:t>
            </a:r>
          </a:p>
          <a:p>
            <a:endParaRPr lang="en-GB" dirty="0"/>
          </a:p>
        </p:txBody>
      </p:sp>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22</a:t>
            </a:fld>
            <a:endParaRPr lang="sv-SE"/>
          </a:p>
        </p:txBody>
      </p:sp>
    </p:spTree>
    <p:extLst>
      <p:ext uri="{BB962C8B-B14F-4D97-AF65-F5344CB8AC3E}">
        <p14:creationId xmlns:p14="http://schemas.microsoft.com/office/powerpoint/2010/main" val="1861372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639657">
            <a:off x="6675871" y="2182341"/>
            <a:ext cx="2021193" cy="283961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ubrik 1"/>
          <p:cNvSpPr>
            <a:spLocks noGrp="1"/>
          </p:cNvSpPr>
          <p:nvPr>
            <p:ph type="title"/>
          </p:nvPr>
        </p:nvSpPr>
        <p:spPr>
          <a:xfrm>
            <a:off x="467544" y="0"/>
            <a:ext cx="8229600" cy="1143000"/>
          </a:xfrm>
        </p:spPr>
        <p:txBody>
          <a:bodyPr/>
          <a:lstStyle/>
          <a:p>
            <a:r>
              <a:rPr lang="en-GB" sz="3600" b="1" dirty="0" smtClean="0">
                <a:solidFill>
                  <a:srgbClr val="000099"/>
                </a:solidFill>
              </a:rPr>
              <a:t>Strategy for effective enforcement</a:t>
            </a:r>
            <a:endParaRPr lang="en-GB" sz="3600" b="1" dirty="0">
              <a:solidFill>
                <a:srgbClr val="000099"/>
              </a:solidFill>
            </a:endParaRPr>
          </a:p>
        </p:txBody>
      </p:sp>
      <p:sp>
        <p:nvSpPr>
          <p:cNvPr id="3" name="Platshållare för innehåll 2"/>
          <p:cNvSpPr>
            <a:spLocks noGrp="1"/>
          </p:cNvSpPr>
          <p:nvPr>
            <p:ph idx="1"/>
          </p:nvPr>
        </p:nvSpPr>
        <p:spPr>
          <a:xfrm>
            <a:off x="467544" y="1124744"/>
            <a:ext cx="6696744" cy="5400600"/>
          </a:xfrm>
        </p:spPr>
        <p:txBody>
          <a:bodyPr/>
          <a:lstStyle/>
          <a:p>
            <a:r>
              <a:rPr lang="en-GB" sz="2000" dirty="0" smtClean="0">
                <a:solidFill>
                  <a:srgbClr val="0000FF"/>
                </a:solidFill>
              </a:rPr>
              <a:t>Criteria for prioritising groups </a:t>
            </a:r>
            <a:r>
              <a:rPr lang="en-GB" sz="2000" dirty="0">
                <a:solidFill>
                  <a:srgbClr val="0000FF"/>
                </a:solidFill>
              </a:rPr>
              <a:t>o</a:t>
            </a:r>
            <a:r>
              <a:rPr lang="en-GB" sz="2000" dirty="0" smtClean="0">
                <a:solidFill>
                  <a:srgbClr val="0000FF"/>
                </a:solidFill>
              </a:rPr>
              <a:t>f articles</a:t>
            </a:r>
          </a:p>
          <a:p>
            <a:pPr lvl="1"/>
            <a:r>
              <a:rPr lang="en-GB" sz="1800" dirty="0" smtClean="0">
                <a:solidFill>
                  <a:srgbClr val="0000FF"/>
                </a:solidFill>
              </a:rPr>
              <a:t>risk to human health or the environment</a:t>
            </a:r>
          </a:p>
          <a:p>
            <a:pPr lvl="1"/>
            <a:r>
              <a:rPr lang="en-GB" sz="1800" dirty="0" smtClean="0">
                <a:solidFill>
                  <a:srgbClr val="0000FF"/>
                </a:solidFill>
              </a:rPr>
              <a:t>probability of finding a dangerous substance in the article </a:t>
            </a:r>
          </a:p>
          <a:p>
            <a:pPr lvl="1"/>
            <a:r>
              <a:rPr lang="en-GB" sz="1800" dirty="0" smtClean="0">
                <a:solidFill>
                  <a:srgbClr val="0000FF"/>
                </a:solidFill>
              </a:rPr>
              <a:t>possible to enforce </a:t>
            </a:r>
          </a:p>
          <a:p>
            <a:r>
              <a:rPr lang="en-GB" sz="2000" dirty="0" smtClean="0">
                <a:solidFill>
                  <a:srgbClr val="0000FF"/>
                </a:solidFill>
              </a:rPr>
              <a:t>Prioritised groups of articles</a:t>
            </a:r>
          </a:p>
          <a:p>
            <a:pPr lvl="1"/>
            <a:r>
              <a:rPr lang="en-GB" sz="1800" dirty="0" smtClean="0">
                <a:solidFill>
                  <a:srgbClr val="0000FF"/>
                </a:solidFill>
              </a:rPr>
              <a:t>clothing, shoes and accessories </a:t>
            </a:r>
          </a:p>
          <a:p>
            <a:pPr lvl="1"/>
            <a:r>
              <a:rPr lang="en-GB" sz="1800" dirty="0" smtClean="0">
                <a:solidFill>
                  <a:srgbClr val="0000FF"/>
                </a:solidFill>
              </a:rPr>
              <a:t>toys and other articles intended for children, </a:t>
            </a:r>
          </a:p>
          <a:p>
            <a:pPr lvl="1"/>
            <a:r>
              <a:rPr lang="en-GB" sz="1800" dirty="0" smtClean="0">
                <a:solidFill>
                  <a:srgbClr val="0000FF"/>
                </a:solidFill>
              </a:rPr>
              <a:t>electrical and electronic equipment, </a:t>
            </a:r>
          </a:p>
          <a:p>
            <a:pPr lvl="1"/>
            <a:r>
              <a:rPr lang="en-GB" sz="1800" dirty="0" smtClean="0">
                <a:solidFill>
                  <a:srgbClr val="0000FF"/>
                </a:solidFill>
              </a:rPr>
              <a:t>building products and furnishing etc.</a:t>
            </a:r>
          </a:p>
          <a:p>
            <a:r>
              <a:rPr lang="en-GB" sz="2000" dirty="0" smtClean="0">
                <a:solidFill>
                  <a:srgbClr val="0000FF"/>
                </a:solidFill>
              </a:rPr>
              <a:t>Targeting economic actors</a:t>
            </a:r>
            <a:endParaRPr lang="en-GB" sz="2000" dirty="0">
              <a:solidFill>
                <a:srgbClr val="0000FF"/>
              </a:solidFill>
            </a:endParaRPr>
          </a:p>
          <a:p>
            <a:pPr lvl="1"/>
            <a:r>
              <a:rPr lang="en-GB" sz="1800" dirty="0">
                <a:solidFill>
                  <a:srgbClr val="0000FF"/>
                </a:solidFill>
              </a:rPr>
              <a:t>Cooperation with Customs, import statistics, </a:t>
            </a:r>
            <a:r>
              <a:rPr lang="en-GB" sz="1800" dirty="0" smtClean="0">
                <a:solidFill>
                  <a:srgbClr val="0000FF"/>
                </a:solidFill>
              </a:rPr>
              <a:t>structural </a:t>
            </a:r>
            <a:r>
              <a:rPr lang="en-GB" sz="1800" dirty="0">
                <a:solidFill>
                  <a:srgbClr val="0000FF"/>
                </a:solidFill>
              </a:rPr>
              <a:t>business </a:t>
            </a:r>
            <a:r>
              <a:rPr lang="en-GB" sz="1800" dirty="0" smtClean="0">
                <a:solidFill>
                  <a:srgbClr val="0000FF"/>
                </a:solidFill>
              </a:rPr>
              <a:t>statistics, general </a:t>
            </a:r>
            <a:r>
              <a:rPr lang="en-GB" sz="1800" dirty="0">
                <a:solidFill>
                  <a:srgbClr val="0000FF"/>
                </a:solidFill>
              </a:rPr>
              <a:t>internet </a:t>
            </a:r>
            <a:r>
              <a:rPr lang="en-GB" sz="1800" dirty="0" smtClean="0">
                <a:solidFill>
                  <a:srgbClr val="0000FF"/>
                </a:solidFill>
              </a:rPr>
              <a:t>searches, RAPEX</a:t>
            </a:r>
            <a:r>
              <a:rPr lang="en-GB" sz="1800" dirty="0">
                <a:solidFill>
                  <a:srgbClr val="0000FF"/>
                </a:solidFill>
              </a:rPr>
              <a:t>, </a:t>
            </a:r>
            <a:r>
              <a:rPr lang="en-GB" sz="1800" dirty="0" smtClean="0">
                <a:solidFill>
                  <a:srgbClr val="0000FF"/>
                </a:solidFill>
              </a:rPr>
              <a:t>ICSMS, other </a:t>
            </a:r>
            <a:r>
              <a:rPr lang="en-GB" sz="1800" dirty="0">
                <a:solidFill>
                  <a:srgbClr val="0000FF"/>
                </a:solidFill>
              </a:rPr>
              <a:t>market surveillance authorities</a:t>
            </a:r>
            <a:r>
              <a:rPr lang="en-GB" sz="1800" dirty="0" smtClean="0">
                <a:solidFill>
                  <a:srgbClr val="0000FF"/>
                </a:solidFill>
              </a:rPr>
              <a:t>, other </a:t>
            </a:r>
            <a:r>
              <a:rPr lang="en-GB" sz="1800" dirty="0">
                <a:solidFill>
                  <a:srgbClr val="0000FF"/>
                </a:solidFill>
              </a:rPr>
              <a:t>authorities in the EU…</a:t>
            </a:r>
          </a:p>
          <a:p>
            <a:endParaRPr lang="en-GB" sz="1800" dirty="0">
              <a:solidFill>
                <a:srgbClr val="0000FF"/>
              </a:solidFill>
            </a:endParaRPr>
          </a:p>
        </p:txBody>
      </p:sp>
      <p:sp>
        <p:nvSpPr>
          <p:cNvPr id="4" name="Platshållare för sidfot 3"/>
          <p:cNvSpPr>
            <a:spLocks noGrp="1"/>
          </p:cNvSpPr>
          <p:nvPr>
            <p:ph type="ftr" sz="quarter" idx="11"/>
          </p:nvPr>
        </p:nvSpPr>
        <p:spPr/>
        <p:txBody>
          <a:bodyPr/>
          <a:lstStyle/>
          <a:p>
            <a:pPr>
              <a:defRPr/>
            </a:pPr>
            <a:r>
              <a:rPr lang="sv-SE" dirty="0" smtClean="0"/>
              <a:t>www.kemi.se</a:t>
            </a:r>
            <a:endParaRPr lang="sv-SE" dirty="0"/>
          </a:p>
        </p:txBody>
      </p:sp>
    </p:spTree>
    <p:extLst>
      <p:ext uri="{BB962C8B-B14F-4D97-AF65-F5344CB8AC3E}">
        <p14:creationId xmlns:p14="http://schemas.microsoft.com/office/powerpoint/2010/main" val="1240035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68313" y="116347"/>
            <a:ext cx="8229600" cy="850106"/>
          </a:xfrm>
        </p:spPr>
        <p:txBody>
          <a:bodyPr/>
          <a:lstStyle/>
          <a:p>
            <a:r>
              <a:rPr lang="en-GB" sz="3600" b="1" dirty="0" smtClean="0">
                <a:solidFill>
                  <a:srgbClr val="000099"/>
                </a:solidFill>
              </a:rPr>
              <a:t>Experiences</a:t>
            </a:r>
            <a:endParaRPr lang="en-GB" sz="3600" b="1" dirty="0">
              <a:solidFill>
                <a:srgbClr val="000099"/>
              </a:solidFill>
            </a:endParaRPr>
          </a:p>
        </p:txBody>
      </p:sp>
      <p:sp>
        <p:nvSpPr>
          <p:cNvPr id="3" name="Platshållare för innehåll 2"/>
          <p:cNvSpPr>
            <a:spLocks noGrp="1"/>
          </p:cNvSpPr>
          <p:nvPr>
            <p:ph idx="1"/>
          </p:nvPr>
        </p:nvSpPr>
        <p:spPr>
          <a:xfrm>
            <a:off x="1209675" y="1124744"/>
            <a:ext cx="7581528" cy="4824536"/>
          </a:xfrm>
        </p:spPr>
        <p:txBody>
          <a:bodyPr/>
          <a:lstStyle/>
          <a:p>
            <a:r>
              <a:rPr lang="en-GB" sz="2000" dirty="0" smtClean="0">
                <a:solidFill>
                  <a:srgbClr val="0000FF"/>
                </a:solidFill>
              </a:rPr>
              <a:t>Inspections and chemical analyses necessary - but demanding in resources</a:t>
            </a:r>
          </a:p>
          <a:p>
            <a:pPr lvl="1"/>
            <a:r>
              <a:rPr lang="en-GB" sz="2000" dirty="0" smtClean="0">
                <a:solidFill>
                  <a:srgbClr val="0000FF"/>
                </a:solidFill>
              </a:rPr>
              <a:t>Having results of an analysis of an article from the actor makes an on-site inspection more effective! </a:t>
            </a:r>
          </a:p>
          <a:p>
            <a:pPr lvl="1"/>
            <a:r>
              <a:rPr lang="en-GB" sz="2000" dirty="0" smtClean="0">
                <a:solidFill>
                  <a:srgbClr val="0000FF"/>
                </a:solidFill>
              </a:rPr>
              <a:t>Face-to-face inspections bring us more understanding of the business segment/business environment</a:t>
            </a:r>
          </a:p>
          <a:p>
            <a:r>
              <a:rPr lang="en-GB" sz="2000" dirty="0" smtClean="0">
                <a:solidFill>
                  <a:srgbClr val="0000FF"/>
                </a:solidFill>
              </a:rPr>
              <a:t>Focussing on a few business segments at a time gives us </a:t>
            </a:r>
          </a:p>
          <a:p>
            <a:pPr lvl="1"/>
            <a:r>
              <a:rPr lang="en-GB" sz="2000" dirty="0" smtClean="0">
                <a:solidFill>
                  <a:srgbClr val="0000FF"/>
                </a:solidFill>
              </a:rPr>
              <a:t>A better understanding of the business segment/article group </a:t>
            </a:r>
          </a:p>
          <a:p>
            <a:pPr lvl="1"/>
            <a:r>
              <a:rPr lang="en-GB" sz="2000" dirty="0" smtClean="0">
                <a:solidFill>
                  <a:srgbClr val="0000FF"/>
                </a:solidFill>
              </a:rPr>
              <a:t>Better impact in the business segment</a:t>
            </a:r>
          </a:p>
          <a:p>
            <a:r>
              <a:rPr lang="en-GB" sz="2000" dirty="0">
                <a:solidFill>
                  <a:srgbClr val="0000FF"/>
                </a:solidFill>
              </a:rPr>
              <a:t>Generally low awareness of chemical legislation/risks among economic </a:t>
            </a:r>
            <a:r>
              <a:rPr lang="en-GB" sz="2000" dirty="0" smtClean="0">
                <a:solidFill>
                  <a:srgbClr val="0000FF"/>
                </a:solidFill>
              </a:rPr>
              <a:t>actors – With </a:t>
            </a:r>
            <a:r>
              <a:rPr lang="en-GB" sz="2000" dirty="0">
                <a:solidFill>
                  <a:srgbClr val="0000FF"/>
                </a:solidFill>
              </a:rPr>
              <a:t>many exceptions!</a:t>
            </a:r>
          </a:p>
          <a:p>
            <a:pPr lvl="1"/>
            <a:endParaRPr lang="en-GB" sz="2000" dirty="0" smtClean="0"/>
          </a:p>
          <a:p>
            <a:pPr lvl="2"/>
            <a:endParaRPr lang="en-GB" sz="2000" dirty="0" smtClean="0"/>
          </a:p>
          <a:p>
            <a:pPr lvl="2"/>
            <a:endParaRPr lang="en-GB" sz="2000" dirty="0" smtClean="0"/>
          </a:p>
          <a:p>
            <a:pPr lvl="2"/>
            <a:endParaRPr lang="en-GB" sz="2000" dirty="0" smtClean="0"/>
          </a:p>
        </p:txBody>
      </p:sp>
      <p:sp>
        <p:nvSpPr>
          <p:cNvPr id="4" name="Platshållare för sidfot 3"/>
          <p:cNvSpPr>
            <a:spLocks noGrp="1"/>
          </p:cNvSpPr>
          <p:nvPr>
            <p:ph type="ftr" sz="quarter" idx="11"/>
          </p:nvPr>
        </p:nvSpPr>
        <p:spPr/>
        <p:txBody>
          <a:bodyPr/>
          <a:lstStyle/>
          <a:p>
            <a:pPr>
              <a:defRPr/>
            </a:pPr>
            <a:r>
              <a:rPr lang="sv-SE" dirty="0" smtClean="0"/>
              <a:t>www.kemi.se</a:t>
            </a:r>
            <a:endParaRPr lang="sv-SE" dirty="0"/>
          </a:p>
        </p:txBody>
      </p:sp>
      <p:pic>
        <p:nvPicPr>
          <p:cNvPr id="5" name="Picture 3" descr="D:\fagel2 jun11.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265" r="37233"/>
          <a:stretch/>
        </p:blipFill>
        <p:spPr bwMode="auto">
          <a:xfrm flipH="1">
            <a:off x="3444" y="9153"/>
            <a:ext cx="1206231" cy="5940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5312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67544" y="0"/>
            <a:ext cx="8229600" cy="1143000"/>
          </a:xfrm>
        </p:spPr>
        <p:txBody>
          <a:bodyPr/>
          <a:lstStyle/>
          <a:p>
            <a:r>
              <a:rPr lang="en-GB" sz="3600" b="1" dirty="0" smtClean="0">
                <a:solidFill>
                  <a:srgbClr val="000099"/>
                </a:solidFill>
              </a:rPr>
              <a:t>Number of inspections and analysed articles</a:t>
            </a:r>
            <a:endParaRPr lang="en-GB" sz="3600" b="1" dirty="0">
              <a:solidFill>
                <a:srgbClr val="000099"/>
              </a:solidFill>
            </a:endParaRPr>
          </a:p>
        </p:txBody>
      </p:sp>
      <p:sp>
        <p:nvSpPr>
          <p:cNvPr id="3" name="Platshållare för sidfot 2"/>
          <p:cNvSpPr>
            <a:spLocks noGrp="1"/>
          </p:cNvSpPr>
          <p:nvPr>
            <p:ph type="ftr" sz="quarter" idx="11"/>
          </p:nvPr>
        </p:nvSpPr>
        <p:spPr/>
        <p:txBody>
          <a:bodyPr/>
          <a:lstStyle/>
          <a:p>
            <a:pPr>
              <a:defRPr/>
            </a:pPr>
            <a:r>
              <a:rPr lang="sv-SE" dirty="0" smtClean="0"/>
              <a:t>www.kemi.se</a:t>
            </a:r>
            <a:endParaRPr lang="sv-SE" dirty="0"/>
          </a:p>
        </p:txBody>
      </p:sp>
      <p:graphicFrame>
        <p:nvGraphicFramePr>
          <p:cNvPr id="4" name="Diagram 3"/>
          <p:cNvGraphicFramePr/>
          <p:nvPr>
            <p:extLst/>
          </p:nvPr>
        </p:nvGraphicFramePr>
        <p:xfrm>
          <a:off x="755576" y="1052736"/>
          <a:ext cx="7632848" cy="4896544"/>
        </p:xfrm>
        <a:graphic>
          <a:graphicData uri="http://schemas.openxmlformats.org/drawingml/2006/chart">
            <c:chart xmlns:c="http://schemas.openxmlformats.org/drawingml/2006/chart" xmlns:r="http://schemas.openxmlformats.org/officeDocument/2006/relationships" r:id="rId3"/>
          </a:graphicData>
        </a:graphic>
      </p:graphicFrame>
      <p:sp>
        <p:nvSpPr>
          <p:cNvPr id="5" name="Bildtext 1(accentstreck) 4"/>
          <p:cNvSpPr/>
          <p:nvPr/>
        </p:nvSpPr>
        <p:spPr>
          <a:xfrm>
            <a:off x="3275856" y="1916832"/>
            <a:ext cx="1872208" cy="792088"/>
          </a:xfrm>
          <a:prstGeom prst="accentCallout1">
            <a:avLst>
              <a:gd name="adj1" fmla="val 18751"/>
              <a:gd name="adj2" fmla="val 106393"/>
              <a:gd name="adj3" fmla="val 71163"/>
              <a:gd name="adj4" fmla="val 133435"/>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600" dirty="0" smtClean="0"/>
              <a:t>Inspection of jewellery </a:t>
            </a:r>
            <a:r>
              <a:rPr lang="en-GB" sz="1600" dirty="0" err="1" smtClean="0"/>
              <a:t>etc</a:t>
            </a:r>
            <a:r>
              <a:rPr lang="en-GB" sz="1600" dirty="0" smtClean="0"/>
              <a:t> with municipalities</a:t>
            </a:r>
            <a:endParaRPr lang="en-GB" sz="1600" dirty="0"/>
          </a:p>
        </p:txBody>
      </p:sp>
    </p:spTree>
    <p:extLst>
      <p:ext uri="{BB962C8B-B14F-4D97-AF65-F5344CB8AC3E}">
        <p14:creationId xmlns:p14="http://schemas.microsoft.com/office/powerpoint/2010/main" val="2977017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489041" y="0"/>
            <a:ext cx="8229600" cy="1143000"/>
          </a:xfrm>
        </p:spPr>
        <p:txBody>
          <a:bodyPr/>
          <a:lstStyle/>
          <a:p>
            <a:r>
              <a:rPr lang="sv-SE" sz="3600" b="1" dirty="0" err="1" smtClean="0">
                <a:solidFill>
                  <a:srgbClr val="000099"/>
                </a:solidFill>
              </a:rPr>
              <a:t>KemI:s</a:t>
            </a:r>
            <a:r>
              <a:rPr lang="sv-SE" sz="3600" b="1" dirty="0" smtClean="0">
                <a:solidFill>
                  <a:srgbClr val="000099"/>
                </a:solidFill>
              </a:rPr>
              <a:t> </a:t>
            </a:r>
            <a:r>
              <a:rPr lang="sv-SE" sz="3600" b="1" dirty="0" err="1" smtClean="0">
                <a:solidFill>
                  <a:srgbClr val="000099"/>
                </a:solidFill>
              </a:rPr>
              <a:t>enforcement</a:t>
            </a:r>
            <a:r>
              <a:rPr lang="sv-SE" sz="3600" b="1" dirty="0" smtClean="0">
                <a:solidFill>
                  <a:srgbClr val="000099"/>
                </a:solidFill>
              </a:rPr>
              <a:t> </a:t>
            </a:r>
            <a:r>
              <a:rPr lang="sv-SE" sz="3600" b="1" dirty="0" err="1" smtClean="0">
                <a:solidFill>
                  <a:srgbClr val="000099"/>
                </a:solidFill>
              </a:rPr>
              <a:t>of</a:t>
            </a:r>
            <a:r>
              <a:rPr lang="sv-SE" sz="3600" b="1" dirty="0" smtClean="0">
                <a:solidFill>
                  <a:srgbClr val="000099"/>
                </a:solidFill>
              </a:rPr>
              <a:t> articles in 2008-2013</a:t>
            </a:r>
            <a:endParaRPr lang="en-GB" sz="3600" b="1" dirty="0">
              <a:solidFill>
                <a:srgbClr val="000099"/>
              </a:solidFill>
            </a:endParaRPr>
          </a:p>
        </p:txBody>
      </p:sp>
      <p:sp>
        <p:nvSpPr>
          <p:cNvPr id="4" name="Platshållare för sidfot 3"/>
          <p:cNvSpPr>
            <a:spLocks noGrp="1"/>
          </p:cNvSpPr>
          <p:nvPr>
            <p:ph type="ftr" sz="quarter" idx="11"/>
          </p:nvPr>
        </p:nvSpPr>
        <p:spPr/>
        <p:txBody>
          <a:bodyPr/>
          <a:lstStyle/>
          <a:p>
            <a:pPr>
              <a:defRPr/>
            </a:pPr>
            <a:r>
              <a:rPr lang="sv-SE" dirty="0" smtClean="0"/>
              <a:t>www.kemi.se</a:t>
            </a:r>
            <a:endParaRPr lang="sv-SE" dirty="0"/>
          </a:p>
        </p:txBody>
      </p:sp>
      <p:graphicFrame>
        <p:nvGraphicFramePr>
          <p:cNvPr id="5" name="Tabell 4"/>
          <p:cNvGraphicFramePr>
            <a:graphicFrameLocks noGrp="1"/>
          </p:cNvGraphicFramePr>
          <p:nvPr>
            <p:extLst>
              <p:ext uri="{D42A27DB-BD31-4B8C-83A1-F6EECF244321}">
                <p14:modId xmlns:p14="http://schemas.microsoft.com/office/powerpoint/2010/main" val="1120941967"/>
              </p:ext>
            </p:extLst>
          </p:nvPr>
        </p:nvGraphicFramePr>
        <p:xfrm>
          <a:off x="489041" y="1052734"/>
          <a:ext cx="7697761" cy="4710138"/>
        </p:xfrm>
        <a:graphic>
          <a:graphicData uri="http://schemas.openxmlformats.org/drawingml/2006/table">
            <a:tbl>
              <a:tblPr firstRow="1" bandRow="1">
                <a:tableStyleId>{5C22544A-7EE6-4342-B048-85BDC9FD1C3A}</a:tableStyleId>
              </a:tblPr>
              <a:tblGrid>
                <a:gridCol w="2881120"/>
                <a:gridCol w="1329748"/>
                <a:gridCol w="1562453"/>
                <a:gridCol w="1924440"/>
              </a:tblGrid>
              <a:tr h="837358">
                <a:tc>
                  <a:txBody>
                    <a:bodyPr/>
                    <a:lstStyle/>
                    <a:p>
                      <a:pPr algn="ctr"/>
                      <a:r>
                        <a:rPr lang="en-GB" sz="1400" noProof="0" dirty="0" smtClean="0"/>
                        <a:t>Group of</a:t>
                      </a:r>
                      <a:r>
                        <a:rPr lang="en-GB" sz="1400" baseline="0" noProof="0" dirty="0" smtClean="0"/>
                        <a:t> articles</a:t>
                      </a:r>
                      <a:endParaRPr lang="en-GB" sz="1400" noProof="0" dirty="0"/>
                    </a:p>
                  </a:txBody>
                  <a:tcPr/>
                </a:tc>
                <a:tc>
                  <a:txBody>
                    <a:bodyPr/>
                    <a:lstStyle/>
                    <a:p>
                      <a:pPr algn="ctr"/>
                      <a:r>
                        <a:rPr lang="en-GB" sz="1400" noProof="0" dirty="0" smtClean="0"/>
                        <a:t>Number of articles analysed</a:t>
                      </a:r>
                      <a:endParaRPr lang="en-GB" sz="1400" noProof="0" dirty="0"/>
                    </a:p>
                  </a:txBody>
                  <a:tcPr/>
                </a:tc>
                <a:tc>
                  <a:txBody>
                    <a:bodyPr/>
                    <a:lstStyle/>
                    <a:p>
                      <a:pPr algn="ctr"/>
                      <a:r>
                        <a:rPr lang="en-GB" sz="1400" noProof="0" dirty="0" smtClean="0"/>
                        <a:t>Percentage non-compliant*</a:t>
                      </a:r>
                      <a:endParaRPr lang="en-GB" sz="1400" noProof="0" dirty="0"/>
                    </a:p>
                  </a:txBody>
                  <a:tcPr/>
                </a:tc>
                <a:tc>
                  <a:txBody>
                    <a:bodyPr/>
                    <a:lstStyle/>
                    <a:p>
                      <a:pPr algn="ctr"/>
                      <a:r>
                        <a:rPr lang="en-GB" sz="1400" noProof="0" dirty="0" smtClean="0"/>
                        <a:t>Common causes</a:t>
                      </a:r>
                      <a:r>
                        <a:rPr lang="en-GB" sz="1400" baseline="0" noProof="0" dirty="0" smtClean="0"/>
                        <a:t> for non-compliance</a:t>
                      </a:r>
                      <a:endParaRPr lang="en-GB" sz="1400" noProof="0" dirty="0"/>
                    </a:p>
                  </a:txBody>
                  <a:tcPr/>
                </a:tc>
              </a:tr>
              <a:tr h="662908">
                <a:tc>
                  <a:txBody>
                    <a:bodyPr/>
                    <a:lstStyle/>
                    <a:p>
                      <a:r>
                        <a:rPr lang="en-GB" sz="1600" noProof="0" dirty="0" smtClean="0"/>
                        <a:t>Toys</a:t>
                      </a:r>
                      <a:endParaRPr lang="en-GB" sz="1600" noProof="0" dirty="0"/>
                    </a:p>
                  </a:txBody>
                  <a:tcPr/>
                </a:tc>
                <a:tc>
                  <a:txBody>
                    <a:bodyPr/>
                    <a:lstStyle/>
                    <a:p>
                      <a:pPr algn="ctr"/>
                      <a:r>
                        <a:rPr lang="en-GB" sz="1600" noProof="0" dirty="0" smtClean="0"/>
                        <a:t>640</a:t>
                      </a:r>
                      <a:endParaRPr lang="en-GB" sz="1600" noProof="0" dirty="0"/>
                    </a:p>
                  </a:txBody>
                  <a:tcPr/>
                </a:tc>
                <a:tc>
                  <a:txBody>
                    <a:bodyPr/>
                    <a:lstStyle/>
                    <a:p>
                      <a:pPr algn="ctr"/>
                      <a:r>
                        <a:rPr lang="en-GB" sz="1600" noProof="0" dirty="0" smtClean="0"/>
                        <a:t>16 %</a:t>
                      </a:r>
                      <a:endParaRPr lang="en-GB" sz="1600" noProof="0" dirty="0"/>
                    </a:p>
                  </a:txBody>
                  <a:tcPr/>
                </a:tc>
                <a:tc>
                  <a:txBody>
                    <a:bodyPr/>
                    <a:lstStyle/>
                    <a:p>
                      <a:r>
                        <a:rPr lang="en-GB" sz="1600" noProof="0" dirty="0" smtClean="0"/>
                        <a:t>Phthalates, SCCP,  </a:t>
                      </a:r>
                      <a:r>
                        <a:rPr lang="en-GB" sz="1600" noProof="0" dirty="0" err="1" smtClean="0"/>
                        <a:t>Pb</a:t>
                      </a:r>
                      <a:r>
                        <a:rPr lang="en-GB" sz="1600" noProof="0" dirty="0" smtClean="0"/>
                        <a:t> in electric</a:t>
                      </a:r>
                      <a:endParaRPr lang="en-GB" sz="1600" noProof="0" dirty="0"/>
                    </a:p>
                  </a:txBody>
                  <a:tcPr/>
                </a:tc>
              </a:tr>
              <a:tr h="424494">
                <a:tc>
                  <a:txBody>
                    <a:bodyPr/>
                    <a:lstStyle/>
                    <a:p>
                      <a:r>
                        <a:rPr lang="en-GB" sz="1600" noProof="0" dirty="0" smtClean="0"/>
                        <a:t>Childcare</a:t>
                      </a:r>
                      <a:endParaRPr lang="en-GB" sz="1600" noProof="0" dirty="0"/>
                    </a:p>
                  </a:txBody>
                  <a:tcPr/>
                </a:tc>
                <a:tc>
                  <a:txBody>
                    <a:bodyPr/>
                    <a:lstStyle/>
                    <a:p>
                      <a:pPr algn="ctr"/>
                      <a:r>
                        <a:rPr lang="en-GB" sz="1600" noProof="0" dirty="0" smtClean="0"/>
                        <a:t>52</a:t>
                      </a:r>
                      <a:endParaRPr lang="en-GB" sz="1600" noProof="0" dirty="0"/>
                    </a:p>
                  </a:txBody>
                  <a:tcPr/>
                </a:tc>
                <a:tc>
                  <a:txBody>
                    <a:bodyPr/>
                    <a:lstStyle/>
                    <a:p>
                      <a:pPr algn="ctr"/>
                      <a:r>
                        <a:rPr lang="en-GB" sz="1600" noProof="0" dirty="0" smtClean="0"/>
                        <a:t>4</a:t>
                      </a:r>
                      <a:r>
                        <a:rPr lang="en-GB" sz="1600" baseline="0" noProof="0" dirty="0" smtClean="0"/>
                        <a:t> %</a:t>
                      </a:r>
                      <a:endParaRPr lang="en-GB" sz="1600" noProof="0" dirty="0"/>
                    </a:p>
                  </a:txBody>
                  <a:tcPr/>
                </a:tc>
                <a:tc>
                  <a:txBody>
                    <a:bodyPr/>
                    <a:lstStyle/>
                    <a:p>
                      <a:r>
                        <a:rPr lang="en-GB" sz="1600" noProof="0" dirty="0" smtClean="0"/>
                        <a:t>Phthalates</a:t>
                      </a:r>
                      <a:endParaRPr lang="en-GB" sz="1600" noProof="0" dirty="0"/>
                    </a:p>
                  </a:txBody>
                  <a:tcPr/>
                </a:tc>
              </a:tr>
              <a:tr h="424494">
                <a:tc>
                  <a:txBody>
                    <a:bodyPr/>
                    <a:lstStyle/>
                    <a:p>
                      <a:r>
                        <a:rPr lang="en-GB" sz="1600" noProof="0" dirty="0" smtClean="0"/>
                        <a:t>Clothing, shoes, accessories</a:t>
                      </a:r>
                      <a:endParaRPr lang="en-GB" sz="1600" noProof="0" dirty="0"/>
                    </a:p>
                  </a:txBody>
                  <a:tcPr/>
                </a:tc>
                <a:tc>
                  <a:txBody>
                    <a:bodyPr/>
                    <a:lstStyle/>
                    <a:p>
                      <a:pPr algn="ctr"/>
                      <a:r>
                        <a:rPr lang="en-GB" sz="1600" noProof="0" dirty="0" smtClean="0"/>
                        <a:t>300</a:t>
                      </a:r>
                      <a:endParaRPr lang="en-GB" sz="1600" noProof="0" dirty="0"/>
                    </a:p>
                  </a:txBody>
                  <a:tcPr/>
                </a:tc>
                <a:tc>
                  <a:txBody>
                    <a:bodyPr/>
                    <a:lstStyle/>
                    <a:p>
                      <a:pPr algn="ctr"/>
                      <a:r>
                        <a:rPr lang="en-GB" sz="1600" noProof="0" dirty="0" smtClean="0"/>
                        <a:t>5 %</a:t>
                      </a:r>
                      <a:endParaRPr lang="en-GB" sz="1600" noProof="0" dirty="0"/>
                    </a:p>
                  </a:txBody>
                  <a:tcPr/>
                </a:tc>
                <a:tc>
                  <a:txBody>
                    <a:bodyPr/>
                    <a:lstStyle/>
                    <a:p>
                      <a:r>
                        <a:rPr lang="en-GB" sz="1600" noProof="0" dirty="0" err="1" smtClean="0"/>
                        <a:t>Azo</a:t>
                      </a:r>
                      <a:r>
                        <a:rPr lang="en-GB" sz="1600" noProof="0" dirty="0" smtClean="0"/>
                        <a:t>-dyes, </a:t>
                      </a:r>
                      <a:r>
                        <a:rPr lang="en-GB" sz="1600" noProof="0" dirty="0" err="1" smtClean="0"/>
                        <a:t>Pb</a:t>
                      </a:r>
                      <a:r>
                        <a:rPr lang="en-GB" sz="1600" noProof="0" dirty="0" smtClean="0"/>
                        <a:t>, Cd</a:t>
                      </a:r>
                      <a:endParaRPr lang="en-GB" sz="1600" noProof="0" dirty="0"/>
                    </a:p>
                  </a:txBody>
                  <a:tcPr/>
                </a:tc>
              </a:tr>
              <a:tr h="424494">
                <a:tc>
                  <a:txBody>
                    <a:bodyPr/>
                    <a:lstStyle/>
                    <a:p>
                      <a:r>
                        <a:rPr lang="en-GB" sz="1600" noProof="0" dirty="0" smtClean="0"/>
                        <a:t>Flooring</a:t>
                      </a:r>
                      <a:endParaRPr lang="en-GB" sz="1600" noProof="0" dirty="0"/>
                    </a:p>
                  </a:txBody>
                  <a:tcPr/>
                </a:tc>
                <a:tc>
                  <a:txBody>
                    <a:bodyPr/>
                    <a:lstStyle/>
                    <a:p>
                      <a:pPr algn="ctr"/>
                      <a:r>
                        <a:rPr lang="en-GB" sz="1600" noProof="0" dirty="0" smtClean="0"/>
                        <a:t>44</a:t>
                      </a:r>
                      <a:endParaRPr lang="en-GB" sz="1600" noProof="0" dirty="0"/>
                    </a:p>
                  </a:txBody>
                  <a:tcPr/>
                </a:tc>
                <a:tc>
                  <a:txBody>
                    <a:bodyPr/>
                    <a:lstStyle/>
                    <a:p>
                      <a:pPr algn="ctr"/>
                      <a:r>
                        <a:rPr lang="en-GB" sz="1600" noProof="0" dirty="0" smtClean="0"/>
                        <a:t>0 %</a:t>
                      </a:r>
                      <a:endParaRPr lang="en-GB" sz="1600" noProof="0" dirty="0"/>
                    </a:p>
                  </a:txBody>
                  <a:tcPr/>
                </a:tc>
                <a:tc>
                  <a:txBody>
                    <a:bodyPr/>
                    <a:lstStyle/>
                    <a:p>
                      <a:r>
                        <a:rPr lang="en-GB" sz="1600" noProof="0" dirty="0" smtClean="0"/>
                        <a:t>-</a:t>
                      </a:r>
                      <a:endParaRPr lang="en-GB" sz="1600" noProof="0" dirty="0"/>
                    </a:p>
                  </a:txBody>
                  <a:tcPr/>
                </a:tc>
              </a:tr>
              <a:tr h="424494">
                <a:tc>
                  <a:txBody>
                    <a:bodyPr/>
                    <a:lstStyle/>
                    <a:p>
                      <a:r>
                        <a:rPr lang="en-GB" sz="1600" noProof="0" dirty="0" smtClean="0"/>
                        <a:t>Furniture</a:t>
                      </a:r>
                      <a:endParaRPr lang="en-GB" sz="1600" noProof="0" dirty="0"/>
                    </a:p>
                  </a:txBody>
                  <a:tcPr/>
                </a:tc>
                <a:tc>
                  <a:txBody>
                    <a:bodyPr/>
                    <a:lstStyle/>
                    <a:p>
                      <a:pPr algn="ctr"/>
                      <a:r>
                        <a:rPr lang="en-GB" sz="1600" noProof="0" dirty="0" smtClean="0"/>
                        <a:t>74</a:t>
                      </a:r>
                      <a:endParaRPr lang="en-GB" sz="1600" noProof="0" dirty="0"/>
                    </a:p>
                  </a:txBody>
                  <a:tcPr/>
                </a:tc>
                <a:tc>
                  <a:txBody>
                    <a:bodyPr/>
                    <a:lstStyle/>
                    <a:p>
                      <a:pPr algn="ctr"/>
                      <a:r>
                        <a:rPr lang="en-GB" sz="1600" noProof="0" dirty="0" smtClean="0"/>
                        <a:t>0 %</a:t>
                      </a:r>
                      <a:endParaRPr lang="en-GB" sz="1600" noProof="0" dirty="0"/>
                    </a:p>
                  </a:txBody>
                  <a:tcPr/>
                </a:tc>
                <a:tc>
                  <a:txBody>
                    <a:bodyPr/>
                    <a:lstStyle/>
                    <a:p>
                      <a:r>
                        <a:rPr lang="en-GB" sz="1600" noProof="0" dirty="0" smtClean="0"/>
                        <a:t>-</a:t>
                      </a:r>
                      <a:endParaRPr lang="en-GB" sz="1600" noProof="0" dirty="0"/>
                    </a:p>
                  </a:txBody>
                  <a:tcPr/>
                </a:tc>
              </a:tr>
              <a:tr h="424494">
                <a:tc>
                  <a:txBody>
                    <a:bodyPr/>
                    <a:lstStyle/>
                    <a:p>
                      <a:r>
                        <a:rPr lang="en-GB" sz="1600" noProof="0" dirty="0" smtClean="0"/>
                        <a:t>Oil lamps</a:t>
                      </a:r>
                      <a:endParaRPr lang="en-GB" sz="1600" noProof="0" dirty="0"/>
                    </a:p>
                  </a:txBody>
                  <a:tcPr/>
                </a:tc>
                <a:tc>
                  <a:txBody>
                    <a:bodyPr/>
                    <a:lstStyle/>
                    <a:p>
                      <a:pPr algn="ctr"/>
                      <a:r>
                        <a:rPr lang="en-GB" sz="1600" noProof="0" dirty="0" smtClean="0"/>
                        <a:t>11</a:t>
                      </a:r>
                      <a:endParaRPr lang="en-GB" sz="1600" noProof="0" dirty="0"/>
                    </a:p>
                  </a:txBody>
                  <a:tcPr/>
                </a:tc>
                <a:tc>
                  <a:txBody>
                    <a:bodyPr/>
                    <a:lstStyle/>
                    <a:p>
                      <a:pPr algn="ctr"/>
                      <a:r>
                        <a:rPr lang="en-GB" sz="1600" noProof="0" dirty="0" smtClean="0"/>
                        <a:t>100 %</a:t>
                      </a:r>
                      <a:endParaRPr lang="en-GB" sz="1600" noProof="0" dirty="0"/>
                    </a:p>
                  </a:txBody>
                  <a:tcPr/>
                </a:tc>
                <a:tc>
                  <a:txBody>
                    <a:bodyPr/>
                    <a:lstStyle/>
                    <a:p>
                      <a:r>
                        <a:rPr lang="en-GB" sz="1600" noProof="0" dirty="0" smtClean="0"/>
                        <a:t>design</a:t>
                      </a:r>
                      <a:endParaRPr lang="en-GB" sz="1600" noProof="0" dirty="0"/>
                    </a:p>
                  </a:txBody>
                  <a:tcPr/>
                </a:tc>
              </a:tr>
              <a:tr h="662908">
                <a:tc>
                  <a:txBody>
                    <a:bodyPr/>
                    <a:lstStyle/>
                    <a:p>
                      <a:r>
                        <a:rPr lang="en-GB" sz="1600" noProof="0" dirty="0" smtClean="0"/>
                        <a:t>Home electronics</a:t>
                      </a:r>
                      <a:endParaRPr lang="en-GB" sz="1600" noProof="0" dirty="0"/>
                    </a:p>
                  </a:txBody>
                  <a:tcPr/>
                </a:tc>
                <a:tc>
                  <a:txBody>
                    <a:bodyPr/>
                    <a:lstStyle/>
                    <a:p>
                      <a:pPr algn="ctr"/>
                      <a:r>
                        <a:rPr lang="en-GB" sz="1600" noProof="0" dirty="0" smtClean="0"/>
                        <a:t>330</a:t>
                      </a:r>
                      <a:endParaRPr lang="en-GB" sz="1600" noProof="0" dirty="0"/>
                    </a:p>
                  </a:txBody>
                  <a:tcPr/>
                </a:tc>
                <a:tc>
                  <a:txBody>
                    <a:bodyPr/>
                    <a:lstStyle/>
                    <a:p>
                      <a:pPr algn="ctr"/>
                      <a:r>
                        <a:rPr lang="en-GB" sz="1600" noProof="0" dirty="0" smtClean="0"/>
                        <a:t>13 %</a:t>
                      </a:r>
                      <a:endParaRPr lang="en-GB" sz="1600" noProof="0" dirty="0"/>
                    </a:p>
                  </a:txBody>
                  <a:tcPr/>
                </a:tc>
                <a:tc>
                  <a:txBody>
                    <a:bodyPr/>
                    <a:lstStyle/>
                    <a:p>
                      <a:r>
                        <a:rPr lang="en-GB" sz="1600" noProof="0" dirty="0" err="1" smtClean="0"/>
                        <a:t>Pb</a:t>
                      </a:r>
                      <a:r>
                        <a:rPr lang="en-GB" sz="1600" noProof="0" dirty="0" smtClean="0"/>
                        <a:t>, brominated flame retardants</a:t>
                      </a:r>
                      <a:endParaRPr lang="en-GB" sz="1600" noProof="0" dirty="0"/>
                    </a:p>
                  </a:txBody>
                  <a:tcPr/>
                </a:tc>
              </a:tr>
              <a:tr h="424494">
                <a:tc>
                  <a:txBody>
                    <a:bodyPr/>
                    <a:lstStyle/>
                    <a:p>
                      <a:r>
                        <a:rPr lang="en-GB" sz="1600" noProof="0" dirty="0" smtClean="0"/>
                        <a:t>Other</a:t>
                      </a:r>
                      <a:endParaRPr lang="en-GB" sz="1600" noProof="0" dirty="0"/>
                    </a:p>
                  </a:txBody>
                  <a:tcPr/>
                </a:tc>
                <a:tc>
                  <a:txBody>
                    <a:bodyPr/>
                    <a:lstStyle/>
                    <a:p>
                      <a:pPr algn="ctr"/>
                      <a:r>
                        <a:rPr lang="en-GB" sz="1600" noProof="0" dirty="0" smtClean="0"/>
                        <a:t>130</a:t>
                      </a:r>
                      <a:endParaRPr lang="en-GB" sz="1600" noProof="0" dirty="0"/>
                    </a:p>
                  </a:txBody>
                  <a:tcPr/>
                </a:tc>
                <a:tc>
                  <a:txBody>
                    <a:bodyPr/>
                    <a:lstStyle/>
                    <a:p>
                      <a:pPr algn="ctr"/>
                      <a:r>
                        <a:rPr lang="en-GB" sz="1600" noProof="0" dirty="0" smtClean="0"/>
                        <a:t>7 %</a:t>
                      </a:r>
                      <a:endParaRPr lang="en-GB" sz="1600" noProof="0" dirty="0"/>
                    </a:p>
                  </a:txBody>
                  <a:tcPr/>
                </a:tc>
                <a:tc>
                  <a:txBody>
                    <a:bodyPr/>
                    <a:lstStyle/>
                    <a:p>
                      <a:r>
                        <a:rPr lang="en-GB" sz="1600" noProof="0" dirty="0" smtClean="0"/>
                        <a:t>SCCP, Cd</a:t>
                      </a:r>
                      <a:endParaRPr lang="en-GB" sz="1600" noProof="0" dirty="0"/>
                    </a:p>
                  </a:txBody>
                  <a:tcPr/>
                </a:tc>
              </a:tr>
            </a:tbl>
          </a:graphicData>
        </a:graphic>
      </p:graphicFrame>
      <p:sp>
        <p:nvSpPr>
          <p:cNvPr id="3" name="textruta 2"/>
          <p:cNvSpPr txBox="1"/>
          <p:nvPr/>
        </p:nvSpPr>
        <p:spPr>
          <a:xfrm>
            <a:off x="899592" y="5958086"/>
            <a:ext cx="4493538" cy="307777"/>
          </a:xfrm>
          <a:prstGeom prst="rect">
            <a:avLst/>
          </a:prstGeom>
          <a:noFill/>
        </p:spPr>
        <p:txBody>
          <a:bodyPr wrap="none" rtlCol="0">
            <a:spAutoFit/>
          </a:bodyPr>
          <a:lstStyle/>
          <a:p>
            <a:r>
              <a:rPr lang="en-GB" sz="1400" dirty="0" smtClean="0"/>
              <a:t>* does not include when duty to inform was not fulfilled</a:t>
            </a:r>
            <a:endParaRPr lang="en-GB" sz="1400" dirty="0"/>
          </a:p>
        </p:txBody>
      </p:sp>
    </p:spTree>
    <p:extLst>
      <p:ext uri="{BB962C8B-B14F-4D97-AF65-F5344CB8AC3E}">
        <p14:creationId xmlns:p14="http://schemas.microsoft.com/office/powerpoint/2010/main" val="2441201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27</a:t>
            </a:fld>
            <a:endParaRPr lang="sv-SE"/>
          </a:p>
        </p:txBody>
      </p:sp>
      <p:graphicFrame>
        <p:nvGraphicFramePr>
          <p:cNvPr id="6" name="Tabell 5"/>
          <p:cNvGraphicFramePr>
            <a:graphicFrameLocks noGrp="1"/>
          </p:cNvGraphicFramePr>
          <p:nvPr>
            <p:extLst>
              <p:ext uri="{D42A27DB-BD31-4B8C-83A1-F6EECF244321}">
                <p14:modId xmlns:p14="http://schemas.microsoft.com/office/powerpoint/2010/main" val="1510969689"/>
              </p:ext>
            </p:extLst>
          </p:nvPr>
        </p:nvGraphicFramePr>
        <p:xfrm>
          <a:off x="328700" y="453087"/>
          <a:ext cx="8640960" cy="6518489"/>
        </p:xfrm>
        <a:graphic>
          <a:graphicData uri="http://schemas.openxmlformats.org/drawingml/2006/table">
            <a:tbl>
              <a:tblPr firstRow="1" bandRow="1">
                <a:tableStyleId>{5C22544A-7EE6-4342-B048-85BDC9FD1C3A}</a:tableStyleId>
              </a:tblPr>
              <a:tblGrid>
                <a:gridCol w="1296143"/>
                <a:gridCol w="4464497"/>
                <a:gridCol w="2880320"/>
              </a:tblGrid>
              <a:tr h="638667">
                <a:tc>
                  <a:txBody>
                    <a:bodyPr/>
                    <a:lstStyle/>
                    <a:p>
                      <a:r>
                        <a:rPr lang="en-GB" noProof="0" dirty="0" smtClean="0">
                          <a:solidFill>
                            <a:srgbClr val="000099"/>
                          </a:solidFill>
                        </a:rPr>
                        <a:t>Article in REACH</a:t>
                      </a:r>
                      <a:endParaRPr lang="en-GB" noProof="0" dirty="0">
                        <a:solidFill>
                          <a:srgbClr val="000099"/>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FFFF"/>
                    </a:solidFill>
                  </a:tcPr>
                </a:tc>
                <a:tc>
                  <a:txBody>
                    <a:bodyPr/>
                    <a:lstStyle/>
                    <a:p>
                      <a:r>
                        <a:rPr lang="en-GB" noProof="0" dirty="0" smtClean="0">
                          <a:solidFill>
                            <a:srgbClr val="000099"/>
                          </a:solidFill>
                        </a:rPr>
                        <a:t>Infringement</a:t>
                      </a:r>
                      <a:endParaRPr lang="en-GB" noProof="0" dirty="0">
                        <a:solidFill>
                          <a:srgbClr val="000099"/>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FFFF"/>
                    </a:solidFill>
                  </a:tcPr>
                </a:tc>
                <a:tc>
                  <a:txBody>
                    <a:bodyPr/>
                    <a:lstStyle/>
                    <a:p>
                      <a:r>
                        <a:rPr lang="en-GB" noProof="0" dirty="0" smtClean="0">
                          <a:solidFill>
                            <a:srgbClr val="000099"/>
                          </a:solidFill>
                        </a:rPr>
                        <a:t>Penalty</a:t>
                      </a:r>
                      <a:endParaRPr lang="en-GB" noProof="0" dirty="0">
                        <a:solidFill>
                          <a:srgbClr val="000099"/>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FFFF"/>
                    </a:solidFill>
                  </a:tcPr>
                </a:tc>
              </a:tr>
              <a:tr h="2312249">
                <a:tc>
                  <a:txBody>
                    <a:bodyPr/>
                    <a:lstStyle/>
                    <a:p>
                      <a:r>
                        <a:rPr lang="en-GB" sz="1600" b="0" i="0" u="none" strike="noStrike" kern="1200" baseline="0" noProof="0" dirty="0" smtClean="0">
                          <a:solidFill>
                            <a:srgbClr val="0000FF"/>
                          </a:solidFill>
                          <a:latin typeface="+mn-lt"/>
                          <a:ea typeface="+mn-ea"/>
                          <a:cs typeface="+mn-cs"/>
                        </a:rPr>
                        <a:t> 5,6, 7.1 or 7.5 </a:t>
                      </a:r>
                    </a:p>
                    <a:p>
                      <a:r>
                        <a:rPr lang="en-GB" sz="1600" b="0" i="0" u="none" strike="noStrike" kern="1200" baseline="0" noProof="0" dirty="0" smtClean="0">
                          <a:solidFill>
                            <a:srgbClr val="0000FF"/>
                          </a:solidFill>
                          <a:latin typeface="+mn-lt"/>
                          <a:ea typeface="+mn-ea"/>
                          <a:cs typeface="+mn-cs"/>
                        </a:rPr>
                        <a:t>6, 7.1, 7.5, 20.2, 22.1, 22.2, 40.4</a:t>
                      </a:r>
                    </a:p>
                    <a:p>
                      <a:endParaRPr lang="en-GB" sz="1600" b="0" i="0" u="none" strike="noStrike" kern="1200" baseline="0" noProof="0" dirty="0" smtClean="0">
                        <a:solidFill>
                          <a:srgbClr val="0000FF"/>
                        </a:solidFill>
                        <a:latin typeface="+mn-lt"/>
                        <a:ea typeface="+mn-ea"/>
                        <a:cs typeface="+mn-cs"/>
                      </a:endParaRPr>
                    </a:p>
                    <a:p>
                      <a:r>
                        <a:rPr lang="en-GB" sz="1600" b="0" i="0" u="none" strike="noStrike" kern="1200" baseline="0" noProof="0" dirty="0" smtClean="0">
                          <a:solidFill>
                            <a:srgbClr val="0000FF"/>
                          </a:solidFill>
                          <a:latin typeface="+mn-lt"/>
                          <a:ea typeface="+mn-ea"/>
                          <a:cs typeface="+mn-cs"/>
                        </a:rPr>
                        <a:t>12.2 or 22 	</a:t>
                      </a:r>
                    </a:p>
                    <a:p>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600" b="0" i="0" u="none" strike="noStrike" kern="1200" baseline="0" noProof="0" dirty="0" smtClean="0">
                          <a:solidFill>
                            <a:srgbClr val="0000FF"/>
                          </a:solidFill>
                          <a:latin typeface="+mn-lt"/>
                          <a:ea typeface="+mn-ea"/>
                          <a:cs typeface="+mn-cs"/>
                        </a:rPr>
                        <a:t>Manufacture or import – no registration</a:t>
                      </a:r>
                    </a:p>
                    <a:p>
                      <a:pPr marL="0" indent="0">
                        <a:buFont typeface="Arial" panose="020B0604020202020204" pitchFamily="34" charset="0"/>
                        <a:buNone/>
                      </a:pPr>
                      <a:r>
                        <a:rPr lang="en-GB" sz="1600" b="0" i="0" u="none" strike="noStrike" kern="1200" baseline="0" noProof="0" dirty="0" smtClean="0">
                          <a:solidFill>
                            <a:srgbClr val="0000FF"/>
                          </a:solidFill>
                          <a:latin typeface="+mn-lt"/>
                          <a:ea typeface="+mn-ea"/>
                          <a:cs typeface="+mn-cs"/>
                        </a:rPr>
                        <a:t> </a:t>
                      </a:r>
                    </a:p>
                    <a:p>
                      <a:pPr marL="285750" indent="-285750">
                        <a:buFont typeface="Arial" panose="020B0604020202020204" pitchFamily="34" charset="0"/>
                        <a:buChar char="•"/>
                      </a:pPr>
                      <a:r>
                        <a:rPr lang="en-GB" sz="1600" b="0" i="0" u="none" strike="noStrike" kern="1200" baseline="0" noProof="0" dirty="0" smtClean="0">
                          <a:solidFill>
                            <a:srgbClr val="0000FF"/>
                          </a:solidFill>
                          <a:latin typeface="+mn-lt"/>
                          <a:ea typeface="+mn-ea"/>
                          <a:cs typeface="+mn-cs"/>
                        </a:rPr>
                        <a:t>Submits incorrect information in a registration or in a document which completes a registration </a:t>
                      </a:r>
                    </a:p>
                    <a:p>
                      <a:pPr marL="0" indent="0">
                        <a:buFont typeface="Arial" panose="020B0604020202020204" pitchFamily="34" charset="0"/>
                        <a:buNone/>
                      </a:pPr>
                      <a:endParaRPr lang="en-GB" sz="1600" b="0" i="0" u="none" strike="noStrike" kern="1200" baseline="0" noProof="0" dirty="0" smtClean="0">
                        <a:solidFill>
                          <a:srgbClr val="0000FF"/>
                        </a:solidFill>
                        <a:latin typeface="+mn-lt"/>
                        <a:ea typeface="+mn-ea"/>
                        <a:cs typeface="+mn-cs"/>
                      </a:endParaRPr>
                    </a:p>
                    <a:p>
                      <a:pPr marL="285750" indent="-285750">
                        <a:buFont typeface="Arial" panose="020B0604020202020204" pitchFamily="34" charset="0"/>
                        <a:buChar char="•"/>
                      </a:pPr>
                      <a:r>
                        <a:rPr lang="en-GB" sz="1600" b="0" i="0" u="none" strike="noStrike" kern="1200" baseline="0" noProof="0" dirty="0" smtClean="0">
                          <a:solidFill>
                            <a:srgbClr val="0000FF"/>
                          </a:solidFill>
                          <a:latin typeface="+mn-lt"/>
                          <a:ea typeface="+mn-ea"/>
                          <a:cs typeface="+mn-cs"/>
                        </a:rPr>
                        <a:t>Neglects to update the registration with new information 	</a:t>
                      </a:r>
                    </a:p>
                    <a:p>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r>
                        <a:rPr lang="en-GB" sz="1600" b="0" i="0" u="none" strike="noStrike" kern="1200" baseline="0" noProof="0" dirty="0" smtClean="0">
                          <a:solidFill>
                            <a:srgbClr val="0000FF"/>
                          </a:solidFill>
                          <a:latin typeface="+mn-lt"/>
                          <a:ea typeface="+mn-ea"/>
                          <a:cs typeface="+mn-cs"/>
                        </a:rPr>
                        <a:t>Fine or imprisonment for a maximum of two years. </a:t>
                      </a:r>
                    </a:p>
                    <a:p>
                      <a:endParaRPr lang="en-GB" sz="1600" b="0" i="0" u="none" strike="noStrike" kern="1200" baseline="0" noProof="0" dirty="0" smtClean="0">
                        <a:solidFill>
                          <a:srgbClr val="0000FF"/>
                        </a:solidFill>
                        <a:latin typeface="+mn-lt"/>
                        <a:ea typeface="+mn-ea"/>
                        <a:cs typeface="+mn-cs"/>
                      </a:endParaRPr>
                    </a:p>
                    <a:p>
                      <a:r>
                        <a:rPr lang="en-GB" sz="1600" b="0" i="0" u="none" strike="noStrike" kern="1200" baseline="0" noProof="0" dirty="0" smtClean="0">
                          <a:solidFill>
                            <a:srgbClr val="0000FF"/>
                          </a:solidFill>
                          <a:latin typeface="+mn-lt"/>
                          <a:ea typeface="+mn-ea"/>
                          <a:cs typeface="+mn-cs"/>
                        </a:rPr>
                        <a:t>If the offence is serious, the penalty shall be a term of imprisonment of not less than six months or more than six years. </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r>
              <a:tr h="1533332">
                <a:tc>
                  <a:txBody>
                    <a:bodyPr/>
                    <a:lstStyle/>
                    <a:p>
                      <a:r>
                        <a:rPr lang="en-GB" sz="1600" noProof="0" dirty="0" smtClean="0">
                          <a:solidFill>
                            <a:srgbClr val="0000FF"/>
                          </a:solidFill>
                        </a:rPr>
                        <a:t>31</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600" noProof="0" dirty="0" smtClean="0">
                          <a:solidFill>
                            <a:srgbClr val="0000FF"/>
                          </a:solidFill>
                        </a:rPr>
                        <a:t>Neglects to provide DU with a safety data sheet</a:t>
                      </a:r>
                    </a:p>
                    <a:p>
                      <a:pPr marL="285750" indent="-285750">
                        <a:buFont typeface="Arial" panose="020B0604020202020204" pitchFamily="34" charset="0"/>
                        <a:buChar char="•"/>
                      </a:pPr>
                      <a:r>
                        <a:rPr lang="en-GB" sz="1600" noProof="0" dirty="0" smtClean="0">
                          <a:solidFill>
                            <a:srgbClr val="0000FF"/>
                          </a:solidFill>
                        </a:rPr>
                        <a:t>Incorrect or insufficient</a:t>
                      </a:r>
                      <a:r>
                        <a:rPr lang="en-GB" sz="1600" baseline="0" noProof="0" dirty="0" smtClean="0">
                          <a:solidFill>
                            <a:srgbClr val="0000FF"/>
                          </a:solidFill>
                        </a:rPr>
                        <a:t> information in the safety data sheet</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noProof="0" dirty="0" smtClean="0">
                          <a:solidFill>
                            <a:srgbClr val="0000FF"/>
                          </a:solidFill>
                          <a:latin typeface="+mn-lt"/>
                          <a:ea typeface="+mn-ea"/>
                          <a:cs typeface="+mn-cs"/>
                        </a:rPr>
                        <a:t>Fine or imprisonment for a maximum of two years. </a:t>
                      </a:r>
                    </a:p>
                    <a:p>
                      <a:r>
                        <a:rPr lang="en-GB" sz="1600" noProof="0" dirty="0" smtClean="0">
                          <a:solidFill>
                            <a:srgbClr val="0000FF"/>
                          </a:solidFill>
                        </a:rPr>
                        <a:t>No penalty</a:t>
                      </a:r>
                      <a:r>
                        <a:rPr lang="en-GB" sz="1600" baseline="0" noProof="0" dirty="0" smtClean="0">
                          <a:solidFill>
                            <a:srgbClr val="0000FF"/>
                          </a:solidFill>
                        </a:rPr>
                        <a:t> if not obstructing risk assessment of damage to Human Health and the Environment</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r>
              <a:tr h="364952">
                <a:tc>
                  <a:txBody>
                    <a:bodyPr/>
                    <a:lstStyle/>
                    <a:p>
                      <a:r>
                        <a:rPr lang="en-GB" sz="1800" b="1" noProof="0" dirty="0" smtClean="0">
                          <a:solidFill>
                            <a:srgbClr val="0000FF"/>
                          </a:solidFill>
                        </a:rPr>
                        <a:t>33</a:t>
                      </a:r>
                      <a:endParaRPr lang="en-GB" sz="1800" b="1"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CCFF"/>
                    </a:solidFill>
                  </a:tcPr>
                </a:tc>
                <a:tc>
                  <a:txBody>
                    <a:bodyPr/>
                    <a:lstStyle/>
                    <a:p>
                      <a:pPr marL="285750" indent="-285750">
                        <a:buFont typeface="Arial" panose="020B0604020202020204" pitchFamily="34" charset="0"/>
                        <a:buChar char="•"/>
                      </a:pPr>
                      <a:r>
                        <a:rPr lang="en-GB" sz="2000" b="1" noProof="0" dirty="0" smtClean="0">
                          <a:solidFill>
                            <a:srgbClr val="0000FF"/>
                          </a:solidFill>
                        </a:rPr>
                        <a:t>Neglects to provide information about</a:t>
                      </a:r>
                      <a:r>
                        <a:rPr lang="en-GB" sz="2000" b="1" baseline="0" noProof="0" dirty="0" smtClean="0">
                          <a:solidFill>
                            <a:srgbClr val="0000FF"/>
                          </a:solidFill>
                        </a:rPr>
                        <a:t> a substance contained in an article which is included in the candidate list</a:t>
                      </a:r>
                      <a:endParaRPr lang="en-GB" sz="2000" b="1"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CC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i="0" u="none" strike="noStrike" kern="1200" baseline="0" noProof="0" dirty="0" smtClean="0">
                          <a:solidFill>
                            <a:srgbClr val="0000FF"/>
                          </a:solidFill>
                          <a:latin typeface="+mn-lt"/>
                          <a:ea typeface="+mn-ea"/>
                          <a:cs typeface="+mn-cs"/>
                        </a:rPr>
                        <a:t>Fine or imprisonment for a maximum of two years. </a:t>
                      </a:r>
                      <a:r>
                        <a:rPr lang="en-GB" sz="1600" noProof="0" dirty="0" smtClean="0">
                          <a:solidFill>
                            <a:srgbClr val="0000FF"/>
                          </a:solidFill>
                        </a:rPr>
                        <a:t>No penalty</a:t>
                      </a:r>
                      <a:r>
                        <a:rPr lang="en-GB" sz="1600" baseline="0" noProof="0" dirty="0" smtClean="0">
                          <a:solidFill>
                            <a:srgbClr val="0000FF"/>
                          </a:solidFill>
                        </a:rPr>
                        <a:t> if not obstructing risk assessment of damage to Human Health and the Environment</a:t>
                      </a:r>
                      <a:endParaRPr lang="en-GB" sz="1600" noProof="0" dirty="0" smtClean="0">
                        <a:solidFill>
                          <a:srgbClr val="0000FF"/>
                        </a:solidFill>
                      </a:endParaRPr>
                    </a:p>
                    <a:p>
                      <a:endParaRPr lang="en-GB" sz="1800" b="1"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CCFF"/>
                    </a:solidFill>
                  </a:tcPr>
                </a:tc>
              </a:tr>
            </a:tbl>
          </a:graphicData>
        </a:graphic>
      </p:graphicFrame>
      <p:sp>
        <p:nvSpPr>
          <p:cNvPr id="7" name="textruta 6"/>
          <p:cNvSpPr txBox="1"/>
          <p:nvPr/>
        </p:nvSpPr>
        <p:spPr>
          <a:xfrm>
            <a:off x="1331640" y="-99392"/>
            <a:ext cx="6635080" cy="646331"/>
          </a:xfrm>
          <a:prstGeom prst="rect">
            <a:avLst/>
          </a:prstGeom>
          <a:noFill/>
        </p:spPr>
        <p:txBody>
          <a:bodyPr wrap="square" rtlCol="0">
            <a:spAutoFit/>
          </a:bodyPr>
          <a:lstStyle/>
          <a:p>
            <a:pPr algn="just"/>
            <a:r>
              <a:rPr lang="sv-SE" sz="3600" dirty="0" smtClean="0"/>
              <a:t>		</a:t>
            </a:r>
            <a:r>
              <a:rPr lang="en-GB" sz="3600" b="1" dirty="0" smtClean="0">
                <a:solidFill>
                  <a:srgbClr val="000099"/>
                </a:solidFill>
              </a:rPr>
              <a:t>Penalties</a:t>
            </a:r>
            <a:endParaRPr lang="en-GB" sz="3600" b="1" dirty="0">
              <a:solidFill>
                <a:srgbClr val="000099"/>
              </a:solidFill>
            </a:endParaRPr>
          </a:p>
        </p:txBody>
      </p:sp>
      <p:graphicFrame>
        <p:nvGraphicFramePr>
          <p:cNvPr id="8" name="Tabell 7"/>
          <p:cNvGraphicFramePr>
            <a:graphicFrameLocks noGrp="1"/>
          </p:cNvGraphicFramePr>
          <p:nvPr/>
        </p:nvGraphicFramePr>
        <p:xfrm>
          <a:off x="-879566" y="4920343"/>
          <a:ext cx="208280" cy="365760"/>
        </p:xfrm>
        <a:graphic>
          <a:graphicData uri="http://schemas.openxmlformats.org/drawingml/2006/table">
            <a:tbl>
              <a:tblPr/>
              <a:tblGrid>
                <a:gridCol w="208280"/>
              </a:tblGrid>
              <a:tr h="0">
                <a:tc>
                  <a:txBody>
                    <a:bodyPr/>
                    <a:lstStyle/>
                    <a:p>
                      <a:endParaRPr lang="sv-SE" dirty="0"/>
                    </a:p>
                  </a:txBody>
                  <a:tcPr>
                    <a:lnL w="3175" cmpd="sng">
                      <a:solidFill>
                        <a:srgbClr val="000099"/>
                      </a:solidFill>
                      <a:prstDash val="solid"/>
                    </a:lnL>
                    <a:lnR w="3175" cmpd="sng">
                      <a:solidFill>
                        <a:srgbClr val="000099"/>
                      </a:solidFill>
                      <a:prstDash val="solid"/>
                    </a:lnR>
                    <a:lnT w="3175" cmpd="sng">
                      <a:solidFill>
                        <a:srgbClr val="000099"/>
                      </a:solidFill>
                      <a:prstDash val="solid"/>
                    </a:lnT>
                    <a:lnB w="3175" cmpd="sng">
                      <a:solidFill>
                        <a:srgbClr val="000099"/>
                      </a:solidFill>
                      <a:prstDash val="solid"/>
                    </a:lnB>
                  </a:tcPr>
                </a:tc>
              </a:tr>
            </a:tbl>
          </a:graphicData>
        </a:graphic>
      </p:graphicFrame>
      <p:graphicFrame>
        <p:nvGraphicFramePr>
          <p:cNvPr id="9" name="Tabell 8"/>
          <p:cNvGraphicFramePr>
            <a:graphicFrameLocks noGrp="1"/>
          </p:cNvGraphicFramePr>
          <p:nvPr/>
        </p:nvGraphicFramePr>
        <p:xfrm>
          <a:off x="-1175657" y="4206240"/>
          <a:ext cx="208280" cy="365760"/>
        </p:xfrm>
        <a:graphic>
          <a:graphicData uri="http://schemas.openxmlformats.org/drawingml/2006/table">
            <a:tbl>
              <a:tblPr/>
              <a:tblGrid>
                <a:gridCol w="208280"/>
              </a:tblGrid>
              <a:tr h="130629">
                <a:tc>
                  <a:txBody>
                    <a:bodyPr/>
                    <a:lstStyle/>
                    <a:p>
                      <a:endParaRPr lang="sv-SE" dirty="0"/>
                    </a:p>
                  </a:txBody>
                  <a:tcPr>
                    <a:lnL w="3175" cmpd="sng">
                      <a:solidFill>
                        <a:srgbClr val="000099"/>
                      </a:solidFill>
                      <a:prstDash val="solid"/>
                    </a:lnL>
                    <a:lnR w="3175" cmpd="sng">
                      <a:solidFill>
                        <a:srgbClr val="000099"/>
                      </a:solidFill>
                      <a:prstDash val="solid"/>
                    </a:lnR>
                    <a:lnT w="3175" cmpd="sng">
                      <a:solidFill>
                        <a:srgbClr val="000099"/>
                      </a:solidFill>
                      <a:prstDash val="solid"/>
                    </a:lnT>
                    <a:lnB w="3175" cmpd="sng">
                      <a:solidFill>
                        <a:srgbClr val="000099"/>
                      </a:solidFill>
                      <a:prstDash val="solid"/>
                    </a:lnB>
                  </a:tcPr>
                </a:tc>
              </a:tr>
            </a:tbl>
          </a:graphicData>
        </a:graphic>
      </p:graphicFrame>
    </p:spTree>
    <p:extLst>
      <p:ext uri="{BB962C8B-B14F-4D97-AF65-F5344CB8AC3E}">
        <p14:creationId xmlns:p14="http://schemas.microsoft.com/office/powerpoint/2010/main" val="10852227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28</a:t>
            </a:fld>
            <a:endParaRPr lang="sv-SE"/>
          </a:p>
        </p:txBody>
      </p:sp>
      <p:graphicFrame>
        <p:nvGraphicFramePr>
          <p:cNvPr id="6" name="Tabell 5"/>
          <p:cNvGraphicFramePr>
            <a:graphicFrameLocks noGrp="1"/>
          </p:cNvGraphicFramePr>
          <p:nvPr>
            <p:extLst/>
          </p:nvPr>
        </p:nvGraphicFramePr>
        <p:xfrm>
          <a:off x="323528" y="714833"/>
          <a:ext cx="8640959" cy="6028778"/>
        </p:xfrm>
        <a:graphic>
          <a:graphicData uri="http://schemas.openxmlformats.org/drawingml/2006/table">
            <a:tbl>
              <a:tblPr firstRow="1" bandRow="1">
                <a:tableStyleId>{5C22544A-7EE6-4342-B048-85BDC9FD1C3A}</a:tableStyleId>
              </a:tblPr>
              <a:tblGrid>
                <a:gridCol w="1296143"/>
                <a:gridCol w="4464497"/>
                <a:gridCol w="2880319"/>
              </a:tblGrid>
              <a:tr h="655897">
                <a:tc>
                  <a:txBody>
                    <a:bodyPr/>
                    <a:lstStyle/>
                    <a:p>
                      <a:r>
                        <a:rPr lang="en-GB" noProof="0" dirty="0" smtClean="0">
                          <a:solidFill>
                            <a:srgbClr val="000099"/>
                          </a:solidFill>
                        </a:rPr>
                        <a:t>Article in REACH</a:t>
                      </a:r>
                      <a:endParaRPr lang="en-GB" noProof="0" dirty="0">
                        <a:solidFill>
                          <a:srgbClr val="000099"/>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FFFF"/>
                    </a:solidFill>
                  </a:tcPr>
                </a:tc>
                <a:tc>
                  <a:txBody>
                    <a:bodyPr/>
                    <a:lstStyle/>
                    <a:p>
                      <a:r>
                        <a:rPr lang="en-GB" noProof="0" dirty="0" smtClean="0">
                          <a:solidFill>
                            <a:srgbClr val="000099"/>
                          </a:solidFill>
                        </a:rPr>
                        <a:t>Infringement</a:t>
                      </a:r>
                      <a:endParaRPr lang="en-GB" noProof="0" dirty="0">
                        <a:solidFill>
                          <a:srgbClr val="000099"/>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FFFF"/>
                    </a:solidFill>
                  </a:tcPr>
                </a:tc>
                <a:tc>
                  <a:txBody>
                    <a:bodyPr/>
                    <a:lstStyle/>
                    <a:p>
                      <a:r>
                        <a:rPr lang="en-GB" noProof="0" dirty="0" smtClean="0">
                          <a:solidFill>
                            <a:srgbClr val="000099"/>
                          </a:solidFill>
                        </a:rPr>
                        <a:t>Penalty</a:t>
                      </a:r>
                      <a:endParaRPr lang="en-GB" noProof="0" dirty="0">
                        <a:solidFill>
                          <a:srgbClr val="000099"/>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FFFF"/>
                    </a:solidFill>
                  </a:tcPr>
                </a:tc>
              </a:tr>
              <a:tr h="934948">
                <a:tc>
                  <a:txBody>
                    <a:bodyPr/>
                    <a:lstStyle/>
                    <a:p>
                      <a:r>
                        <a:rPr lang="en-GB" sz="1600" b="0" i="0" u="none" strike="noStrike" kern="1200" baseline="0" noProof="0" dirty="0" smtClean="0">
                          <a:solidFill>
                            <a:srgbClr val="0000FF"/>
                          </a:solidFill>
                          <a:latin typeface="+mn-lt"/>
                          <a:ea typeface="+mn-ea"/>
                          <a:cs typeface="+mn-cs"/>
                        </a:rPr>
                        <a:t>32, 34 or 36	</a:t>
                      </a:r>
                    </a:p>
                    <a:p>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600" b="0" i="0" u="none" strike="noStrike" kern="1200" baseline="0" noProof="0" dirty="0" smtClean="0">
                          <a:solidFill>
                            <a:srgbClr val="0000FF"/>
                          </a:solidFill>
                          <a:latin typeface="+mn-lt"/>
                          <a:ea typeface="+mn-ea"/>
                          <a:cs typeface="+mn-cs"/>
                        </a:rPr>
                        <a:t>Neglects to communicate information down the supply chain or to keep information	</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r>
                        <a:rPr lang="en-GB" sz="1600" b="0" i="0" u="none" strike="noStrike" kern="1200" baseline="0" noProof="0" dirty="0" smtClean="0">
                          <a:solidFill>
                            <a:srgbClr val="0000FF"/>
                          </a:solidFill>
                          <a:latin typeface="+mn-lt"/>
                          <a:ea typeface="+mn-ea"/>
                          <a:cs typeface="+mn-cs"/>
                        </a:rPr>
                        <a:t>Fine </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r>
              <a:tr h="723231">
                <a:tc>
                  <a:txBody>
                    <a:bodyPr/>
                    <a:lstStyle/>
                    <a:p>
                      <a:r>
                        <a:rPr lang="en-GB" sz="1600" noProof="0" dirty="0" smtClean="0">
                          <a:solidFill>
                            <a:srgbClr val="0000FF"/>
                          </a:solidFill>
                        </a:rPr>
                        <a:t>37.4 and 39.1</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600" noProof="0" dirty="0" smtClean="0">
                          <a:solidFill>
                            <a:srgbClr val="0000FF"/>
                          </a:solidFill>
                        </a:rPr>
                        <a:t>Neglects to prepare a chemicals safety report</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noProof="0" dirty="0" smtClean="0">
                          <a:solidFill>
                            <a:srgbClr val="0000FF"/>
                          </a:solidFill>
                          <a:latin typeface="+mn-lt"/>
                          <a:ea typeface="+mn-ea"/>
                          <a:cs typeface="+mn-cs"/>
                        </a:rPr>
                        <a:t>Fine or imprisonment for a maximum of two years</a:t>
                      </a: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r>
              <a:tr h="934948">
                <a:tc>
                  <a:txBody>
                    <a:bodyPr/>
                    <a:lstStyle/>
                    <a:p>
                      <a:r>
                        <a:rPr lang="en-GB" sz="1600" noProof="0" dirty="0" smtClean="0">
                          <a:solidFill>
                            <a:srgbClr val="0000FF"/>
                          </a:solidFill>
                        </a:rPr>
                        <a:t>38, 39.2 and 66.1</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pPr marL="285750" indent="-285750">
                        <a:buFont typeface="Arial" panose="020B0604020202020204" pitchFamily="34" charset="0"/>
                        <a:buChar char="•"/>
                      </a:pPr>
                      <a:r>
                        <a:rPr lang="en-GB" sz="1600" noProof="0" dirty="0" smtClean="0">
                          <a:solidFill>
                            <a:srgbClr val="0000FF"/>
                          </a:solidFill>
                        </a:rPr>
                        <a:t>Neglects to report information to</a:t>
                      </a:r>
                      <a:r>
                        <a:rPr lang="en-GB" sz="1600" baseline="0" noProof="0" dirty="0" smtClean="0">
                          <a:solidFill>
                            <a:srgbClr val="0000FF"/>
                          </a:solidFill>
                        </a:rPr>
                        <a:t> ECHA (downstream user)</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c>
                  <a:txBody>
                    <a:bodyPr/>
                    <a:lstStyle/>
                    <a:p>
                      <a:r>
                        <a:rPr lang="en-GB" sz="1600" b="0" i="0" u="none" strike="noStrike" kern="1200" baseline="0" noProof="0" dirty="0" smtClean="0">
                          <a:solidFill>
                            <a:srgbClr val="0000FF"/>
                          </a:solidFill>
                          <a:latin typeface="+mn-lt"/>
                          <a:ea typeface="+mn-ea"/>
                          <a:cs typeface="+mn-cs"/>
                        </a:rPr>
                        <a:t>Fine or imprisonment for a maximum of two years</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tr>
              <a:tr h="1343027">
                <a:tc>
                  <a:txBody>
                    <a:bodyPr/>
                    <a:lstStyle/>
                    <a:p>
                      <a:r>
                        <a:rPr lang="en-GB" sz="2000" b="1" noProof="0" dirty="0" smtClean="0">
                          <a:solidFill>
                            <a:srgbClr val="0000FF"/>
                          </a:solidFill>
                        </a:rPr>
                        <a:t>56</a:t>
                      </a:r>
                      <a:endParaRPr lang="en-GB" sz="2000" b="1"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CCFF"/>
                    </a:solidFill>
                  </a:tcPr>
                </a:tc>
                <a:tc>
                  <a:txBody>
                    <a:bodyPr/>
                    <a:lstStyle/>
                    <a:p>
                      <a:pPr marL="285750" indent="-285750">
                        <a:buFont typeface="Arial" panose="020B0604020202020204" pitchFamily="34" charset="0"/>
                        <a:buChar char="•"/>
                      </a:pPr>
                      <a:r>
                        <a:rPr lang="en-GB" sz="2000" b="1" noProof="0" dirty="0" smtClean="0">
                          <a:solidFill>
                            <a:srgbClr val="0000FF"/>
                          </a:solidFill>
                        </a:rPr>
                        <a:t>Uses or places a substance on Annex XIV  on the market without authorisation</a:t>
                      </a:r>
                      <a:endParaRPr lang="en-GB" sz="2000" b="1"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CC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b="1" i="0" u="none" strike="noStrike" kern="1200" baseline="0" noProof="0" dirty="0" smtClean="0">
                          <a:solidFill>
                            <a:srgbClr val="0000FF"/>
                          </a:solidFill>
                          <a:latin typeface="+mn-lt"/>
                          <a:ea typeface="+mn-ea"/>
                          <a:cs typeface="+mn-cs"/>
                        </a:rPr>
                        <a:t>Fine or imprisonment for a maximum of two years</a:t>
                      </a:r>
                      <a:endParaRPr lang="en-GB" sz="2000" b="1" noProof="0" dirty="0" smtClean="0">
                        <a:solidFill>
                          <a:srgbClr val="0000FF"/>
                        </a:solidFill>
                      </a:endParaRPr>
                    </a:p>
                    <a:p>
                      <a:endParaRPr lang="en-GB" sz="2000" b="1"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rgbClr val="00CCFF"/>
                    </a:solidFill>
                  </a:tcPr>
                </a:tc>
              </a:tr>
              <a:tr h="843296">
                <a:tc>
                  <a:txBody>
                    <a:bodyPr/>
                    <a:lstStyle/>
                    <a:p>
                      <a:r>
                        <a:rPr lang="en-GB" sz="1600" noProof="0" dirty="0" smtClean="0">
                          <a:solidFill>
                            <a:srgbClr val="0000FF"/>
                          </a:solidFill>
                        </a:rPr>
                        <a:t>67</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38100" cap="flat" cmpd="sng" algn="ctr">
                      <a:solidFill>
                        <a:srgbClr val="00009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85750" indent="-285750">
                        <a:buFont typeface="Arial" panose="020B0604020202020204" pitchFamily="34" charset="0"/>
                        <a:buChar char="•"/>
                      </a:pPr>
                      <a:r>
                        <a:rPr lang="en-GB" sz="1600" noProof="0" dirty="0" smtClean="0">
                          <a:solidFill>
                            <a:srgbClr val="0000FF"/>
                          </a:solidFill>
                        </a:rPr>
                        <a:t>Infringes a restriction to produce, place on the market or use a substance  as such or in a mixture</a:t>
                      </a:r>
                      <a:r>
                        <a:rPr lang="en-GB" sz="1600" baseline="0" noProof="0" dirty="0" smtClean="0">
                          <a:solidFill>
                            <a:srgbClr val="0000FF"/>
                          </a:solidFill>
                        </a:rPr>
                        <a:t> or in an article</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38100" cap="flat" cmpd="sng" algn="ctr">
                      <a:solidFill>
                        <a:srgbClr val="000099"/>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0" i="0" u="none" strike="noStrike" kern="1200" baseline="0" noProof="0" dirty="0" smtClean="0">
                          <a:solidFill>
                            <a:srgbClr val="0000FF"/>
                          </a:solidFill>
                          <a:latin typeface="+mn-lt"/>
                          <a:ea typeface="+mn-ea"/>
                          <a:cs typeface="+mn-cs"/>
                        </a:rPr>
                        <a:t>Fine or imprisonment for a maximum of two years</a:t>
                      </a:r>
                      <a:endParaRPr lang="en-GB" sz="1600" noProof="0" dirty="0" smtClean="0">
                        <a:solidFill>
                          <a:srgbClr val="0000FF"/>
                        </a:solidFill>
                      </a:endParaRPr>
                    </a:p>
                    <a:p>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38100" cap="flat" cmpd="sng" algn="ctr">
                      <a:solidFill>
                        <a:srgbClr val="000099"/>
                      </a:solidFill>
                      <a:prstDash val="solid"/>
                      <a:round/>
                      <a:headEnd type="none" w="med" len="med"/>
                      <a:tailEnd type="none" w="med" len="med"/>
                    </a:lnB>
                  </a:tcPr>
                </a:tc>
              </a:tr>
              <a:tr h="593431">
                <a:tc>
                  <a:txBody>
                    <a:bodyPr/>
                    <a:lstStyle/>
                    <a:p>
                      <a:r>
                        <a:rPr lang="en-GB" sz="1600" noProof="0" dirty="0" smtClean="0">
                          <a:solidFill>
                            <a:srgbClr val="0000FF"/>
                          </a:solidFill>
                        </a:rPr>
                        <a:t>31.5</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381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2">
                        <a:lumMod val="40000"/>
                        <a:lumOff val="60000"/>
                      </a:schemeClr>
                    </a:solidFill>
                  </a:tcPr>
                </a:tc>
                <a:tc>
                  <a:txBody>
                    <a:bodyPr/>
                    <a:lstStyle/>
                    <a:p>
                      <a:pPr marL="285750" indent="-285750">
                        <a:buFont typeface="Arial" panose="020B0604020202020204" pitchFamily="34" charset="0"/>
                        <a:buChar char="•"/>
                      </a:pPr>
                      <a:r>
                        <a:rPr lang="en-GB" sz="1600" noProof="0" dirty="0" smtClean="0">
                          <a:solidFill>
                            <a:srgbClr val="0000FF"/>
                          </a:solidFill>
                        </a:rPr>
                        <a:t>Not supplying a safety data</a:t>
                      </a:r>
                      <a:r>
                        <a:rPr lang="en-GB" sz="1600" baseline="0" noProof="0" dirty="0" smtClean="0">
                          <a:solidFill>
                            <a:srgbClr val="0000FF"/>
                          </a:solidFill>
                        </a:rPr>
                        <a:t> sheet in Swedish</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381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2">
                        <a:lumMod val="40000"/>
                        <a:lumOff val="60000"/>
                      </a:schemeClr>
                    </a:solidFill>
                  </a:tcPr>
                </a:tc>
                <a:tc>
                  <a:txBody>
                    <a:bodyPr/>
                    <a:lstStyle/>
                    <a:p>
                      <a:r>
                        <a:rPr lang="en-GB" sz="1600" noProof="0" dirty="0" smtClean="0">
                          <a:solidFill>
                            <a:srgbClr val="0000FF"/>
                          </a:solidFill>
                        </a:rPr>
                        <a:t>Environmental sanction charge:</a:t>
                      </a:r>
                      <a:r>
                        <a:rPr lang="en-GB" sz="1600" baseline="0" noProof="0" dirty="0" smtClean="0">
                          <a:solidFill>
                            <a:srgbClr val="0000FF"/>
                          </a:solidFill>
                        </a:rPr>
                        <a:t> 5000 SEK</a:t>
                      </a:r>
                      <a:endParaRPr lang="en-GB" sz="1600" noProof="0" dirty="0">
                        <a:solidFill>
                          <a:srgbClr val="0000FF"/>
                        </a:solidFill>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381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2">
                        <a:lumMod val="40000"/>
                        <a:lumOff val="60000"/>
                      </a:schemeClr>
                    </a:solidFill>
                  </a:tcPr>
                </a:tc>
              </a:tr>
            </a:tbl>
          </a:graphicData>
        </a:graphic>
      </p:graphicFrame>
      <p:sp>
        <p:nvSpPr>
          <p:cNvPr id="4" name="textruta 3"/>
          <p:cNvSpPr txBox="1"/>
          <p:nvPr/>
        </p:nvSpPr>
        <p:spPr>
          <a:xfrm>
            <a:off x="2808784" y="0"/>
            <a:ext cx="3744416" cy="1200329"/>
          </a:xfrm>
          <a:prstGeom prst="rect">
            <a:avLst/>
          </a:prstGeom>
          <a:noFill/>
        </p:spPr>
        <p:txBody>
          <a:bodyPr wrap="square" rtlCol="0">
            <a:spAutoFit/>
          </a:bodyPr>
          <a:lstStyle/>
          <a:p>
            <a:pPr algn="just"/>
            <a:r>
              <a:rPr lang="en-GB" sz="3600" b="1" dirty="0">
                <a:solidFill>
                  <a:srgbClr val="000099"/>
                </a:solidFill>
              </a:rPr>
              <a:t>Penalties</a:t>
            </a:r>
          </a:p>
          <a:p>
            <a:pPr algn="just"/>
            <a:endParaRPr lang="sv-SE" sz="3600" dirty="0">
              <a:solidFill>
                <a:srgbClr val="0000FF"/>
              </a:solidFill>
            </a:endParaRPr>
          </a:p>
        </p:txBody>
      </p:sp>
      <p:graphicFrame>
        <p:nvGraphicFramePr>
          <p:cNvPr id="5" name="Tabell 4"/>
          <p:cNvGraphicFramePr>
            <a:graphicFrameLocks noGrp="1"/>
          </p:cNvGraphicFramePr>
          <p:nvPr/>
        </p:nvGraphicFramePr>
        <p:xfrm>
          <a:off x="505097" y="191589"/>
          <a:ext cx="208280" cy="365760"/>
        </p:xfrm>
        <a:graphic>
          <a:graphicData uri="http://schemas.openxmlformats.org/drawingml/2006/table">
            <a:tbl>
              <a:tblPr/>
              <a:tblGrid>
                <a:gridCol w="208280"/>
              </a:tblGrid>
              <a:tr h="0">
                <a:tc>
                  <a:txBody>
                    <a:bodyPr/>
                    <a:lstStyle/>
                    <a:p>
                      <a:endParaRPr lang="sv-SE" dirty="0"/>
                    </a:p>
                  </a:txBody>
                  <a:tcPr>
                    <a:lnL w="3175" cmpd="sng">
                      <a:solidFill>
                        <a:srgbClr val="002060"/>
                      </a:solidFill>
                      <a:prstDash val="solid"/>
                    </a:lnL>
                    <a:lnR w="3175" cmpd="sng">
                      <a:solidFill>
                        <a:srgbClr val="002060"/>
                      </a:solidFill>
                      <a:prstDash val="solid"/>
                    </a:lnR>
                    <a:lnT w="3175" cmpd="sng">
                      <a:solidFill>
                        <a:srgbClr val="002060"/>
                      </a:solidFill>
                      <a:prstDash val="solid"/>
                    </a:lnT>
                    <a:lnB w="3175" cmpd="sng">
                      <a:solidFill>
                        <a:srgbClr val="002060"/>
                      </a:solidFill>
                      <a:prstDash val="solid"/>
                    </a:lnB>
                  </a:tcPr>
                </a:tc>
              </a:tr>
            </a:tbl>
          </a:graphicData>
        </a:graphic>
      </p:graphicFrame>
    </p:spTree>
    <p:extLst>
      <p:ext uri="{BB962C8B-B14F-4D97-AF65-F5344CB8AC3E}">
        <p14:creationId xmlns:p14="http://schemas.microsoft.com/office/powerpoint/2010/main" val="33701279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323528" y="476672"/>
            <a:ext cx="8197850" cy="488950"/>
          </a:xfrm>
        </p:spPr>
        <p:txBody>
          <a:bodyPr/>
          <a:lstStyle/>
          <a:p>
            <a:r>
              <a:rPr lang="en-GB" sz="3600" b="1" dirty="0" smtClean="0">
                <a:solidFill>
                  <a:srgbClr val="000099"/>
                </a:solidFill>
              </a:rPr>
              <a:t>Outline</a:t>
            </a:r>
            <a:endParaRPr lang="en-GB" sz="3600" b="1" dirty="0">
              <a:solidFill>
                <a:srgbClr val="000099"/>
              </a:solidFill>
            </a:endParaRPr>
          </a:p>
        </p:txBody>
      </p:sp>
      <p:sp>
        <p:nvSpPr>
          <p:cNvPr id="3" name="Platshållare för text 2"/>
          <p:cNvSpPr>
            <a:spLocks noGrp="1"/>
          </p:cNvSpPr>
          <p:nvPr>
            <p:ph type="body" sz="half" idx="1"/>
          </p:nvPr>
        </p:nvSpPr>
        <p:spPr>
          <a:xfrm>
            <a:off x="683568" y="1268760"/>
            <a:ext cx="8229600" cy="4104456"/>
          </a:xfrm>
        </p:spPr>
        <p:txBody>
          <a:bodyPr/>
          <a:lstStyle/>
          <a:p>
            <a:pPr>
              <a:lnSpc>
                <a:spcPct val="150000"/>
              </a:lnSpc>
              <a:buClr>
                <a:srgbClr val="0000FF"/>
              </a:buClr>
              <a:buSzPct val="80000"/>
              <a:buFont typeface="Wingdings" pitchFamily="2" charset="2"/>
              <a:buChar char="Ø"/>
            </a:pPr>
            <a:r>
              <a:rPr lang="en-GB" sz="2800" dirty="0" smtClean="0">
                <a:solidFill>
                  <a:srgbClr val="0000FF"/>
                </a:solidFill>
              </a:rPr>
              <a:t>REACH –authorisation and SVHCs, important points  - Risk Management Options</a:t>
            </a:r>
          </a:p>
          <a:p>
            <a:pPr>
              <a:lnSpc>
                <a:spcPct val="150000"/>
              </a:lnSpc>
              <a:buClr>
                <a:srgbClr val="0000FF"/>
              </a:buClr>
              <a:buSzPct val="80000"/>
              <a:buFont typeface="Wingdings" pitchFamily="2" charset="2"/>
              <a:buChar char="Ø"/>
            </a:pPr>
            <a:r>
              <a:rPr lang="en-GB" sz="2800" dirty="0" smtClean="0">
                <a:solidFill>
                  <a:srgbClr val="0000FF"/>
                </a:solidFill>
              </a:rPr>
              <a:t>Swedish enforcement</a:t>
            </a:r>
          </a:p>
          <a:p>
            <a:pPr>
              <a:lnSpc>
                <a:spcPct val="150000"/>
              </a:lnSpc>
              <a:buClr>
                <a:srgbClr val="0000FF"/>
              </a:buClr>
              <a:buSzPct val="80000"/>
              <a:buFont typeface="Wingdings" pitchFamily="2" charset="2"/>
              <a:buChar char="Ø"/>
            </a:pPr>
            <a:r>
              <a:rPr lang="en-US" sz="2800" b="1" dirty="0">
                <a:solidFill>
                  <a:srgbClr val="0000FF"/>
                </a:solidFill>
              </a:rPr>
              <a:t>PRIO – a Tool for Risk Reduction of </a:t>
            </a:r>
            <a:r>
              <a:rPr lang="en-US" sz="2800" b="1" dirty="0" smtClean="0">
                <a:solidFill>
                  <a:srgbClr val="0000FF"/>
                </a:solidFill>
              </a:rPr>
              <a:t>Chemicals</a:t>
            </a:r>
            <a:endParaRPr lang="en-GB" sz="2800" b="1" dirty="0" smtClean="0">
              <a:solidFill>
                <a:srgbClr val="0000FF"/>
              </a:solidFill>
            </a:endParaRPr>
          </a:p>
          <a:p>
            <a:pPr>
              <a:lnSpc>
                <a:spcPct val="150000"/>
              </a:lnSpc>
              <a:buClr>
                <a:srgbClr val="0000FF"/>
              </a:buClr>
              <a:buSzPct val="80000"/>
              <a:buFont typeface="Wingdings" pitchFamily="2" charset="2"/>
              <a:buChar char="Ø"/>
            </a:pPr>
            <a:r>
              <a:rPr lang="en-GB" sz="2800" dirty="0" err="1" smtClean="0">
                <a:solidFill>
                  <a:srgbClr val="0000FF"/>
                </a:solidFill>
              </a:rPr>
              <a:t>Chem</a:t>
            </a:r>
            <a:r>
              <a:rPr lang="en-GB" sz="2800" dirty="0" smtClean="0">
                <a:solidFill>
                  <a:srgbClr val="0000FF"/>
                </a:solidFill>
              </a:rPr>
              <a:t> Sec – SIN list and </a:t>
            </a:r>
            <a:r>
              <a:rPr lang="en-GB" sz="2800" dirty="0" err="1" smtClean="0">
                <a:solidFill>
                  <a:srgbClr val="0000FF"/>
                </a:solidFill>
              </a:rPr>
              <a:t>Subsport</a:t>
            </a: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endParaRPr lang="en-GB" dirty="0">
              <a:solidFill>
                <a:srgbClr val="0000FF"/>
              </a:solidFill>
            </a:endParaRPr>
          </a:p>
        </p:txBody>
      </p:sp>
      <p:sp>
        <p:nvSpPr>
          <p:cNvPr id="7" name="Platshållare för datum 6"/>
          <p:cNvSpPr>
            <a:spLocks noGrp="1"/>
          </p:cNvSpPr>
          <p:nvPr>
            <p:ph type="dt" sz="half" idx="10"/>
          </p:nvPr>
        </p:nvSpPr>
        <p:spPr/>
        <p:txBody>
          <a:bodyPr/>
          <a:lstStyle/>
          <a:p>
            <a:pPr>
              <a:defRPr/>
            </a:pPr>
            <a:fld id="{FF931C05-EAD1-45A7-BB12-6B53274C5818}" type="datetime1">
              <a:rPr lang="en-GB" smtClean="0"/>
              <a:t>12/12/2014</a:t>
            </a:fld>
            <a:endParaRPr lang="fi-FI"/>
          </a:p>
        </p:txBody>
      </p:sp>
      <p:sp>
        <p:nvSpPr>
          <p:cNvPr id="8" name="Platshållare för bildnummer 7"/>
          <p:cNvSpPr>
            <a:spLocks noGrp="1"/>
          </p:cNvSpPr>
          <p:nvPr>
            <p:ph type="sldNum" sz="quarter" idx="12"/>
          </p:nvPr>
        </p:nvSpPr>
        <p:spPr/>
        <p:txBody>
          <a:bodyPr/>
          <a:lstStyle/>
          <a:p>
            <a:pPr>
              <a:defRPr/>
            </a:pPr>
            <a:fld id="{D1B58C20-5588-401B-A47A-8A82B7DB4D04}" type="slidenum">
              <a:rPr lang="fi-FI" smtClean="0"/>
              <a:pPr>
                <a:defRPr/>
              </a:pPr>
              <a:t>29</a:t>
            </a:fld>
            <a:endParaRPr lang="fi-FI"/>
          </a:p>
        </p:txBody>
      </p:sp>
    </p:spTree>
    <p:extLst>
      <p:ext uri="{BB962C8B-B14F-4D97-AF65-F5344CB8AC3E}">
        <p14:creationId xmlns:p14="http://schemas.microsoft.com/office/powerpoint/2010/main" val="14280222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3075" name="Rectangle 2"/>
          <p:cNvSpPr>
            <a:spLocks noGrp="1" noChangeArrowheads="1"/>
          </p:cNvSpPr>
          <p:nvPr>
            <p:ph type="title"/>
          </p:nvPr>
        </p:nvSpPr>
        <p:spPr/>
        <p:txBody>
          <a:bodyPr/>
          <a:lstStyle/>
          <a:p>
            <a:pPr eaLnBrk="1" hangingPunct="1"/>
            <a:r>
              <a:rPr lang="en-GB" altLang="sv-SE" sz="3600" b="1" dirty="0" smtClean="0">
                <a:solidFill>
                  <a:srgbClr val="000099"/>
                </a:solidFill>
              </a:rPr>
              <a:t>PRIO - A Tool for Reduction of </a:t>
            </a:r>
            <a:br>
              <a:rPr lang="en-GB" altLang="sv-SE" sz="3600" b="1" dirty="0" smtClean="0">
                <a:solidFill>
                  <a:srgbClr val="000099"/>
                </a:solidFill>
              </a:rPr>
            </a:br>
            <a:r>
              <a:rPr lang="en-GB" altLang="sv-SE" sz="3600" b="1" dirty="0" smtClean="0">
                <a:solidFill>
                  <a:srgbClr val="000099"/>
                </a:solidFill>
              </a:rPr>
              <a:t>Chemical Risks </a:t>
            </a:r>
            <a:endParaRPr lang="sv-SE" altLang="sv-SE" sz="3600" b="1" dirty="0" smtClean="0">
              <a:solidFill>
                <a:srgbClr val="000099"/>
              </a:solidFill>
            </a:endParaRPr>
          </a:p>
        </p:txBody>
      </p:sp>
      <p:sp>
        <p:nvSpPr>
          <p:cNvPr id="3076" name="Rectangle 3"/>
          <p:cNvSpPr>
            <a:spLocks noGrp="1" noChangeArrowheads="1"/>
          </p:cNvSpPr>
          <p:nvPr>
            <p:ph type="body" idx="1"/>
          </p:nvPr>
        </p:nvSpPr>
        <p:spPr>
          <a:xfrm>
            <a:off x="457200" y="1600200"/>
            <a:ext cx="8229600" cy="4133850"/>
          </a:xfrm>
        </p:spPr>
        <p:txBody>
          <a:bodyPr/>
          <a:lstStyle/>
          <a:p>
            <a:pPr eaLnBrk="1" hangingPunct="1"/>
            <a:r>
              <a:rPr lang="en-GB" altLang="sv-SE" dirty="0" smtClean="0">
                <a:solidFill>
                  <a:srgbClr val="0000FF"/>
                </a:solidFill>
              </a:rPr>
              <a:t>A tool in line with the Swedish environmental goal </a:t>
            </a:r>
            <a:br>
              <a:rPr lang="en-GB" altLang="sv-SE" dirty="0" smtClean="0">
                <a:solidFill>
                  <a:srgbClr val="0000FF"/>
                </a:solidFill>
              </a:rPr>
            </a:br>
            <a:r>
              <a:rPr lang="en-GB" altLang="sv-SE" i="1" dirty="0" smtClean="0">
                <a:solidFill>
                  <a:srgbClr val="0000FF"/>
                </a:solidFill>
              </a:rPr>
              <a:t>a Non Toxic Environment</a:t>
            </a:r>
            <a:endParaRPr lang="en-GB" altLang="sv-SE" dirty="0" smtClean="0">
              <a:solidFill>
                <a:srgbClr val="0000FF"/>
              </a:solidFill>
            </a:endParaRPr>
          </a:p>
          <a:p>
            <a:pPr eaLnBrk="1" hangingPunct="1"/>
            <a:endParaRPr lang="en-GB" altLang="sv-SE" dirty="0" smtClean="0">
              <a:solidFill>
                <a:srgbClr val="0000FF"/>
              </a:solidFill>
            </a:endParaRPr>
          </a:p>
          <a:p>
            <a:pPr eaLnBrk="1" hangingPunct="1"/>
            <a:r>
              <a:rPr lang="en-GB" altLang="sv-SE" dirty="0" smtClean="0">
                <a:solidFill>
                  <a:srgbClr val="0000FF"/>
                </a:solidFill>
              </a:rPr>
              <a:t>Support companies / SME:s in the work with substitution</a:t>
            </a:r>
            <a:br>
              <a:rPr lang="en-GB" altLang="sv-SE" dirty="0" smtClean="0">
                <a:solidFill>
                  <a:srgbClr val="0000FF"/>
                </a:solidFill>
              </a:rPr>
            </a:br>
            <a:r>
              <a:rPr lang="en-GB" altLang="sv-SE" sz="2000" dirty="0" smtClean="0">
                <a:solidFill>
                  <a:srgbClr val="0000FF"/>
                </a:solidFill>
              </a:rPr>
              <a:t>Target groups: </a:t>
            </a:r>
            <a:r>
              <a:rPr lang="en-GB" altLang="sv-SE" sz="2000" dirty="0" err="1" smtClean="0">
                <a:solidFill>
                  <a:srgbClr val="0000FF"/>
                </a:solidFill>
              </a:rPr>
              <a:t>env.managers</a:t>
            </a:r>
            <a:r>
              <a:rPr lang="en-GB" altLang="sv-SE" sz="2000" dirty="0" smtClean="0">
                <a:solidFill>
                  <a:srgbClr val="0000FF"/>
                </a:solidFill>
              </a:rPr>
              <a:t>, product developers, purchasers </a:t>
            </a:r>
          </a:p>
          <a:p>
            <a:pPr eaLnBrk="1" hangingPunct="1"/>
            <a:endParaRPr lang="en-GB" altLang="sv-SE" sz="2000" dirty="0" smtClean="0">
              <a:solidFill>
                <a:srgbClr val="0000FF"/>
              </a:solidFill>
            </a:endParaRPr>
          </a:p>
          <a:p>
            <a:pPr eaLnBrk="1" hangingPunct="1"/>
            <a:r>
              <a:rPr lang="en-GB" altLang="sv-SE" dirty="0" smtClean="0">
                <a:solidFill>
                  <a:srgbClr val="0000FF"/>
                </a:solidFill>
              </a:rPr>
              <a:t>Support for companies to prepare for REACH </a:t>
            </a:r>
          </a:p>
          <a:p>
            <a:pPr eaLnBrk="1" hangingPunct="1"/>
            <a:endParaRPr lang="en-GB" altLang="sv-SE" dirty="0" smtClean="0">
              <a:solidFill>
                <a:srgbClr val="0000FF"/>
              </a:solidFill>
            </a:endParaRPr>
          </a:p>
          <a:p>
            <a:pPr eaLnBrk="1" hangingPunct="1"/>
            <a:r>
              <a:rPr lang="en-GB" altLang="sv-SE" dirty="0" smtClean="0">
                <a:solidFill>
                  <a:srgbClr val="0000FF"/>
                </a:solidFill>
              </a:rPr>
              <a:t>Based on the Swedish Environmental Code</a:t>
            </a:r>
            <a:br>
              <a:rPr lang="en-GB" altLang="sv-SE" dirty="0" smtClean="0">
                <a:solidFill>
                  <a:srgbClr val="0000FF"/>
                </a:solidFill>
              </a:rPr>
            </a:br>
            <a:r>
              <a:rPr lang="en-GB" altLang="sv-SE" dirty="0" smtClean="0">
                <a:solidFill>
                  <a:srgbClr val="0000FF"/>
                </a:solidFill>
              </a:rPr>
              <a:t>- </a:t>
            </a:r>
            <a:r>
              <a:rPr lang="en-GB" altLang="sv-SE" i="1" dirty="0" smtClean="0">
                <a:solidFill>
                  <a:srgbClr val="0000FF"/>
                </a:solidFill>
              </a:rPr>
              <a:t>chemical legislation</a:t>
            </a:r>
            <a:r>
              <a:rPr lang="en-GB" altLang="sv-SE" dirty="0" smtClean="0">
                <a:solidFill>
                  <a:srgbClr val="0000FF"/>
                </a:solidFill>
              </a:rPr>
              <a:t> </a:t>
            </a:r>
            <a:endParaRPr lang="sv-SE" altLang="sv-SE" dirty="0" smtClean="0">
              <a:solidFill>
                <a:srgbClr val="0000FF"/>
              </a:solidFill>
            </a:endParaRPr>
          </a:p>
        </p:txBody>
      </p:sp>
    </p:spTree>
    <p:extLst>
      <p:ext uri="{BB962C8B-B14F-4D97-AF65-F5344CB8AC3E}">
        <p14:creationId xmlns:p14="http://schemas.microsoft.com/office/powerpoint/2010/main" val="1915543414"/>
      </p:ext>
    </p:extLst>
  </p:cSld>
  <p:clrMapOvr>
    <a:masterClrMapping/>
  </p:clrMapOvr>
  <p:transition spd="med">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5123" name="Rectangle 2"/>
          <p:cNvSpPr>
            <a:spLocks noGrp="1" noChangeArrowheads="1"/>
          </p:cNvSpPr>
          <p:nvPr>
            <p:ph type="title"/>
          </p:nvPr>
        </p:nvSpPr>
        <p:spPr>
          <a:xfrm>
            <a:off x="457200" y="404813"/>
            <a:ext cx="8229600" cy="1647825"/>
          </a:xfrm>
        </p:spPr>
        <p:txBody>
          <a:bodyPr/>
          <a:lstStyle/>
          <a:p>
            <a:pPr eaLnBrk="1" hangingPunct="1"/>
            <a:r>
              <a:rPr lang="en-GB" altLang="sv-SE" sz="3600" b="1" dirty="0" smtClean="0">
                <a:solidFill>
                  <a:srgbClr val="000099"/>
                </a:solidFill>
              </a:rPr>
              <a:t>Chemical substances are selected on the basis of criteria for hazardous properties </a:t>
            </a:r>
            <a:br>
              <a:rPr lang="en-GB" altLang="sv-SE" sz="3600" b="1" dirty="0" smtClean="0">
                <a:solidFill>
                  <a:srgbClr val="000099"/>
                </a:solidFill>
              </a:rPr>
            </a:br>
            <a:r>
              <a:rPr lang="en-GB" altLang="sv-SE" sz="2400" i="1" dirty="0" smtClean="0">
                <a:solidFill>
                  <a:srgbClr val="000099"/>
                </a:solidFill>
              </a:rPr>
              <a:t>two levels – two consequences</a:t>
            </a:r>
          </a:p>
        </p:txBody>
      </p:sp>
      <p:sp>
        <p:nvSpPr>
          <p:cNvPr id="5124" name="Rectangle 3"/>
          <p:cNvSpPr>
            <a:spLocks noGrp="1" noChangeArrowheads="1"/>
          </p:cNvSpPr>
          <p:nvPr>
            <p:ph type="body" idx="1"/>
          </p:nvPr>
        </p:nvSpPr>
        <p:spPr>
          <a:xfrm>
            <a:off x="468313" y="2420938"/>
            <a:ext cx="8229600" cy="3413125"/>
          </a:xfrm>
        </p:spPr>
        <p:txBody>
          <a:bodyPr/>
          <a:lstStyle/>
          <a:p>
            <a:pPr eaLnBrk="1" hangingPunct="1"/>
            <a:r>
              <a:rPr lang="en-GB" altLang="sv-SE" b="1" dirty="0" smtClean="0">
                <a:solidFill>
                  <a:srgbClr val="0000FF"/>
                </a:solidFill>
              </a:rPr>
              <a:t>Phase-out substances</a:t>
            </a:r>
            <a:br>
              <a:rPr lang="en-GB" altLang="sv-SE" b="1" dirty="0" smtClean="0">
                <a:solidFill>
                  <a:srgbClr val="0000FF"/>
                </a:solidFill>
              </a:rPr>
            </a:br>
            <a:r>
              <a:rPr lang="en-GB" altLang="sv-SE" dirty="0" smtClean="0">
                <a:solidFill>
                  <a:srgbClr val="0000FF"/>
                </a:solidFill>
              </a:rPr>
              <a:t>- </a:t>
            </a:r>
            <a:r>
              <a:rPr lang="en-GB" altLang="sv-SE" i="1" dirty="0" smtClean="0">
                <a:solidFill>
                  <a:srgbClr val="0000FF"/>
                </a:solidFill>
              </a:rPr>
              <a:t>substances of particular concern, </a:t>
            </a:r>
            <a:r>
              <a:rPr lang="en-US" altLang="sv-SE" i="1" dirty="0" smtClean="0">
                <a:solidFill>
                  <a:srgbClr val="0000FF"/>
                </a:solidFill>
              </a:rPr>
              <a:t>requires that the use of particularly hazardous substances shall cease to the extent possible.</a:t>
            </a:r>
            <a:r>
              <a:rPr lang="en-GB" altLang="sv-SE" b="1" i="1" dirty="0" smtClean="0">
                <a:solidFill>
                  <a:srgbClr val="0000FF"/>
                </a:solidFill>
              </a:rPr>
              <a:t>  </a:t>
            </a:r>
          </a:p>
          <a:p>
            <a:pPr eaLnBrk="1" hangingPunct="1"/>
            <a:endParaRPr lang="en-GB" altLang="sv-SE" b="1" i="1" dirty="0" smtClean="0">
              <a:solidFill>
                <a:srgbClr val="0000FF"/>
              </a:solidFill>
            </a:endParaRPr>
          </a:p>
          <a:p>
            <a:pPr eaLnBrk="1" hangingPunct="1"/>
            <a:r>
              <a:rPr lang="en-GB" altLang="sv-SE" b="1" dirty="0" smtClean="0">
                <a:solidFill>
                  <a:srgbClr val="0000FF"/>
                </a:solidFill>
              </a:rPr>
              <a:t>Priority risk-reduction substances</a:t>
            </a:r>
            <a:br>
              <a:rPr lang="en-GB" altLang="sv-SE" b="1" dirty="0" smtClean="0">
                <a:solidFill>
                  <a:srgbClr val="0000FF"/>
                </a:solidFill>
              </a:rPr>
            </a:br>
            <a:r>
              <a:rPr lang="en-GB" altLang="sv-SE" dirty="0" smtClean="0">
                <a:solidFill>
                  <a:srgbClr val="0000FF"/>
                </a:solidFill>
              </a:rPr>
              <a:t>- </a:t>
            </a:r>
            <a:r>
              <a:rPr lang="en-GB" altLang="sv-SE" i="1" dirty="0" smtClean="0">
                <a:solidFill>
                  <a:srgbClr val="0000FF"/>
                </a:solidFill>
              </a:rPr>
              <a:t>substances with hazardous properties, assess risk for intended use, consider substitution </a:t>
            </a:r>
          </a:p>
          <a:p>
            <a:pPr eaLnBrk="1" hangingPunct="1"/>
            <a:endParaRPr lang="sv-SE" altLang="sv-SE" sz="2000" i="1" dirty="0" smtClean="0">
              <a:solidFill>
                <a:srgbClr val="0000FF"/>
              </a:solidFill>
            </a:endParaRPr>
          </a:p>
        </p:txBody>
      </p:sp>
    </p:spTree>
    <p:extLst>
      <p:ext uri="{BB962C8B-B14F-4D97-AF65-F5344CB8AC3E}">
        <p14:creationId xmlns:p14="http://schemas.microsoft.com/office/powerpoint/2010/main" val="1753167146"/>
      </p:ext>
    </p:extLst>
  </p:cSld>
  <p:clrMapOvr>
    <a:masterClrMapping/>
  </p:clrMapOvr>
  <p:transition spd="med">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6147" name="Rectangle 2"/>
          <p:cNvSpPr>
            <a:spLocks noGrp="1" noChangeArrowheads="1"/>
          </p:cNvSpPr>
          <p:nvPr>
            <p:ph type="title"/>
          </p:nvPr>
        </p:nvSpPr>
        <p:spPr>
          <a:xfrm>
            <a:off x="416000" y="6648"/>
            <a:ext cx="8229600" cy="922337"/>
          </a:xfrm>
        </p:spPr>
        <p:txBody>
          <a:bodyPr/>
          <a:lstStyle/>
          <a:p>
            <a:pPr eaLnBrk="1" hangingPunct="1"/>
            <a:r>
              <a:rPr lang="en-GB" altLang="sv-SE" sz="3600" b="1" dirty="0" smtClean="0">
                <a:solidFill>
                  <a:srgbClr val="000099"/>
                </a:solidFill>
              </a:rPr>
              <a:t>Phase-out substances</a:t>
            </a:r>
            <a:endParaRPr lang="sv-SE" altLang="sv-SE" sz="3600" b="1" dirty="0" smtClean="0">
              <a:solidFill>
                <a:srgbClr val="000099"/>
              </a:solidFill>
            </a:endParaRPr>
          </a:p>
        </p:txBody>
      </p:sp>
      <p:sp>
        <p:nvSpPr>
          <p:cNvPr id="6148" name="Rectangle 3"/>
          <p:cNvSpPr>
            <a:spLocks noGrp="1" noChangeArrowheads="1"/>
          </p:cNvSpPr>
          <p:nvPr>
            <p:ph type="body" idx="1"/>
          </p:nvPr>
        </p:nvSpPr>
        <p:spPr>
          <a:xfrm>
            <a:off x="395288" y="1125538"/>
            <a:ext cx="8229600" cy="5111750"/>
          </a:xfrm>
        </p:spPr>
        <p:txBody>
          <a:bodyPr/>
          <a:lstStyle/>
          <a:p>
            <a:pPr eaLnBrk="1" hangingPunct="1"/>
            <a:r>
              <a:rPr lang="en-GB" altLang="sv-SE" dirty="0" smtClean="0">
                <a:solidFill>
                  <a:srgbClr val="0000FF"/>
                </a:solidFill>
              </a:rPr>
              <a:t>CMR - </a:t>
            </a:r>
            <a:r>
              <a:rPr lang="en-GB" altLang="sv-SE" sz="2200" dirty="0" smtClean="0">
                <a:solidFill>
                  <a:srgbClr val="0000FF"/>
                </a:solidFill>
              </a:rPr>
              <a:t>carcinogenic, mutagenic or toxic to reproduction </a:t>
            </a:r>
            <a:r>
              <a:rPr lang="en-GB" altLang="sv-SE" sz="2200" i="1" dirty="0" smtClean="0">
                <a:solidFill>
                  <a:srgbClr val="0000FF"/>
                </a:solidFill>
              </a:rPr>
              <a:t>categories 1 and 2 (1A and 1B, CLP)</a:t>
            </a:r>
          </a:p>
          <a:p>
            <a:pPr eaLnBrk="1" hangingPunct="1"/>
            <a:endParaRPr lang="en-GB" altLang="sv-SE" sz="2000" dirty="0" smtClean="0">
              <a:solidFill>
                <a:srgbClr val="0000FF"/>
              </a:solidFill>
            </a:endParaRPr>
          </a:p>
          <a:p>
            <a:pPr eaLnBrk="1" hangingPunct="1"/>
            <a:r>
              <a:rPr lang="en-GB" altLang="sv-SE" dirty="0" smtClean="0">
                <a:solidFill>
                  <a:srgbClr val="0000FF"/>
                </a:solidFill>
              </a:rPr>
              <a:t>PBT/</a:t>
            </a:r>
            <a:r>
              <a:rPr lang="en-GB" altLang="sv-SE" dirty="0" err="1" smtClean="0">
                <a:solidFill>
                  <a:srgbClr val="0000FF"/>
                </a:solidFill>
              </a:rPr>
              <a:t>vPvB</a:t>
            </a:r>
            <a:r>
              <a:rPr lang="en-GB" altLang="sv-SE" dirty="0" smtClean="0">
                <a:solidFill>
                  <a:srgbClr val="0000FF"/>
                </a:solidFill>
              </a:rPr>
              <a:t> </a:t>
            </a:r>
            <a:r>
              <a:rPr lang="en-GB" altLang="sv-SE" sz="2200" dirty="0" smtClean="0">
                <a:solidFill>
                  <a:srgbClr val="0000FF"/>
                </a:solidFill>
              </a:rPr>
              <a:t>- persistent, </a:t>
            </a:r>
            <a:r>
              <a:rPr lang="en-GB" altLang="sv-SE" sz="2200" dirty="0" err="1" smtClean="0">
                <a:solidFill>
                  <a:srgbClr val="0000FF"/>
                </a:solidFill>
              </a:rPr>
              <a:t>bioaccumulating</a:t>
            </a:r>
            <a:r>
              <a:rPr lang="en-GB" altLang="sv-SE" sz="2200" dirty="0" smtClean="0">
                <a:solidFill>
                  <a:srgbClr val="0000FF"/>
                </a:solidFill>
              </a:rPr>
              <a:t> and toxic/very persistent and very </a:t>
            </a:r>
            <a:r>
              <a:rPr lang="en-GB" altLang="sv-SE" sz="2200" dirty="0" err="1" smtClean="0">
                <a:solidFill>
                  <a:srgbClr val="0000FF"/>
                </a:solidFill>
              </a:rPr>
              <a:t>bioaccumulating</a:t>
            </a:r>
            <a:r>
              <a:rPr lang="en-GB" altLang="sv-SE" dirty="0" smtClean="0">
                <a:solidFill>
                  <a:srgbClr val="0000FF"/>
                </a:solidFill>
              </a:rPr>
              <a:t> </a:t>
            </a:r>
          </a:p>
          <a:p>
            <a:pPr eaLnBrk="1" hangingPunct="1"/>
            <a:endParaRPr lang="en-GB" altLang="sv-SE" sz="2000" dirty="0" smtClean="0">
              <a:solidFill>
                <a:srgbClr val="0000FF"/>
              </a:solidFill>
            </a:endParaRPr>
          </a:p>
          <a:p>
            <a:pPr eaLnBrk="1" hangingPunct="1"/>
            <a:r>
              <a:rPr lang="en-GB" altLang="sv-SE" dirty="0" smtClean="0">
                <a:solidFill>
                  <a:srgbClr val="0000FF"/>
                </a:solidFill>
              </a:rPr>
              <a:t>Particularly hazardous metals - </a:t>
            </a:r>
            <a:r>
              <a:rPr lang="en-GB" altLang="sv-SE" sz="2200" dirty="0" smtClean="0">
                <a:solidFill>
                  <a:srgbClr val="0000FF"/>
                </a:solidFill>
              </a:rPr>
              <a:t>mercury, cadmium, lead and their compounds</a:t>
            </a:r>
            <a:r>
              <a:rPr lang="en-GB" altLang="sv-SE" dirty="0" smtClean="0">
                <a:solidFill>
                  <a:srgbClr val="0000FF"/>
                </a:solidFill>
              </a:rPr>
              <a:t> </a:t>
            </a:r>
          </a:p>
          <a:p>
            <a:pPr eaLnBrk="1" hangingPunct="1"/>
            <a:endParaRPr lang="en-GB" altLang="sv-SE" sz="2000" dirty="0" smtClean="0">
              <a:solidFill>
                <a:srgbClr val="0000FF"/>
              </a:solidFill>
            </a:endParaRPr>
          </a:p>
          <a:p>
            <a:pPr eaLnBrk="1" hangingPunct="1"/>
            <a:r>
              <a:rPr lang="en-GB" altLang="sv-SE" dirty="0" smtClean="0">
                <a:solidFill>
                  <a:srgbClr val="0000FF"/>
                </a:solidFill>
              </a:rPr>
              <a:t>Endocrine disruptive </a:t>
            </a:r>
          </a:p>
          <a:p>
            <a:pPr eaLnBrk="1" hangingPunct="1"/>
            <a:endParaRPr lang="en-GB" altLang="sv-SE" sz="2000" dirty="0" smtClean="0">
              <a:solidFill>
                <a:srgbClr val="0000FF"/>
              </a:solidFill>
            </a:endParaRPr>
          </a:p>
          <a:p>
            <a:pPr eaLnBrk="1" hangingPunct="1"/>
            <a:r>
              <a:rPr lang="en-GB" altLang="sv-SE" dirty="0" smtClean="0">
                <a:solidFill>
                  <a:srgbClr val="0000FF"/>
                </a:solidFill>
              </a:rPr>
              <a:t>Ozone-depleting </a:t>
            </a:r>
            <a:endParaRPr lang="sv-SE" altLang="sv-SE" dirty="0" smtClean="0">
              <a:solidFill>
                <a:srgbClr val="0000FF"/>
              </a:solidFill>
            </a:endParaRPr>
          </a:p>
        </p:txBody>
      </p:sp>
    </p:spTree>
    <p:extLst>
      <p:ext uri="{BB962C8B-B14F-4D97-AF65-F5344CB8AC3E}">
        <p14:creationId xmlns:p14="http://schemas.microsoft.com/office/powerpoint/2010/main" val="4261380016"/>
      </p:ext>
    </p:extLst>
  </p:cSld>
  <p:clrMapOvr>
    <a:masterClrMapping/>
  </p:clrMapOvr>
  <p:transition spd="med">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9219" name="Rectangle 2"/>
          <p:cNvSpPr>
            <a:spLocks noGrp="1" noChangeArrowheads="1"/>
          </p:cNvSpPr>
          <p:nvPr>
            <p:ph type="title"/>
          </p:nvPr>
        </p:nvSpPr>
        <p:spPr>
          <a:xfrm>
            <a:off x="457200" y="0"/>
            <a:ext cx="8229600" cy="922337"/>
          </a:xfrm>
        </p:spPr>
        <p:txBody>
          <a:bodyPr/>
          <a:lstStyle/>
          <a:p>
            <a:pPr eaLnBrk="1" hangingPunct="1"/>
            <a:r>
              <a:rPr lang="en-GB" altLang="sv-SE" sz="3600" b="1" dirty="0" smtClean="0">
                <a:solidFill>
                  <a:srgbClr val="000099"/>
                </a:solidFill>
              </a:rPr>
              <a:t>Priority risk-reduction substances</a:t>
            </a:r>
            <a:endParaRPr lang="sv-SE" altLang="sv-SE" sz="3600" b="1" dirty="0" smtClean="0"/>
          </a:p>
        </p:txBody>
      </p:sp>
      <p:sp>
        <p:nvSpPr>
          <p:cNvPr id="9220" name="Rectangle 3"/>
          <p:cNvSpPr>
            <a:spLocks noGrp="1" noChangeArrowheads="1"/>
          </p:cNvSpPr>
          <p:nvPr>
            <p:ph type="body" idx="1"/>
          </p:nvPr>
        </p:nvSpPr>
        <p:spPr>
          <a:xfrm>
            <a:off x="457200" y="1485900"/>
            <a:ext cx="8229600" cy="4464050"/>
          </a:xfrm>
        </p:spPr>
        <p:txBody>
          <a:bodyPr/>
          <a:lstStyle/>
          <a:p>
            <a:pPr eaLnBrk="1" hangingPunct="1">
              <a:lnSpc>
                <a:spcPct val="90000"/>
              </a:lnSpc>
            </a:pPr>
            <a:r>
              <a:rPr lang="en-GB" altLang="sv-SE" dirty="0" smtClean="0">
                <a:solidFill>
                  <a:srgbClr val="0000FF"/>
                </a:solidFill>
              </a:rPr>
              <a:t>Very high acute toxicity </a:t>
            </a:r>
          </a:p>
          <a:p>
            <a:pPr eaLnBrk="1" hangingPunct="1">
              <a:lnSpc>
                <a:spcPct val="90000"/>
              </a:lnSpc>
            </a:pPr>
            <a:endParaRPr lang="en-GB" altLang="sv-SE" dirty="0" smtClean="0">
              <a:solidFill>
                <a:srgbClr val="0000FF"/>
              </a:solidFill>
            </a:endParaRPr>
          </a:p>
          <a:p>
            <a:pPr eaLnBrk="1" hangingPunct="1">
              <a:lnSpc>
                <a:spcPct val="90000"/>
              </a:lnSpc>
            </a:pPr>
            <a:r>
              <a:rPr lang="en-GB" altLang="sv-SE" dirty="0" smtClean="0">
                <a:solidFill>
                  <a:srgbClr val="0000FF"/>
                </a:solidFill>
              </a:rPr>
              <a:t>Allergenic </a:t>
            </a:r>
          </a:p>
          <a:p>
            <a:pPr eaLnBrk="1" hangingPunct="1">
              <a:lnSpc>
                <a:spcPct val="90000"/>
              </a:lnSpc>
            </a:pPr>
            <a:endParaRPr lang="en-GB" altLang="sv-SE" dirty="0" smtClean="0">
              <a:solidFill>
                <a:srgbClr val="0000FF"/>
              </a:solidFill>
            </a:endParaRPr>
          </a:p>
          <a:p>
            <a:pPr eaLnBrk="1" hangingPunct="1">
              <a:lnSpc>
                <a:spcPct val="90000"/>
              </a:lnSpc>
            </a:pPr>
            <a:r>
              <a:rPr lang="en-GB" altLang="sv-SE" dirty="0" smtClean="0">
                <a:solidFill>
                  <a:srgbClr val="0000FF"/>
                </a:solidFill>
              </a:rPr>
              <a:t>Mutagenic - Category 3 (Cat 2, CLP) </a:t>
            </a:r>
          </a:p>
          <a:p>
            <a:pPr eaLnBrk="1" hangingPunct="1">
              <a:lnSpc>
                <a:spcPct val="90000"/>
              </a:lnSpc>
            </a:pPr>
            <a:endParaRPr lang="en-GB" altLang="sv-SE" dirty="0" smtClean="0">
              <a:solidFill>
                <a:srgbClr val="0000FF"/>
              </a:solidFill>
            </a:endParaRPr>
          </a:p>
          <a:p>
            <a:pPr eaLnBrk="1" hangingPunct="1">
              <a:lnSpc>
                <a:spcPct val="90000"/>
              </a:lnSpc>
            </a:pPr>
            <a:r>
              <a:rPr lang="en-GB" altLang="sv-SE" dirty="0" smtClean="0">
                <a:solidFill>
                  <a:srgbClr val="0000FF"/>
                </a:solidFill>
              </a:rPr>
              <a:t>High chronic toxicity </a:t>
            </a:r>
          </a:p>
          <a:p>
            <a:pPr eaLnBrk="1" hangingPunct="1">
              <a:lnSpc>
                <a:spcPct val="90000"/>
              </a:lnSpc>
            </a:pPr>
            <a:endParaRPr lang="en-GB" altLang="sv-SE" dirty="0" smtClean="0">
              <a:solidFill>
                <a:srgbClr val="0000FF"/>
              </a:solidFill>
            </a:endParaRPr>
          </a:p>
          <a:p>
            <a:pPr eaLnBrk="1" hangingPunct="1">
              <a:lnSpc>
                <a:spcPct val="90000"/>
              </a:lnSpc>
            </a:pPr>
            <a:r>
              <a:rPr lang="en-GB" altLang="sv-SE" dirty="0" smtClean="0">
                <a:solidFill>
                  <a:srgbClr val="0000FF"/>
                </a:solidFill>
              </a:rPr>
              <a:t>Environmentally hazardous, long-term effects </a:t>
            </a:r>
          </a:p>
          <a:p>
            <a:pPr eaLnBrk="1" hangingPunct="1">
              <a:lnSpc>
                <a:spcPct val="90000"/>
              </a:lnSpc>
            </a:pPr>
            <a:endParaRPr lang="en-GB" altLang="sv-SE" dirty="0" smtClean="0">
              <a:solidFill>
                <a:srgbClr val="0000FF"/>
              </a:solidFill>
            </a:endParaRPr>
          </a:p>
          <a:p>
            <a:pPr eaLnBrk="1" hangingPunct="1">
              <a:lnSpc>
                <a:spcPct val="90000"/>
              </a:lnSpc>
            </a:pPr>
            <a:r>
              <a:rPr lang="en-GB" altLang="sv-SE" dirty="0" smtClean="0">
                <a:solidFill>
                  <a:srgbClr val="0000FF"/>
                </a:solidFill>
              </a:rPr>
              <a:t>Potential PBT/</a:t>
            </a:r>
            <a:r>
              <a:rPr lang="en-GB" altLang="sv-SE" dirty="0" err="1" smtClean="0">
                <a:solidFill>
                  <a:srgbClr val="0000FF"/>
                </a:solidFill>
              </a:rPr>
              <a:t>vPvB</a:t>
            </a:r>
            <a:endParaRPr lang="en-GB" altLang="sv-SE" dirty="0" smtClean="0">
              <a:solidFill>
                <a:srgbClr val="0000FF"/>
              </a:solidFill>
            </a:endParaRPr>
          </a:p>
          <a:p>
            <a:pPr eaLnBrk="1" hangingPunct="1">
              <a:lnSpc>
                <a:spcPct val="90000"/>
              </a:lnSpc>
              <a:buFontTx/>
              <a:buNone/>
            </a:pPr>
            <a:endParaRPr lang="en-GB" altLang="sv-SE" dirty="0" smtClean="0">
              <a:solidFill>
                <a:srgbClr val="0000FF"/>
              </a:solidFill>
            </a:endParaRPr>
          </a:p>
          <a:p>
            <a:pPr eaLnBrk="1" hangingPunct="1">
              <a:lnSpc>
                <a:spcPct val="90000"/>
              </a:lnSpc>
            </a:pPr>
            <a:endParaRPr lang="sv-SE" altLang="sv-SE" dirty="0" smtClean="0">
              <a:solidFill>
                <a:srgbClr val="0000FF"/>
              </a:solidFill>
            </a:endParaRPr>
          </a:p>
        </p:txBody>
      </p:sp>
    </p:spTree>
    <p:extLst>
      <p:ext uri="{BB962C8B-B14F-4D97-AF65-F5344CB8AC3E}">
        <p14:creationId xmlns:p14="http://schemas.microsoft.com/office/powerpoint/2010/main" val="1610861319"/>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34</a:t>
            </a:fld>
            <a:endParaRPr lang="sv-SE"/>
          </a:p>
        </p:txBody>
      </p:sp>
      <p:pic>
        <p:nvPicPr>
          <p:cNvPr id="5" name="Bildobjekt 4"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30171"/>
            <a:ext cx="11089232" cy="6955369"/>
          </a:xfrm>
          <a:prstGeom prst="rect">
            <a:avLst/>
          </a:prstGeom>
        </p:spPr>
      </p:pic>
      <p:sp>
        <p:nvSpPr>
          <p:cNvPr id="6" name="Text Box 5"/>
          <p:cNvSpPr txBox="1">
            <a:spLocks noChangeArrowheads="1"/>
          </p:cNvSpPr>
          <p:nvPr/>
        </p:nvSpPr>
        <p:spPr bwMode="auto">
          <a:xfrm>
            <a:off x="6001212" y="1484312"/>
            <a:ext cx="2592388" cy="4760913"/>
          </a:xfrm>
          <a:prstGeom prst="rect">
            <a:avLst/>
          </a:prstGeom>
          <a:solidFill>
            <a:schemeClr val="accent5"/>
          </a:solidFill>
          <a:ln>
            <a:noFill/>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sv-SE" b="1" dirty="0"/>
              <a:t>What is PRIO?</a:t>
            </a:r>
          </a:p>
          <a:p>
            <a:pPr eaLnBrk="1" hangingPunct="1"/>
            <a:endParaRPr lang="en-GB" altLang="sv-SE" b="1" dirty="0"/>
          </a:p>
          <a:p>
            <a:pPr eaLnBrk="1" hangingPunct="1">
              <a:buFontTx/>
              <a:buChar char="•"/>
            </a:pPr>
            <a:r>
              <a:rPr lang="en-GB" altLang="sv-SE" dirty="0"/>
              <a:t>A guide and a database for informed decision making</a:t>
            </a:r>
          </a:p>
          <a:p>
            <a:pPr eaLnBrk="1" hangingPunct="1">
              <a:buFontTx/>
              <a:buChar char="•"/>
            </a:pPr>
            <a:endParaRPr lang="en-GB" altLang="sv-SE" dirty="0"/>
          </a:p>
          <a:p>
            <a:pPr eaLnBrk="1" hangingPunct="1">
              <a:buFontTx/>
              <a:buChar char="•"/>
            </a:pPr>
            <a:r>
              <a:rPr lang="en-GB" altLang="sv-SE" dirty="0"/>
              <a:t>A help to prioritise</a:t>
            </a:r>
          </a:p>
          <a:p>
            <a:pPr eaLnBrk="1" hangingPunct="1">
              <a:buFontTx/>
              <a:buChar char="•"/>
            </a:pPr>
            <a:endParaRPr lang="en-GB" altLang="sv-SE" dirty="0"/>
          </a:p>
          <a:p>
            <a:pPr eaLnBrk="1" hangingPunct="1">
              <a:buFontTx/>
              <a:buChar char="•"/>
            </a:pPr>
            <a:r>
              <a:rPr lang="en-GB" altLang="sv-SE" dirty="0"/>
              <a:t>A set of criteria (prioritised hazardous properties)</a:t>
            </a:r>
          </a:p>
          <a:p>
            <a:pPr eaLnBrk="1" hangingPunct="1">
              <a:buFontTx/>
              <a:buChar char="•"/>
            </a:pPr>
            <a:endParaRPr lang="en-GB" altLang="sv-SE" dirty="0"/>
          </a:p>
          <a:p>
            <a:pPr eaLnBrk="1" hangingPunct="1">
              <a:buFontTx/>
              <a:buChar char="•"/>
            </a:pPr>
            <a:r>
              <a:rPr lang="en-GB" altLang="sv-SE" dirty="0"/>
              <a:t>A database with more than 4600 substances</a:t>
            </a:r>
          </a:p>
          <a:p>
            <a:pPr eaLnBrk="1" hangingPunct="1"/>
            <a:endParaRPr lang="en-GB" altLang="sv-SE" dirty="0"/>
          </a:p>
          <a:p>
            <a:pPr eaLnBrk="1" hangingPunct="1"/>
            <a:r>
              <a:rPr lang="en-GB" altLang="sv-SE" dirty="0"/>
              <a:t>IT IS NOT A BLACK LIST!</a:t>
            </a:r>
            <a:endParaRPr lang="sv-SE" altLang="sv-SE" dirty="0"/>
          </a:p>
        </p:txBody>
      </p:sp>
    </p:spTree>
    <p:extLst>
      <p:ext uri="{BB962C8B-B14F-4D97-AF65-F5344CB8AC3E}">
        <p14:creationId xmlns:p14="http://schemas.microsoft.com/office/powerpoint/2010/main" val="137362760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35</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217333"/>
            <a:ext cx="12971446" cy="7075333"/>
          </a:xfrm>
          <a:prstGeom prst="rect">
            <a:avLst/>
          </a:prstGeom>
        </p:spPr>
      </p:pic>
      <p:cxnSp>
        <p:nvCxnSpPr>
          <p:cNvPr id="5" name="Rak pil 4"/>
          <p:cNvCxnSpPr/>
          <p:nvPr/>
        </p:nvCxnSpPr>
        <p:spPr>
          <a:xfrm flipV="1">
            <a:off x="611560" y="1196752"/>
            <a:ext cx="0" cy="1173832"/>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59130528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36</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260648"/>
            <a:ext cx="10858872" cy="6733443"/>
          </a:xfrm>
          <a:prstGeom prst="rect">
            <a:avLst/>
          </a:prstGeom>
        </p:spPr>
      </p:pic>
      <p:cxnSp>
        <p:nvCxnSpPr>
          <p:cNvPr id="6" name="Rak pil 5"/>
          <p:cNvCxnSpPr/>
          <p:nvPr/>
        </p:nvCxnSpPr>
        <p:spPr>
          <a:xfrm flipV="1">
            <a:off x="1331640" y="1484784"/>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38934623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37</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03020"/>
            <a:ext cx="12312352" cy="6715828"/>
          </a:xfrm>
          <a:prstGeom prst="rect">
            <a:avLst/>
          </a:prstGeom>
        </p:spPr>
      </p:pic>
      <p:cxnSp>
        <p:nvCxnSpPr>
          <p:cNvPr id="5" name="Rak pil 4"/>
          <p:cNvCxnSpPr/>
          <p:nvPr/>
        </p:nvCxnSpPr>
        <p:spPr>
          <a:xfrm flipV="1">
            <a:off x="4390493" y="1273698"/>
            <a:ext cx="936104" cy="529209"/>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6" name="Rak pil 5"/>
          <p:cNvCxnSpPr/>
          <p:nvPr/>
        </p:nvCxnSpPr>
        <p:spPr>
          <a:xfrm flipV="1">
            <a:off x="-70967" y="3861048"/>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9" name="Rak pil 8"/>
          <p:cNvCxnSpPr/>
          <p:nvPr/>
        </p:nvCxnSpPr>
        <p:spPr>
          <a:xfrm>
            <a:off x="4675462" y="3254894"/>
            <a:ext cx="375712"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0" name="Rak pil 19"/>
          <p:cNvCxnSpPr/>
          <p:nvPr/>
        </p:nvCxnSpPr>
        <p:spPr>
          <a:xfrm>
            <a:off x="4675462" y="2996952"/>
            <a:ext cx="375712"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1" name="Rak pil 20"/>
          <p:cNvCxnSpPr/>
          <p:nvPr/>
        </p:nvCxnSpPr>
        <p:spPr>
          <a:xfrm>
            <a:off x="4676855" y="2708920"/>
            <a:ext cx="375712"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22" name="Rak pil 21"/>
          <p:cNvCxnSpPr/>
          <p:nvPr/>
        </p:nvCxnSpPr>
        <p:spPr>
          <a:xfrm>
            <a:off x="4670689" y="2060848"/>
            <a:ext cx="375712"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1" name="Platshållare för sidfot 4"/>
          <p:cNvSpPr>
            <a:spLocks noGrp="1"/>
          </p:cNvSpPr>
          <p:nvPr>
            <p:ph type="ftr" sz="quarter" idx="11"/>
          </p:nvPr>
        </p:nvSpPr>
        <p:spPr>
          <a:xfrm>
            <a:off x="427376" y="6859489"/>
            <a:ext cx="2895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12" name="Rectangle 2"/>
          <p:cNvSpPr>
            <a:spLocks noChangeArrowheads="1"/>
          </p:cNvSpPr>
          <p:nvPr/>
        </p:nvSpPr>
        <p:spPr bwMode="auto">
          <a:xfrm>
            <a:off x="987763" y="2041426"/>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1pPr>
            <a:lvl2pPr marL="742950" indent="-28575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2pPr>
            <a:lvl3pPr marL="1143000" indent="-22860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3pPr>
            <a:lvl4pPr marL="1600200" indent="-22860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4pPr>
            <a:lvl5pPr marL="2057400" indent="-22860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9pPr>
          </a:lstStyle>
          <a:p>
            <a:pPr eaLnBrk="1" hangingPunct="1">
              <a:spcBef>
                <a:spcPts val="600"/>
              </a:spcBef>
              <a:buClr>
                <a:srgbClr val="000000"/>
              </a:buClr>
              <a:buSzPct val="45000"/>
              <a:buFont typeface="StarSymbol" charset="0"/>
              <a:buChar char="●"/>
            </a:pPr>
            <a:endParaRPr lang="sv-SE" altLang="sv-SE" sz="2400">
              <a:solidFill>
                <a:srgbClr val="000000"/>
              </a:solidFill>
              <a:ea typeface="Lucida Sans Unicode" panose="020B0602030504020204" pitchFamily="34" charset="0"/>
              <a:cs typeface="Lucida Sans Unicode" panose="020B0602030504020204" pitchFamily="34" charset="0"/>
            </a:endParaRPr>
          </a:p>
        </p:txBody>
      </p:sp>
      <p:pic>
        <p:nvPicPr>
          <p:cNvPr id="1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55" y="327272"/>
            <a:ext cx="9753600" cy="706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7"/>
          <p:cNvSpPr>
            <a:spLocks noChangeArrowheads="1"/>
          </p:cNvSpPr>
          <p:nvPr/>
        </p:nvSpPr>
        <p:spPr bwMode="auto">
          <a:xfrm>
            <a:off x="6606151" y="3123604"/>
            <a:ext cx="2736850" cy="2897188"/>
          </a:xfrm>
          <a:prstGeom prst="rect">
            <a:avLst/>
          </a:prstGeom>
          <a:solidFill>
            <a:srgbClr val="CCECFF"/>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Tx/>
              <a:buChar char="•"/>
            </a:pPr>
            <a:endParaRPr lang="en-GB" altLang="sv-SE" sz="2400">
              <a:latin typeface="Times New Roman" panose="02020603050405020304" pitchFamily="18" charset="0"/>
            </a:endParaRPr>
          </a:p>
        </p:txBody>
      </p:sp>
      <p:sp>
        <p:nvSpPr>
          <p:cNvPr id="15" name="Text Box 6"/>
          <p:cNvSpPr txBox="1">
            <a:spLocks noChangeArrowheads="1"/>
          </p:cNvSpPr>
          <p:nvPr/>
        </p:nvSpPr>
        <p:spPr bwMode="auto">
          <a:xfrm>
            <a:off x="6887618" y="3254894"/>
            <a:ext cx="2757487" cy="366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sv-SE" sz="2000" b="1" u="sng" dirty="0"/>
              <a:t>The database</a:t>
            </a:r>
          </a:p>
          <a:p>
            <a:pPr eaLnBrk="1" hangingPunct="1"/>
            <a:endParaRPr lang="en-GB" altLang="sv-SE" sz="2000" dirty="0"/>
          </a:p>
          <a:p>
            <a:pPr eaLnBrk="1" hangingPunct="1">
              <a:buFontTx/>
              <a:buChar char="•"/>
            </a:pPr>
            <a:r>
              <a:rPr lang="en-GB" altLang="sv-SE" sz="2000" dirty="0"/>
              <a:t>More than 4600 substances</a:t>
            </a:r>
          </a:p>
          <a:p>
            <a:pPr eaLnBrk="1" hangingPunct="1">
              <a:buFontTx/>
              <a:buChar char="•"/>
            </a:pPr>
            <a:endParaRPr lang="en-GB" altLang="sv-SE" sz="2000" dirty="0"/>
          </a:p>
          <a:p>
            <a:pPr eaLnBrk="1" hangingPunct="1">
              <a:buFontTx/>
              <a:buChar char="•"/>
            </a:pPr>
            <a:endParaRPr lang="en-GB" altLang="sv-SE" sz="2000" dirty="0"/>
          </a:p>
          <a:p>
            <a:pPr eaLnBrk="1" hangingPunct="1">
              <a:buFontTx/>
              <a:buChar char="•"/>
            </a:pPr>
            <a:r>
              <a:rPr lang="en-GB" altLang="sv-SE" sz="2000" dirty="0"/>
              <a:t>Transparency</a:t>
            </a:r>
          </a:p>
          <a:p>
            <a:pPr eaLnBrk="1" hangingPunct="1">
              <a:buFontTx/>
              <a:buChar char="•"/>
            </a:pPr>
            <a:endParaRPr lang="en-GB" altLang="sv-SE" sz="2000" dirty="0"/>
          </a:p>
          <a:p>
            <a:pPr eaLnBrk="1" hangingPunct="1">
              <a:buFontTx/>
              <a:buChar char="•"/>
            </a:pPr>
            <a:endParaRPr lang="en-GB" altLang="sv-SE" sz="2400" dirty="0">
              <a:latin typeface="Times New Roman" panose="02020603050405020304" pitchFamily="18" charset="0"/>
            </a:endParaRPr>
          </a:p>
          <a:p>
            <a:pPr eaLnBrk="1" hangingPunct="1">
              <a:buFontTx/>
              <a:buChar char="•"/>
            </a:pPr>
            <a:endParaRPr lang="en-GB" altLang="sv-SE" sz="2400" dirty="0">
              <a:latin typeface="Times New Roman" panose="02020603050405020304" pitchFamily="18" charset="0"/>
            </a:endParaRPr>
          </a:p>
          <a:p>
            <a:pPr eaLnBrk="1" hangingPunct="1">
              <a:buFontTx/>
              <a:buChar char="•"/>
            </a:pPr>
            <a:endParaRPr lang="en-GB" altLang="sv-SE" sz="2400" dirty="0">
              <a:latin typeface="Times New Roman" panose="02020603050405020304" pitchFamily="18" charset="0"/>
            </a:endParaRPr>
          </a:p>
        </p:txBody>
      </p:sp>
    </p:spTree>
    <p:extLst>
      <p:ext uri="{BB962C8B-B14F-4D97-AF65-F5344CB8AC3E}">
        <p14:creationId xmlns:p14="http://schemas.microsoft.com/office/powerpoint/2010/main" val="15294341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12291" name="Rectangle 2"/>
          <p:cNvSpPr>
            <a:spLocks noChangeArrowheads="1"/>
          </p:cNvSpPr>
          <p:nvPr/>
        </p:nvSpPr>
        <p:spPr bwMode="auto">
          <a:xfrm>
            <a:off x="1028700" y="14478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lstStyle>
            <a:lvl1pPr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1pPr>
            <a:lvl2pPr marL="742950" indent="-28575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2pPr>
            <a:lvl3pPr marL="1143000" indent="-22860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3pPr>
            <a:lvl4pPr marL="1600200" indent="-22860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4pPr>
            <a:lvl5pPr marL="2057400" indent="-228600" defTabSz="449263"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tx1"/>
                </a:solidFill>
                <a:latin typeface="Arial" panose="020B0604020202020204" pitchFamily="34" charset="0"/>
              </a:defRPr>
            </a:lvl9pPr>
          </a:lstStyle>
          <a:p>
            <a:pPr eaLnBrk="1" hangingPunct="1">
              <a:spcBef>
                <a:spcPts val="600"/>
              </a:spcBef>
              <a:buClr>
                <a:srgbClr val="000000"/>
              </a:buClr>
              <a:buSzPct val="45000"/>
              <a:buFont typeface="StarSymbol" charset="0"/>
              <a:buChar char="●"/>
            </a:pPr>
            <a:endParaRPr lang="sv-SE" altLang="sv-SE" sz="2400">
              <a:solidFill>
                <a:srgbClr val="000000"/>
              </a:solidFill>
              <a:ea typeface="Lucida Sans Unicode" panose="020B0602030504020204" pitchFamily="34" charset="0"/>
              <a:cs typeface="Lucida Sans Unicode" panose="020B0602030504020204" pitchFamily="34" charset="0"/>
            </a:endParaRPr>
          </a:p>
        </p:txBody>
      </p:sp>
      <p:pic>
        <p:nvPicPr>
          <p:cNvPr id="1229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25" y="-228600"/>
            <a:ext cx="9753600" cy="706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6"/>
          <p:cNvSpPr>
            <a:spLocks noChangeArrowheads="1"/>
          </p:cNvSpPr>
          <p:nvPr/>
        </p:nvSpPr>
        <p:spPr bwMode="auto">
          <a:xfrm>
            <a:off x="6261100" y="819150"/>
            <a:ext cx="2736850" cy="5545138"/>
          </a:xfrm>
          <a:prstGeom prst="rect">
            <a:avLst/>
          </a:prstGeom>
          <a:solidFill>
            <a:srgbClr val="CCECFF"/>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buFontTx/>
              <a:buChar char="•"/>
            </a:pPr>
            <a:endParaRPr lang="en-GB" altLang="sv-SE" sz="2400">
              <a:latin typeface="Times New Roman" panose="02020603050405020304" pitchFamily="18" charset="0"/>
            </a:endParaRPr>
          </a:p>
        </p:txBody>
      </p:sp>
      <p:sp>
        <p:nvSpPr>
          <p:cNvPr id="12294" name="Text Box 5"/>
          <p:cNvSpPr txBox="1">
            <a:spLocks noChangeArrowheads="1"/>
          </p:cNvSpPr>
          <p:nvPr/>
        </p:nvSpPr>
        <p:spPr bwMode="auto">
          <a:xfrm>
            <a:off x="6313488" y="1279525"/>
            <a:ext cx="2757487" cy="545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sv-SE" sz="2000" b="1" u="sng"/>
              <a:t>The database</a:t>
            </a:r>
          </a:p>
          <a:p>
            <a:pPr eaLnBrk="1" hangingPunct="1"/>
            <a:endParaRPr lang="en-GB" altLang="sv-SE" sz="2000"/>
          </a:p>
          <a:p>
            <a:pPr eaLnBrk="1" hangingPunct="1"/>
            <a:r>
              <a:rPr lang="en-GB" altLang="sv-SE" sz="2000"/>
              <a:t>Two set of criteria with different messages for action</a:t>
            </a:r>
          </a:p>
          <a:p>
            <a:pPr eaLnBrk="1" hangingPunct="1"/>
            <a:endParaRPr lang="en-GB" altLang="sv-SE" sz="2000"/>
          </a:p>
          <a:p>
            <a:pPr eaLnBrk="1" hangingPunct="1"/>
            <a:r>
              <a:rPr lang="en-GB" altLang="sv-SE" sz="2000"/>
              <a:t>You can search on</a:t>
            </a:r>
          </a:p>
          <a:p>
            <a:pPr eaLnBrk="1" hangingPunct="1">
              <a:buFontTx/>
              <a:buChar char="•"/>
            </a:pPr>
            <a:r>
              <a:rPr lang="en-GB" altLang="sv-SE" sz="2000"/>
              <a:t>CAS/EG-nr</a:t>
            </a:r>
          </a:p>
          <a:p>
            <a:pPr eaLnBrk="1" hangingPunct="1">
              <a:buFontTx/>
              <a:buChar char="•"/>
            </a:pPr>
            <a:r>
              <a:rPr lang="en-GB" altLang="sv-SE" sz="2000"/>
              <a:t>Name</a:t>
            </a:r>
          </a:p>
          <a:p>
            <a:pPr eaLnBrk="1" hangingPunct="1">
              <a:buFontTx/>
              <a:buChar char="•"/>
            </a:pPr>
            <a:r>
              <a:rPr lang="en-GB" altLang="sv-SE" sz="2000"/>
              <a:t>Hazard</a:t>
            </a:r>
          </a:p>
          <a:p>
            <a:pPr eaLnBrk="1" hangingPunct="1">
              <a:buFontTx/>
              <a:buChar char="•"/>
            </a:pPr>
            <a:r>
              <a:rPr lang="en-GB" altLang="sv-SE" sz="2000"/>
              <a:t>Substance group</a:t>
            </a:r>
          </a:p>
          <a:p>
            <a:pPr eaLnBrk="1" hangingPunct="1">
              <a:buFontTx/>
              <a:buChar char="•"/>
            </a:pPr>
            <a:r>
              <a:rPr lang="en-GB" altLang="sv-SE" sz="2000"/>
              <a:t>(product type)</a:t>
            </a:r>
          </a:p>
          <a:p>
            <a:pPr eaLnBrk="1" hangingPunct="1">
              <a:buFontTx/>
              <a:buChar char="•"/>
            </a:pPr>
            <a:r>
              <a:rPr lang="en-GB" altLang="sv-SE" sz="2000"/>
              <a:t>Source</a:t>
            </a:r>
          </a:p>
          <a:p>
            <a:pPr eaLnBrk="1" hangingPunct="1"/>
            <a:endParaRPr lang="en-GB" altLang="sv-SE" sz="2000"/>
          </a:p>
          <a:p>
            <a:pPr eaLnBrk="1" hangingPunct="1">
              <a:buFontTx/>
              <a:buChar char="•"/>
            </a:pPr>
            <a:endParaRPr lang="en-GB" altLang="sv-SE" sz="2400">
              <a:latin typeface="Times New Roman" panose="02020603050405020304" pitchFamily="18" charset="0"/>
            </a:endParaRPr>
          </a:p>
          <a:p>
            <a:pPr eaLnBrk="1" hangingPunct="1">
              <a:buFontTx/>
              <a:buChar char="•"/>
            </a:pPr>
            <a:endParaRPr lang="en-GB" altLang="sv-SE" sz="2400">
              <a:latin typeface="Times New Roman" panose="02020603050405020304" pitchFamily="18" charset="0"/>
            </a:endParaRPr>
          </a:p>
          <a:p>
            <a:pPr eaLnBrk="1" hangingPunct="1">
              <a:buFontTx/>
              <a:buChar char="•"/>
            </a:pPr>
            <a:endParaRPr lang="en-GB" altLang="sv-SE" sz="2400">
              <a:latin typeface="Times New Roman" panose="02020603050405020304" pitchFamily="18" charset="0"/>
            </a:endParaRPr>
          </a:p>
        </p:txBody>
      </p:sp>
    </p:spTree>
    <p:extLst>
      <p:ext uri="{BB962C8B-B14F-4D97-AF65-F5344CB8AC3E}">
        <p14:creationId xmlns:p14="http://schemas.microsoft.com/office/powerpoint/2010/main" val="3738412683"/>
      </p:ext>
    </p:extLst>
  </p:cSld>
  <p:clrMapOvr>
    <a:masterClrMapping/>
  </p:clrMapOvr>
  <p:transition spd="med">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39</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82" y="-676548"/>
            <a:ext cx="11613069" cy="7555708"/>
          </a:xfrm>
          <a:prstGeom prst="rect">
            <a:avLst/>
          </a:prstGeom>
        </p:spPr>
      </p:pic>
      <p:cxnSp>
        <p:nvCxnSpPr>
          <p:cNvPr id="5" name="Rak pil 4"/>
          <p:cNvCxnSpPr/>
          <p:nvPr/>
        </p:nvCxnSpPr>
        <p:spPr>
          <a:xfrm flipV="1">
            <a:off x="2302768" y="1239615"/>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3468181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40</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64" y="-413745"/>
            <a:ext cx="12385376" cy="7271745"/>
          </a:xfrm>
          <a:prstGeom prst="rect">
            <a:avLst/>
          </a:prstGeom>
        </p:spPr>
      </p:pic>
      <p:cxnSp>
        <p:nvCxnSpPr>
          <p:cNvPr id="5" name="Rak pil 4"/>
          <p:cNvCxnSpPr/>
          <p:nvPr/>
        </p:nvCxnSpPr>
        <p:spPr>
          <a:xfrm flipV="1">
            <a:off x="2195736" y="1052736"/>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91575305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41</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38028"/>
            <a:ext cx="10378480" cy="6701810"/>
          </a:xfrm>
          <a:prstGeom prst="rect">
            <a:avLst/>
          </a:prstGeom>
        </p:spPr>
      </p:pic>
      <p:cxnSp>
        <p:nvCxnSpPr>
          <p:cNvPr id="5" name="Rak pil 4"/>
          <p:cNvCxnSpPr/>
          <p:nvPr/>
        </p:nvCxnSpPr>
        <p:spPr>
          <a:xfrm flipV="1">
            <a:off x="2411760" y="1484784"/>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6" name="Rak pil 5"/>
          <p:cNvCxnSpPr/>
          <p:nvPr/>
        </p:nvCxnSpPr>
        <p:spPr>
          <a:xfrm flipV="1">
            <a:off x="35496" y="2708920"/>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42504932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42</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4266"/>
            <a:ext cx="11221247" cy="6532835"/>
          </a:xfrm>
          <a:prstGeom prst="rect">
            <a:avLst/>
          </a:prstGeom>
        </p:spPr>
      </p:pic>
      <p:cxnSp>
        <p:nvCxnSpPr>
          <p:cNvPr id="5" name="Rak pil 4"/>
          <p:cNvCxnSpPr/>
          <p:nvPr/>
        </p:nvCxnSpPr>
        <p:spPr>
          <a:xfrm flipV="1">
            <a:off x="251520" y="3356992"/>
            <a:ext cx="576064" cy="102981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335030951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43</a:t>
            </a:fld>
            <a:endParaRPr lang="sv-SE"/>
          </a:p>
        </p:txBody>
      </p:sp>
      <p:pic>
        <p:nvPicPr>
          <p:cNvPr id="4" name="Bildobjekt 3" descr="http://www2.kemi.se/templates/PRIOEngframes____4144.aspx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243408"/>
            <a:ext cx="12240344" cy="6788754"/>
          </a:xfrm>
          <a:prstGeom prst="rect">
            <a:avLst/>
          </a:prstGeom>
        </p:spPr>
      </p:pic>
      <p:cxnSp>
        <p:nvCxnSpPr>
          <p:cNvPr id="5" name="Rak pil 4"/>
          <p:cNvCxnSpPr/>
          <p:nvPr/>
        </p:nvCxnSpPr>
        <p:spPr>
          <a:xfrm flipH="1" flipV="1">
            <a:off x="4572000" y="1052736"/>
            <a:ext cx="1296144" cy="864096"/>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7" name="Rak pil 6"/>
          <p:cNvCxnSpPr/>
          <p:nvPr/>
        </p:nvCxnSpPr>
        <p:spPr>
          <a:xfrm flipH="1" flipV="1">
            <a:off x="1475656" y="1772816"/>
            <a:ext cx="606896" cy="432048"/>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103699565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13315" name="Rectangle 2"/>
          <p:cNvSpPr>
            <a:spLocks noGrp="1" noChangeArrowheads="1"/>
          </p:cNvSpPr>
          <p:nvPr>
            <p:ph type="title"/>
          </p:nvPr>
        </p:nvSpPr>
        <p:spPr/>
        <p:txBody>
          <a:bodyPr/>
          <a:lstStyle/>
          <a:p>
            <a:pPr eaLnBrk="1" hangingPunct="1"/>
            <a:r>
              <a:rPr lang="sv-SE" altLang="sv-SE" sz="3600" b="1" dirty="0" smtClean="0">
                <a:solidFill>
                  <a:srgbClr val="000099"/>
                </a:solidFill>
              </a:rPr>
              <a:t>Seven steps to substitution</a:t>
            </a:r>
          </a:p>
        </p:txBody>
      </p:sp>
      <p:sp>
        <p:nvSpPr>
          <p:cNvPr id="13316" name="Rectangle 3"/>
          <p:cNvSpPr>
            <a:spLocks noGrp="1" noChangeArrowheads="1"/>
          </p:cNvSpPr>
          <p:nvPr>
            <p:ph type="body" idx="1"/>
          </p:nvPr>
        </p:nvSpPr>
        <p:spPr/>
        <p:txBody>
          <a:bodyPr/>
          <a:lstStyle/>
          <a:p>
            <a:pPr marL="457200" indent="-457200" eaLnBrk="1" hangingPunct="1">
              <a:buFontTx/>
              <a:buAutoNum type="arabicPeriod"/>
            </a:pPr>
            <a:r>
              <a:rPr lang="en-GB" altLang="sv-SE" dirty="0" smtClean="0">
                <a:solidFill>
                  <a:srgbClr val="0000FF"/>
                </a:solidFill>
              </a:rPr>
              <a:t>Why should the substance be replaced?</a:t>
            </a:r>
          </a:p>
          <a:p>
            <a:pPr marL="457200" indent="-457200" eaLnBrk="1" hangingPunct="1">
              <a:buFontTx/>
              <a:buAutoNum type="arabicPeriod"/>
            </a:pPr>
            <a:r>
              <a:rPr lang="en-GB" altLang="sv-SE" dirty="0" smtClean="0">
                <a:solidFill>
                  <a:srgbClr val="0000FF"/>
                </a:solidFill>
              </a:rPr>
              <a:t>How can the </a:t>
            </a:r>
            <a:r>
              <a:rPr lang="en-GB" altLang="sv-SE" dirty="0" smtClean="0">
                <a:solidFill>
                  <a:srgbClr val="0000FF"/>
                </a:solidFill>
                <a:hlinkClick r:id="" action="ppaction://hlinkshowjump?jump=nextslide"/>
              </a:rPr>
              <a:t>function be fulfilled</a:t>
            </a:r>
            <a:r>
              <a:rPr lang="en-GB" altLang="sv-SE" dirty="0" smtClean="0">
                <a:solidFill>
                  <a:srgbClr val="0000FF"/>
                </a:solidFill>
              </a:rPr>
              <a:t>?</a:t>
            </a:r>
          </a:p>
          <a:p>
            <a:pPr marL="457200" indent="-457200" eaLnBrk="1" hangingPunct="1">
              <a:buFontTx/>
              <a:buAutoNum type="arabicPeriod"/>
            </a:pPr>
            <a:r>
              <a:rPr lang="en-GB" altLang="sv-SE" dirty="0" smtClean="0">
                <a:solidFill>
                  <a:srgbClr val="0000FF"/>
                </a:solidFill>
              </a:rPr>
              <a:t>Assess alternatives</a:t>
            </a:r>
          </a:p>
          <a:p>
            <a:pPr marL="457200" indent="-457200" eaLnBrk="1" hangingPunct="1">
              <a:buFontTx/>
              <a:buAutoNum type="arabicPeriod"/>
            </a:pPr>
            <a:r>
              <a:rPr lang="en-GB" altLang="sv-SE" dirty="0" smtClean="0">
                <a:solidFill>
                  <a:srgbClr val="0000FF"/>
                </a:solidFill>
              </a:rPr>
              <a:t>Risk assessment of alternatives</a:t>
            </a:r>
          </a:p>
          <a:p>
            <a:pPr marL="457200" indent="-457200" eaLnBrk="1" hangingPunct="1">
              <a:buFontTx/>
              <a:buAutoNum type="arabicPeriod"/>
            </a:pPr>
            <a:r>
              <a:rPr lang="en-GB" altLang="sv-SE" dirty="0" smtClean="0">
                <a:solidFill>
                  <a:srgbClr val="0000FF"/>
                </a:solidFill>
              </a:rPr>
              <a:t>Which alternatives should we proceed with?</a:t>
            </a:r>
          </a:p>
          <a:p>
            <a:pPr marL="457200" indent="-457200" eaLnBrk="1" hangingPunct="1">
              <a:buFontTx/>
              <a:buAutoNum type="arabicPeriod"/>
            </a:pPr>
            <a:r>
              <a:rPr lang="en-GB" altLang="sv-SE" dirty="0" smtClean="0">
                <a:solidFill>
                  <a:srgbClr val="0000FF"/>
                </a:solidFill>
              </a:rPr>
              <a:t>Planning</a:t>
            </a:r>
          </a:p>
          <a:p>
            <a:pPr marL="457200" indent="-457200" eaLnBrk="1" hangingPunct="1">
              <a:buFontTx/>
              <a:buAutoNum type="arabicPeriod"/>
            </a:pPr>
            <a:r>
              <a:rPr lang="en-GB" altLang="sv-SE" dirty="0" smtClean="0">
                <a:solidFill>
                  <a:srgbClr val="0000FF"/>
                </a:solidFill>
              </a:rPr>
              <a:t>Evaluate and compare to step one</a:t>
            </a:r>
          </a:p>
        </p:txBody>
      </p:sp>
    </p:spTree>
    <p:extLst>
      <p:ext uri="{BB962C8B-B14F-4D97-AF65-F5344CB8AC3E}">
        <p14:creationId xmlns:p14="http://schemas.microsoft.com/office/powerpoint/2010/main" val="598690497"/>
      </p:ext>
    </p:extLst>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sv-SE" altLang="sv-SE" smtClean="0"/>
              <a:t>www.kemi.se</a:t>
            </a:r>
          </a:p>
        </p:txBody>
      </p:sp>
      <p:sp>
        <p:nvSpPr>
          <p:cNvPr id="14339" name="Rectangle 2"/>
          <p:cNvSpPr>
            <a:spLocks noChangeArrowheads="1"/>
          </p:cNvSpPr>
          <p:nvPr/>
        </p:nvSpPr>
        <p:spPr bwMode="auto">
          <a:xfrm>
            <a:off x="323850" y="908050"/>
            <a:ext cx="2971800" cy="685800"/>
          </a:xfrm>
          <a:prstGeom prst="rect">
            <a:avLst/>
          </a:prstGeom>
          <a:solidFill>
            <a:srgbClr val="FFFFCC"/>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sv-SE" altLang="sv-SE" sz="2400"/>
              <a:t>Problem with fire</a:t>
            </a:r>
          </a:p>
        </p:txBody>
      </p:sp>
      <p:sp>
        <p:nvSpPr>
          <p:cNvPr id="14340" name="Rectangle 3"/>
          <p:cNvSpPr>
            <a:spLocks noChangeArrowheads="1"/>
          </p:cNvSpPr>
          <p:nvPr/>
        </p:nvSpPr>
        <p:spPr bwMode="auto">
          <a:xfrm>
            <a:off x="323850" y="3789363"/>
            <a:ext cx="4495800" cy="685800"/>
          </a:xfrm>
          <a:prstGeom prst="rect">
            <a:avLst/>
          </a:prstGeom>
          <a:solidFill>
            <a:srgbClr val="FFFFCC"/>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sv-SE" altLang="sv-SE" sz="2400"/>
              <a:t>Design away from heat</a:t>
            </a:r>
          </a:p>
        </p:txBody>
      </p:sp>
      <p:sp>
        <p:nvSpPr>
          <p:cNvPr id="14341" name="Rectangle 4"/>
          <p:cNvSpPr>
            <a:spLocks noChangeArrowheads="1"/>
          </p:cNvSpPr>
          <p:nvPr/>
        </p:nvSpPr>
        <p:spPr bwMode="auto">
          <a:xfrm>
            <a:off x="5651500" y="3789363"/>
            <a:ext cx="2814638" cy="685800"/>
          </a:xfrm>
          <a:prstGeom prst="rect">
            <a:avLst/>
          </a:prstGeom>
          <a:solidFill>
            <a:srgbClr val="FFFFCC"/>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sv-SE" altLang="sv-SE" sz="2400"/>
              <a:t>Design close to heat</a:t>
            </a:r>
          </a:p>
        </p:txBody>
      </p:sp>
      <p:sp>
        <p:nvSpPr>
          <p:cNvPr id="14342" name="AutoShape 5"/>
          <p:cNvSpPr>
            <a:spLocks noChangeArrowheads="1"/>
          </p:cNvSpPr>
          <p:nvPr/>
        </p:nvSpPr>
        <p:spPr bwMode="auto">
          <a:xfrm rot="-3908869">
            <a:off x="4531519" y="162719"/>
            <a:ext cx="581025" cy="2773363"/>
          </a:xfrm>
          <a:prstGeom prst="curvedLeftArrow">
            <a:avLst>
              <a:gd name="adj1" fmla="val 80548"/>
              <a:gd name="adj2" fmla="val 176013"/>
              <a:gd name="adj3" fmla="val 37481"/>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sv-SE" altLang="sv-SE"/>
          </a:p>
        </p:txBody>
      </p:sp>
      <p:sp>
        <p:nvSpPr>
          <p:cNvPr id="14343" name="AutoShape 6"/>
          <p:cNvSpPr>
            <a:spLocks noChangeArrowheads="1"/>
          </p:cNvSpPr>
          <p:nvPr/>
        </p:nvSpPr>
        <p:spPr bwMode="auto">
          <a:xfrm>
            <a:off x="1547813" y="1700213"/>
            <a:ext cx="863600" cy="2016125"/>
          </a:xfrm>
          <a:prstGeom prst="downArrow">
            <a:avLst>
              <a:gd name="adj1" fmla="val 50000"/>
              <a:gd name="adj2" fmla="val 58364"/>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sv-SE" altLang="sv-SE"/>
          </a:p>
        </p:txBody>
      </p:sp>
      <p:sp>
        <p:nvSpPr>
          <p:cNvPr id="14344" name="AutoShape 7"/>
          <p:cNvSpPr>
            <a:spLocks noChangeArrowheads="1"/>
          </p:cNvSpPr>
          <p:nvPr/>
        </p:nvSpPr>
        <p:spPr bwMode="auto">
          <a:xfrm rot="-1626328">
            <a:off x="6227763" y="2997200"/>
            <a:ext cx="863600" cy="788988"/>
          </a:xfrm>
          <a:prstGeom prst="downArrow">
            <a:avLst>
              <a:gd name="adj1" fmla="val 50444"/>
              <a:gd name="adj2" fmla="val 48616"/>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sv-SE" altLang="sv-SE"/>
          </a:p>
        </p:txBody>
      </p:sp>
      <p:sp>
        <p:nvSpPr>
          <p:cNvPr id="14345" name="Rectangle 8"/>
          <p:cNvSpPr>
            <a:spLocks noChangeArrowheads="1"/>
          </p:cNvSpPr>
          <p:nvPr/>
        </p:nvSpPr>
        <p:spPr bwMode="auto">
          <a:xfrm>
            <a:off x="4140200" y="2365375"/>
            <a:ext cx="3740150" cy="558800"/>
          </a:xfrm>
          <a:prstGeom prst="rect">
            <a:avLst/>
          </a:prstGeom>
          <a:solidFill>
            <a:srgbClr val="FFFFCC"/>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sv-SE" altLang="sv-SE" sz="2400"/>
              <a:t>Developed flame retardent</a:t>
            </a:r>
          </a:p>
        </p:txBody>
      </p:sp>
    </p:spTree>
    <p:extLst>
      <p:ext uri="{BB962C8B-B14F-4D97-AF65-F5344CB8AC3E}">
        <p14:creationId xmlns:p14="http://schemas.microsoft.com/office/powerpoint/2010/main" val="160389891"/>
      </p:ext>
    </p:extLst>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Platshållare för sidfot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sv-SE" dirty="0" smtClean="0"/>
              <a:t>www.kemi.se</a:t>
            </a:r>
          </a:p>
        </p:txBody>
      </p:sp>
      <p:sp>
        <p:nvSpPr>
          <p:cNvPr id="15363" name="Rectangle 2"/>
          <p:cNvSpPr>
            <a:spLocks noGrp="1" noChangeArrowheads="1"/>
          </p:cNvSpPr>
          <p:nvPr>
            <p:ph type="title"/>
          </p:nvPr>
        </p:nvSpPr>
        <p:spPr>
          <a:xfrm>
            <a:off x="179512" y="0"/>
            <a:ext cx="8229600" cy="993775"/>
          </a:xfrm>
        </p:spPr>
        <p:txBody>
          <a:bodyPr/>
          <a:lstStyle/>
          <a:p>
            <a:pPr eaLnBrk="1" hangingPunct="1"/>
            <a:r>
              <a:rPr lang="en-GB" altLang="sv-SE" sz="3600" b="1" dirty="0" smtClean="0">
                <a:solidFill>
                  <a:srgbClr val="000099"/>
                </a:solidFill>
              </a:rPr>
              <a:t>Conclusions</a:t>
            </a:r>
          </a:p>
        </p:txBody>
      </p:sp>
      <p:sp>
        <p:nvSpPr>
          <p:cNvPr id="15364" name="Rectangle 3"/>
          <p:cNvSpPr>
            <a:spLocks noGrp="1" noChangeArrowheads="1"/>
          </p:cNvSpPr>
          <p:nvPr>
            <p:ph type="body" idx="1"/>
          </p:nvPr>
        </p:nvSpPr>
        <p:spPr>
          <a:xfrm>
            <a:off x="468313" y="1485900"/>
            <a:ext cx="8229600" cy="4606925"/>
          </a:xfrm>
        </p:spPr>
        <p:txBody>
          <a:bodyPr/>
          <a:lstStyle/>
          <a:p>
            <a:pPr eaLnBrk="1" hangingPunct="1"/>
            <a:r>
              <a:rPr lang="en-GB" altLang="sv-SE" dirty="0" smtClean="0">
                <a:solidFill>
                  <a:srgbClr val="0000FF"/>
                </a:solidFill>
              </a:rPr>
              <a:t>PRIO is developed in cooperation with industry </a:t>
            </a:r>
            <a:br>
              <a:rPr lang="en-GB" altLang="sv-SE" dirty="0" smtClean="0">
                <a:solidFill>
                  <a:srgbClr val="0000FF"/>
                </a:solidFill>
              </a:rPr>
            </a:br>
            <a:r>
              <a:rPr lang="en-GB" altLang="sv-SE" dirty="0" smtClean="0">
                <a:solidFill>
                  <a:srgbClr val="0000FF"/>
                </a:solidFill>
              </a:rPr>
              <a:t>to meet needs identified by the industry</a:t>
            </a:r>
          </a:p>
          <a:p>
            <a:pPr eaLnBrk="1" hangingPunct="1"/>
            <a:endParaRPr lang="en-GB" altLang="sv-SE" dirty="0" smtClean="0">
              <a:solidFill>
                <a:srgbClr val="0000FF"/>
              </a:solidFill>
            </a:endParaRPr>
          </a:p>
          <a:p>
            <a:pPr eaLnBrk="1" hangingPunct="1"/>
            <a:r>
              <a:rPr lang="en-GB" altLang="sv-SE" dirty="0" smtClean="0">
                <a:solidFill>
                  <a:srgbClr val="0000FF"/>
                </a:solidFill>
              </a:rPr>
              <a:t>The tool is now broadly used, also from countries abroad  </a:t>
            </a:r>
          </a:p>
          <a:p>
            <a:pPr eaLnBrk="1" hangingPunct="1"/>
            <a:endParaRPr lang="en-GB" altLang="sv-SE" dirty="0" smtClean="0">
              <a:solidFill>
                <a:srgbClr val="0000FF"/>
              </a:solidFill>
            </a:endParaRPr>
          </a:p>
          <a:p>
            <a:pPr eaLnBrk="1" hangingPunct="1"/>
            <a:r>
              <a:rPr lang="en-GB" altLang="sv-SE" dirty="0" smtClean="0">
                <a:solidFill>
                  <a:srgbClr val="0000FF"/>
                </a:solidFill>
              </a:rPr>
              <a:t>There is an increasing interest to use PRIO in preparation for Reach </a:t>
            </a:r>
            <a:br>
              <a:rPr lang="en-GB" altLang="sv-SE" dirty="0" smtClean="0">
                <a:solidFill>
                  <a:srgbClr val="0000FF"/>
                </a:solidFill>
              </a:rPr>
            </a:br>
            <a:endParaRPr lang="en-GB" altLang="sv-SE" dirty="0" smtClean="0">
              <a:solidFill>
                <a:srgbClr val="0000FF"/>
              </a:solidFill>
            </a:endParaRPr>
          </a:p>
          <a:p>
            <a:pPr eaLnBrk="1" hangingPunct="1"/>
            <a:r>
              <a:rPr lang="en-GB" altLang="sv-SE" dirty="0" smtClean="0">
                <a:solidFill>
                  <a:srgbClr val="0000FF"/>
                </a:solidFill>
              </a:rPr>
              <a:t>Agencies need information from industry and </a:t>
            </a:r>
            <a:br>
              <a:rPr lang="en-GB" altLang="sv-SE" dirty="0" smtClean="0">
                <a:solidFill>
                  <a:srgbClr val="0000FF"/>
                </a:solidFill>
              </a:rPr>
            </a:br>
            <a:r>
              <a:rPr lang="en-GB" altLang="sv-SE" dirty="0" smtClean="0">
                <a:solidFill>
                  <a:srgbClr val="0000FF"/>
                </a:solidFill>
              </a:rPr>
              <a:t>industry need to be updated from agencies</a:t>
            </a:r>
          </a:p>
        </p:txBody>
      </p:sp>
    </p:spTree>
    <p:extLst>
      <p:ext uri="{BB962C8B-B14F-4D97-AF65-F5344CB8AC3E}">
        <p14:creationId xmlns:p14="http://schemas.microsoft.com/office/powerpoint/2010/main" val="2892056460"/>
      </p:ext>
    </p:extLst>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323528" y="476672"/>
            <a:ext cx="8197850" cy="488950"/>
          </a:xfrm>
        </p:spPr>
        <p:txBody>
          <a:bodyPr/>
          <a:lstStyle/>
          <a:p>
            <a:r>
              <a:rPr lang="en-GB" sz="3600" b="1" dirty="0" smtClean="0">
                <a:solidFill>
                  <a:srgbClr val="000099"/>
                </a:solidFill>
              </a:rPr>
              <a:t>Outline</a:t>
            </a:r>
            <a:endParaRPr lang="en-GB" sz="3600" b="1" dirty="0">
              <a:solidFill>
                <a:srgbClr val="000099"/>
              </a:solidFill>
            </a:endParaRPr>
          </a:p>
        </p:txBody>
      </p:sp>
      <p:sp>
        <p:nvSpPr>
          <p:cNvPr id="3" name="Platshållare för text 2"/>
          <p:cNvSpPr>
            <a:spLocks noGrp="1"/>
          </p:cNvSpPr>
          <p:nvPr>
            <p:ph type="body" sz="half" idx="1"/>
          </p:nvPr>
        </p:nvSpPr>
        <p:spPr>
          <a:xfrm>
            <a:off x="611560" y="1772816"/>
            <a:ext cx="8229600" cy="4104456"/>
          </a:xfrm>
        </p:spPr>
        <p:txBody>
          <a:bodyPr/>
          <a:lstStyle/>
          <a:p>
            <a:pPr>
              <a:lnSpc>
                <a:spcPct val="150000"/>
              </a:lnSpc>
              <a:buClr>
                <a:srgbClr val="0000FF"/>
              </a:buClr>
              <a:buSzPct val="80000"/>
              <a:buFont typeface="Wingdings" pitchFamily="2" charset="2"/>
              <a:buChar char="Ø"/>
            </a:pPr>
            <a:r>
              <a:rPr lang="en-GB" sz="2800" dirty="0" smtClean="0">
                <a:solidFill>
                  <a:srgbClr val="0000FF"/>
                </a:solidFill>
              </a:rPr>
              <a:t>REACH –authorisation and SVHCs, important points  - Risk Management Options</a:t>
            </a:r>
          </a:p>
          <a:p>
            <a:pPr>
              <a:lnSpc>
                <a:spcPct val="150000"/>
              </a:lnSpc>
              <a:buClr>
                <a:srgbClr val="0000FF"/>
              </a:buClr>
              <a:buSzPct val="80000"/>
              <a:buFont typeface="Wingdings" pitchFamily="2" charset="2"/>
              <a:buChar char="Ø"/>
            </a:pPr>
            <a:r>
              <a:rPr lang="en-GB" sz="2800" dirty="0" smtClean="0">
                <a:solidFill>
                  <a:srgbClr val="0000FF"/>
                </a:solidFill>
              </a:rPr>
              <a:t>Swedish enforcement</a:t>
            </a:r>
          </a:p>
          <a:p>
            <a:pPr>
              <a:lnSpc>
                <a:spcPct val="150000"/>
              </a:lnSpc>
              <a:buClr>
                <a:srgbClr val="0000FF"/>
              </a:buClr>
              <a:buSzPct val="80000"/>
              <a:buFont typeface="Wingdings" pitchFamily="2" charset="2"/>
              <a:buChar char="Ø"/>
            </a:pPr>
            <a:r>
              <a:rPr lang="en-US" sz="2800" dirty="0">
                <a:solidFill>
                  <a:srgbClr val="0000FF"/>
                </a:solidFill>
              </a:rPr>
              <a:t>PRIO – a Tool for Risk Reduction of </a:t>
            </a:r>
            <a:r>
              <a:rPr lang="en-US" sz="2800" dirty="0" smtClean="0">
                <a:solidFill>
                  <a:srgbClr val="0000FF"/>
                </a:solidFill>
              </a:rPr>
              <a:t>Chemicals</a:t>
            </a:r>
            <a:endParaRPr lang="en-GB" sz="2800" dirty="0" smtClean="0">
              <a:solidFill>
                <a:srgbClr val="0000FF"/>
              </a:solidFill>
            </a:endParaRPr>
          </a:p>
          <a:p>
            <a:pPr>
              <a:lnSpc>
                <a:spcPct val="150000"/>
              </a:lnSpc>
              <a:buClr>
                <a:srgbClr val="0000FF"/>
              </a:buClr>
              <a:buSzPct val="80000"/>
              <a:buFont typeface="Wingdings" pitchFamily="2" charset="2"/>
              <a:buChar char="Ø"/>
            </a:pPr>
            <a:r>
              <a:rPr lang="en-GB" sz="2800" b="1" dirty="0" err="1" smtClean="0">
                <a:solidFill>
                  <a:srgbClr val="0000FF"/>
                </a:solidFill>
              </a:rPr>
              <a:t>Chem</a:t>
            </a:r>
            <a:r>
              <a:rPr lang="en-GB" sz="2800" b="1" dirty="0" smtClean="0">
                <a:solidFill>
                  <a:srgbClr val="0000FF"/>
                </a:solidFill>
              </a:rPr>
              <a:t> Sec – SIN list and </a:t>
            </a:r>
            <a:r>
              <a:rPr lang="en-GB" sz="2800" b="1" dirty="0" err="1" smtClean="0">
                <a:solidFill>
                  <a:srgbClr val="0000FF"/>
                </a:solidFill>
              </a:rPr>
              <a:t>Subsport</a:t>
            </a:r>
            <a:endParaRPr lang="en-GB" sz="2800" b="1"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pPr>
              <a:lnSpc>
                <a:spcPct val="150000"/>
              </a:lnSpc>
              <a:buClr>
                <a:srgbClr val="0000FF"/>
              </a:buClr>
              <a:buSzPct val="80000"/>
              <a:buFont typeface="Wingdings" pitchFamily="2" charset="2"/>
              <a:buChar char="Ø"/>
            </a:pPr>
            <a:endParaRPr lang="en-GB" sz="2800" dirty="0" smtClean="0">
              <a:solidFill>
                <a:srgbClr val="0000FF"/>
              </a:solidFill>
            </a:endParaRPr>
          </a:p>
          <a:p>
            <a:endParaRPr lang="en-GB" dirty="0">
              <a:solidFill>
                <a:srgbClr val="0000FF"/>
              </a:solidFill>
            </a:endParaRPr>
          </a:p>
        </p:txBody>
      </p:sp>
      <p:sp>
        <p:nvSpPr>
          <p:cNvPr id="7" name="Platshållare för datum 6"/>
          <p:cNvSpPr>
            <a:spLocks noGrp="1"/>
          </p:cNvSpPr>
          <p:nvPr>
            <p:ph type="dt" sz="half" idx="10"/>
          </p:nvPr>
        </p:nvSpPr>
        <p:spPr/>
        <p:txBody>
          <a:bodyPr/>
          <a:lstStyle/>
          <a:p>
            <a:pPr>
              <a:defRPr/>
            </a:pPr>
            <a:fld id="{FF931C05-EAD1-45A7-BB12-6B53274C5818}" type="datetime1">
              <a:rPr lang="en-GB" smtClean="0"/>
              <a:t>12/12/2014</a:t>
            </a:fld>
            <a:endParaRPr lang="fi-FI"/>
          </a:p>
        </p:txBody>
      </p:sp>
      <p:sp>
        <p:nvSpPr>
          <p:cNvPr id="8" name="Platshållare för bildnummer 7"/>
          <p:cNvSpPr>
            <a:spLocks noGrp="1"/>
          </p:cNvSpPr>
          <p:nvPr>
            <p:ph type="sldNum" sz="quarter" idx="12"/>
          </p:nvPr>
        </p:nvSpPr>
        <p:spPr/>
        <p:txBody>
          <a:bodyPr/>
          <a:lstStyle/>
          <a:p>
            <a:pPr>
              <a:defRPr/>
            </a:pPr>
            <a:fld id="{D1B58C20-5588-401B-A47A-8A82B7DB4D04}" type="slidenum">
              <a:rPr lang="fi-FI" smtClean="0"/>
              <a:pPr>
                <a:defRPr/>
              </a:pPr>
              <a:t>47</a:t>
            </a:fld>
            <a:endParaRPr lang="fi-FI"/>
          </a:p>
        </p:txBody>
      </p:sp>
    </p:spTree>
    <p:extLst>
      <p:ext uri="{BB962C8B-B14F-4D97-AF65-F5344CB8AC3E}">
        <p14:creationId xmlns:p14="http://schemas.microsoft.com/office/powerpoint/2010/main" val="154598777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48</a:t>
            </a:fld>
            <a:endParaRPr lang="sv-SE"/>
          </a:p>
        </p:txBody>
      </p:sp>
      <p:pic>
        <p:nvPicPr>
          <p:cNvPr id="4" name="Bildobjekt 3" descr="ChemSec - HOME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624" y="-451941"/>
            <a:ext cx="11485277" cy="7309941"/>
          </a:xfrm>
          <a:prstGeom prst="rect">
            <a:avLst/>
          </a:prstGeom>
        </p:spPr>
      </p:pic>
      <p:sp>
        <p:nvSpPr>
          <p:cNvPr id="5" name="textruta 4"/>
          <p:cNvSpPr txBox="1"/>
          <p:nvPr/>
        </p:nvSpPr>
        <p:spPr>
          <a:xfrm>
            <a:off x="2843808" y="332656"/>
            <a:ext cx="2232248" cy="369332"/>
          </a:xfrm>
          <a:prstGeom prst="rect">
            <a:avLst/>
          </a:prstGeom>
          <a:noFill/>
        </p:spPr>
        <p:txBody>
          <a:bodyPr wrap="square" rtlCol="0">
            <a:spAutoFit/>
          </a:bodyPr>
          <a:lstStyle/>
          <a:p>
            <a:r>
              <a:rPr lang="sv-SE" dirty="0" smtClean="0"/>
              <a:t>www.chemsec.org</a:t>
            </a:r>
            <a:endParaRPr lang="sv-SE" dirty="0"/>
          </a:p>
        </p:txBody>
      </p:sp>
      <p:sp>
        <p:nvSpPr>
          <p:cNvPr id="6" name="Rektangel 5"/>
          <p:cNvSpPr/>
          <p:nvPr/>
        </p:nvSpPr>
        <p:spPr>
          <a:xfrm>
            <a:off x="6876256" y="4581128"/>
            <a:ext cx="1944216" cy="1800200"/>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cxnSp>
        <p:nvCxnSpPr>
          <p:cNvPr id="9" name="Vinklad  8"/>
          <p:cNvCxnSpPr/>
          <p:nvPr/>
        </p:nvCxnSpPr>
        <p:spPr>
          <a:xfrm>
            <a:off x="6553200" y="4725144"/>
            <a:ext cx="457200" cy="430237"/>
          </a:xfrm>
          <a:prstGeom prst="bentConnector3">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1" name="Vinklad  10"/>
          <p:cNvCxnSpPr/>
          <p:nvPr/>
        </p:nvCxnSpPr>
        <p:spPr>
          <a:xfrm>
            <a:off x="6558393" y="5553434"/>
            <a:ext cx="457200" cy="430237"/>
          </a:xfrm>
          <a:prstGeom prst="bentConnector3">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21113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49</a:t>
            </a:fld>
            <a:endParaRPr lang="sv-SE"/>
          </a:p>
        </p:txBody>
      </p:sp>
      <p:pic>
        <p:nvPicPr>
          <p:cNvPr id="4" name="Bildobjekt 3" descr="ChemSec - SIN List - Filter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60849" y="-747464"/>
            <a:ext cx="14735195" cy="7722096"/>
          </a:xfrm>
          <a:prstGeom prst="rect">
            <a:avLst/>
          </a:prstGeom>
        </p:spPr>
      </p:pic>
      <p:cxnSp>
        <p:nvCxnSpPr>
          <p:cNvPr id="6" name="Rak pil 5"/>
          <p:cNvCxnSpPr/>
          <p:nvPr/>
        </p:nvCxnSpPr>
        <p:spPr>
          <a:xfrm flipV="1">
            <a:off x="2267744" y="5301208"/>
            <a:ext cx="144016" cy="432048"/>
          </a:xfrm>
          <a:prstGeom prst="straightConnector1">
            <a:avLst/>
          </a:prstGeom>
          <a:ln w="28575">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0" name="Rak pil 9"/>
          <p:cNvCxnSpPr/>
          <p:nvPr/>
        </p:nvCxnSpPr>
        <p:spPr>
          <a:xfrm flipV="1">
            <a:off x="611560" y="1916832"/>
            <a:ext cx="226368" cy="36004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934063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50</a:t>
            </a:fld>
            <a:endParaRPr lang="sv-SE"/>
          </a:p>
        </p:txBody>
      </p:sp>
      <p:pic>
        <p:nvPicPr>
          <p:cNvPr id="4" name="Bildobjekt 3" descr="SUBSPORT – SUBSTITUTION SUPPORT PORTAL - Windows Internet Explorer">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6792" y="-707514"/>
            <a:ext cx="13631316" cy="7435263"/>
          </a:xfrm>
          <a:prstGeom prst="rect">
            <a:avLst/>
          </a:prstGeom>
        </p:spPr>
      </p:pic>
      <p:cxnSp>
        <p:nvCxnSpPr>
          <p:cNvPr id="5" name="Rak pil 4"/>
          <p:cNvCxnSpPr/>
          <p:nvPr/>
        </p:nvCxnSpPr>
        <p:spPr>
          <a:xfrm flipV="1">
            <a:off x="611560" y="1916832"/>
            <a:ext cx="226368" cy="36004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6" name="Rak pil 5"/>
          <p:cNvCxnSpPr/>
          <p:nvPr/>
        </p:nvCxnSpPr>
        <p:spPr>
          <a:xfrm flipV="1">
            <a:off x="4788023" y="2564904"/>
            <a:ext cx="169914" cy="432048"/>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7" name="Rak pil 6"/>
          <p:cNvCxnSpPr/>
          <p:nvPr/>
        </p:nvCxnSpPr>
        <p:spPr>
          <a:xfrm flipV="1">
            <a:off x="1835696" y="2810741"/>
            <a:ext cx="226368" cy="360040"/>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0" name="Ellips 9"/>
          <p:cNvSpPr/>
          <p:nvPr/>
        </p:nvSpPr>
        <p:spPr>
          <a:xfrm>
            <a:off x="3319468" y="1423628"/>
            <a:ext cx="1468555" cy="709228"/>
          </a:xfrm>
          <a:prstGeom prst="ellipse">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1" name="Rektangel 10"/>
          <p:cNvSpPr/>
          <p:nvPr/>
        </p:nvSpPr>
        <p:spPr>
          <a:xfrm>
            <a:off x="2062064" y="4869160"/>
            <a:ext cx="3446040" cy="248082"/>
          </a:xfrm>
          <a:prstGeom prst="rect">
            <a:avLst/>
          </a:prstGeom>
          <a:no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Tree>
    <p:extLst>
      <p:ext uri="{BB962C8B-B14F-4D97-AF65-F5344CB8AC3E}">
        <p14:creationId xmlns:p14="http://schemas.microsoft.com/office/powerpoint/2010/main" val="41576273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datum 1"/>
          <p:cNvSpPr>
            <a:spLocks noGrp="1"/>
          </p:cNvSpPr>
          <p:nvPr>
            <p:ph type="dt" sz="half" idx="10"/>
          </p:nvPr>
        </p:nvSpPr>
        <p:spPr/>
        <p:txBody>
          <a:bodyPr/>
          <a:lstStyle/>
          <a:p>
            <a:fld id="{D135A300-7294-4FF3-B4D8-EDE6125289F7}" type="datetime1">
              <a:rPr lang="en-GB" smtClean="0"/>
              <a:t>12/12/2014</a:t>
            </a:fld>
            <a:endParaRPr lang="sv-SE"/>
          </a:p>
        </p:txBody>
      </p:sp>
      <p:sp>
        <p:nvSpPr>
          <p:cNvPr id="3" name="Platshållare för bildnummer 2"/>
          <p:cNvSpPr>
            <a:spLocks noGrp="1"/>
          </p:cNvSpPr>
          <p:nvPr>
            <p:ph type="sldNum" sz="quarter" idx="12"/>
          </p:nvPr>
        </p:nvSpPr>
        <p:spPr/>
        <p:txBody>
          <a:bodyPr/>
          <a:lstStyle/>
          <a:p>
            <a:fld id="{F22EB9BB-5534-41B3-93FF-4626BA8827D4}" type="slidenum">
              <a:rPr lang="sv-SE" smtClean="0"/>
              <a:pPr/>
              <a:t>51</a:t>
            </a:fld>
            <a:endParaRPr lang="sv-SE"/>
          </a:p>
        </p:txBody>
      </p:sp>
      <p:pic>
        <p:nvPicPr>
          <p:cNvPr id="4" name="Bildobjekt 3" descr="http://www.subsport.eu/wp-content/uploads/2011/01/ghs_column-model_serbian.pdf - Windows Internet Explore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068960"/>
            <a:ext cx="9144000" cy="4987636"/>
          </a:xfrm>
          <a:prstGeom prst="rect">
            <a:avLst/>
          </a:prstGeom>
        </p:spPr>
      </p:pic>
      <p:pic>
        <p:nvPicPr>
          <p:cNvPr id="5" name="Bildobjekt 4" descr="http://www.subsport.eu/wp-content/uploads/2011/01/ghs_column-model_serbian.pdf - Windows Internet Explore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3053"/>
            <a:ext cx="9144000" cy="4987636"/>
          </a:xfrm>
          <a:prstGeom prst="rect">
            <a:avLst/>
          </a:prstGeom>
        </p:spPr>
      </p:pic>
    </p:spTree>
    <p:extLst>
      <p:ext uri="{BB962C8B-B14F-4D97-AF65-F5344CB8AC3E}">
        <p14:creationId xmlns:p14="http://schemas.microsoft.com/office/powerpoint/2010/main" val="26844233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611560" y="1988840"/>
            <a:ext cx="7772400" cy="2016224"/>
          </a:xfrm>
        </p:spPr>
        <p:txBody>
          <a:bodyPr/>
          <a:lstStyle/>
          <a:p>
            <a:r>
              <a:rPr lang="en-US" sz="4400" b="1" dirty="0" smtClean="0">
                <a:solidFill>
                  <a:srgbClr val="000099"/>
                </a:solidFill>
                <a:ea typeface="ＭＳ Ｐゴシック" pitchFamily="34" charset="-128"/>
              </a:rPr>
              <a:t>Thank you for the attention</a:t>
            </a:r>
            <a:r>
              <a:rPr lang="en-US" sz="4400" dirty="0" smtClean="0">
                <a:solidFill>
                  <a:srgbClr val="000099"/>
                </a:solidFill>
                <a:ea typeface="ＭＳ Ｐゴシック" pitchFamily="34" charset="-128"/>
              </a:rPr>
              <a:t>!</a:t>
            </a:r>
            <a:r>
              <a:rPr lang="en-US" sz="4400" dirty="0" smtClean="0">
                <a:solidFill>
                  <a:srgbClr val="0000FF"/>
                </a:solidFill>
                <a:ea typeface="ＭＳ Ｐゴシック" pitchFamily="34" charset="-128"/>
              </a:rPr>
              <a:t/>
            </a:r>
            <a:br>
              <a:rPr lang="en-US" sz="4400" dirty="0" smtClean="0">
                <a:solidFill>
                  <a:srgbClr val="0000FF"/>
                </a:solidFill>
                <a:ea typeface="ＭＳ Ｐゴシック" pitchFamily="34" charset="-128"/>
              </a:rPr>
            </a:br>
            <a:r>
              <a:rPr lang="en-US" sz="4400" dirty="0" smtClean="0">
                <a:solidFill>
                  <a:srgbClr val="0000FF"/>
                </a:solidFill>
                <a:ea typeface="ＭＳ Ｐゴシック" pitchFamily="34" charset="-128"/>
              </a:rPr>
              <a:t/>
            </a:r>
            <a:br>
              <a:rPr lang="en-US" sz="4400" dirty="0" smtClean="0">
                <a:solidFill>
                  <a:srgbClr val="0000FF"/>
                </a:solidFill>
                <a:ea typeface="ＭＳ Ｐゴシック" pitchFamily="34" charset="-128"/>
              </a:rPr>
            </a:br>
            <a:r>
              <a:rPr lang="en-US" sz="4400" b="1" dirty="0" smtClean="0">
                <a:solidFill>
                  <a:srgbClr val="0000FF"/>
                </a:solidFill>
                <a:ea typeface="ＭＳ Ｐゴシック" pitchFamily="34" charset="-128"/>
              </a:rPr>
              <a:t>Questions?</a:t>
            </a:r>
            <a:endParaRPr lang="en-GB" sz="4400" b="1" dirty="0">
              <a:solidFill>
                <a:srgbClr val="0000FF"/>
              </a:solidFill>
            </a:endParaRPr>
          </a:p>
        </p:txBody>
      </p:sp>
    </p:spTree>
    <p:extLst>
      <p:ext uri="{BB962C8B-B14F-4D97-AF65-F5344CB8AC3E}">
        <p14:creationId xmlns:p14="http://schemas.microsoft.com/office/powerpoint/2010/main" val="911428237"/>
      </p:ext>
    </p:extLst>
  </p:cSld>
  <p:clrMapOvr>
    <a:masterClrMapping/>
  </p:clrMapOvr>
  <p:timing>
    <p:tnLst>
      <p:par>
        <p:cTn id="1" dur="indefinite" restart="never" nodeType="tmRoot"/>
      </p:par>
    </p:tnLst>
  </p:timing>
</p:sld>
</file>

<file path=ppt/theme/theme1.xml><?xml version="1.0" encoding="utf-8"?>
<a:theme xmlns:a="http://schemas.openxmlformats.org/drawingml/2006/main" name="ppt-mall sv-eng">
  <a:themeElements>
    <a:clrScheme name="REACH-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EACH-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EACH-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EACH-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EACH-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EACH-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EACH-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EACH-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EACH-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EACH-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EACH-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EACH-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EACH-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EACH-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ppt-mall sv-eng</Template>
  <TotalTime>25324</TotalTime>
  <Words>2923</Words>
  <Application>Microsoft Office PowerPoint</Application>
  <PresentationFormat>On-screen Show (4:3)</PresentationFormat>
  <Paragraphs>554</Paragraphs>
  <Slides>52</Slides>
  <Notes>52</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ppt-mall sv-eng</vt:lpstr>
      <vt:lpstr> SVHC and authorisation from a Swedish perspective </vt:lpstr>
      <vt:lpstr>Outline</vt:lpstr>
      <vt:lpstr>REACH: Key elements</vt:lpstr>
      <vt:lpstr>REACH – Authorisation</vt:lpstr>
      <vt:lpstr>Authorisation - steps</vt:lpstr>
      <vt:lpstr>Information obligations – Candidate list</vt:lpstr>
      <vt:lpstr>Further Obligations</vt:lpstr>
      <vt:lpstr>Restrictions </vt:lpstr>
      <vt:lpstr> Substances of Potential Concern Which road to take? </vt:lpstr>
      <vt:lpstr>The roadmap on Substances of Very High Concern for 2020 - 1 </vt:lpstr>
      <vt:lpstr>The roadmap on Substances of Very High Concern for 2020 - 2</vt:lpstr>
      <vt:lpstr>PowerPoint Presentation</vt:lpstr>
      <vt:lpstr>PowerPoint Presentation</vt:lpstr>
      <vt:lpstr>On the way to the Candidate list</vt:lpstr>
      <vt:lpstr>PowerPoint Presentation</vt:lpstr>
      <vt:lpstr>  SVHC Roadmap to 2020 Implementation Plan</vt:lpstr>
      <vt:lpstr>PowerPoint Presentation</vt:lpstr>
      <vt:lpstr>PowerPoint Presentation</vt:lpstr>
      <vt:lpstr>PowerPoint Presentation</vt:lpstr>
      <vt:lpstr>Further information</vt:lpstr>
      <vt:lpstr>Outline</vt:lpstr>
      <vt:lpstr>Enforcement</vt:lpstr>
      <vt:lpstr>Strategy for effective enforcement</vt:lpstr>
      <vt:lpstr>Experiences</vt:lpstr>
      <vt:lpstr>Number of inspections and analysed articles</vt:lpstr>
      <vt:lpstr>KemI:s enforcement of articles in 2008-2013</vt:lpstr>
      <vt:lpstr>PowerPoint Presentation</vt:lpstr>
      <vt:lpstr>PowerPoint Presentation</vt:lpstr>
      <vt:lpstr>Outline</vt:lpstr>
      <vt:lpstr>PRIO - A Tool for Reduction of  Chemical Risks </vt:lpstr>
      <vt:lpstr>Chemical substances are selected on the basis of criteria for hazardous properties  two levels – two consequences</vt:lpstr>
      <vt:lpstr>Phase-out substances</vt:lpstr>
      <vt:lpstr>Priority risk-reduction substances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Seven steps to substitution</vt:lpstr>
      <vt:lpstr>PowerPoint Presentation</vt:lpstr>
      <vt:lpstr>Conclusions</vt:lpstr>
      <vt:lpstr>Outline</vt:lpstr>
      <vt:lpstr>PowerPoint Presentation</vt:lpstr>
      <vt:lpstr>PowerPoint Presentation</vt:lpstr>
      <vt:lpstr>PowerPoint Presentation</vt:lpstr>
      <vt:lpstr>PowerPoint Presentation</vt:lpstr>
      <vt:lpstr>Thank you for the attention!  Questions?</vt:lpstr>
    </vt:vector>
  </TitlesOfParts>
  <Company>Kemikalieinspektionen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REACH, requirements for articles and the   role of the European Chemicals Agency (ECHA) NCC 23 August 2012</dc:title>
  <dc:creator>Eva Sandberg</dc:creator>
  <cp:lastModifiedBy>Aleksandra Nikolic</cp:lastModifiedBy>
  <cp:revision>285</cp:revision>
  <cp:lastPrinted>2014-12-08T15:13:58Z</cp:lastPrinted>
  <dcterms:created xsi:type="dcterms:W3CDTF">2012-08-14T11:12:18Z</dcterms:created>
  <dcterms:modified xsi:type="dcterms:W3CDTF">2014-12-12T09:36:28Z</dcterms:modified>
</cp:coreProperties>
</file>