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handoutMasterIdLst>
    <p:handoutMasterId r:id="rId24"/>
  </p:handoutMasterIdLst>
  <p:sldIdLst>
    <p:sldId id="257" r:id="rId2"/>
    <p:sldId id="258" r:id="rId3"/>
    <p:sldId id="260" r:id="rId4"/>
    <p:sldId id="259" r:id="rId5"/>
    <p:sldId id="261" r:id="rId6"/>
    <p:sldId id="262" r:id="rId7"/>
    <p:sldId id="264" r:id="rId8"/>
    <p:sldId id="265" r:id="rId9"/>
    <p:sldId id="263" r:id="rId10"/>
    <p:sldId id="267" r:id="rId11"/>
    <p:sldId id="268" r:id="rId12"/>
    <p:sldId id="270" r:id="rId13"/>
    <p:sldId id="278" r:id="rId14"/>
    <p:sldId id="269" r:id="rId15"/>
    <p:sldId id="271" r:id="rId16"/>
    <p:sldId id="273" r:id="rId17"/>
    <p:sldId id="274" r:id="rId18"/>
    <p:sldId id="272" r:id="rId19"/>
    <p:sldId id="276" r:id="rId20"/>
    <p:sldId id="275" r:id="rId21"/>
    <p:sldId id="277" r:id="rId22"/>
    <p:sldId id="28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2004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C1CAD-A61E-4E70-99B0-AE0504050D30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5AD50-1A6F-4ACD-BC64-5484B5EB0D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98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00429D0-B839-4DD6-BE51-029F8078BA8D}" type="datetimeFigureOut">
              <a:rPr lang="en-US" smtClean="0"/>
              <a:t>12/12/2014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99CA404-E4E1-4095-9963-8377CE01FE9A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hyperlink" Target="https://www.google.rs/url?sa=i&amp;rct=j&amp;q=&amp;esrc=s&amp;source=images&amp;cd=&amp;cad=rja&amp;uact=8&amp;ved=0CAcQjRw&amp;url=https://www.gpoba.org/sida&amp;ei=z06IVIPCLMGBywP1vYCgDA&amp;bvm=bv.81456516,d.bGQ&amp;psig=AFQjCNGkvGCkX9g9EqI0prVbZgnUD-vcHg&amp;ust=1418306424361749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cha.europa.eu/addressing-chemicals-of-concern/authorisation/recommendation-for-inclusion-in-the-authorisation-list/authorisation-list" TargetMode="External"/><Relationship Id="rId2" Type="http://schemas.openxmlformats.org/officeDocument/2006/relationships/hyperlink" Target="http://echa.europa.eu/web/guest/candidate-list-tabl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cha.europa.eu/applying-for-authorisation/preparing-applications-for-authorisation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echa.europa.eu/web/guest/addressing-chemicals-of-concern/authorisation/applications-for-authorisatio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hyperlink" Target="http://echa.europa.eu/documents/10162/13640/tech_rep_dehp_en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rs/url?sa=i&amp;rct=j&amp;q=&amp;esrc=s&amp;source=images&amp;cd=&amp;cad=rja&amp;uact=8&amp;ved=0CAcQjRw&amp;url=http://plastickiddiepoolss.blogspot.com/2011/07/100-pcs-crush-proof-free-non-pvc.html&amp;ei=LIKHVL-iB8OwPJqcgdgG&amp;bvm=bv.81449611,d.d24&amp;psig=AFQjCNG_zBh7b0OQGc4Xwo5p0b_sjwAU5w&amp;ust=1418253181649034" TargetMode="External"/><Relationship Id="rId5" Type="http://schemas.openxmlformats.org/officeDocument/2006/relationships/image" Target="../media/image15.pn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final%20SVHC/staro%20SVhC/KC%20SVCH/authorisation_application_en.pdf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2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echa.europa.eu/web/guest/addressing-chemicals-of-concern/authorisation/applications-for-authorisation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s://www.google.rs/url?sa=i&amp;rct=j&amp;q=&amp;esrc=s&amp;source=images&amp;cd=&amp;cad=rja&amp;uact=8&amp;ved=0CAcQjRw&amp;url=https://www.gpoba.org/sida&amp;ei=z06IVIPCLMGBywP1vYCgDA&amp;bvm=bv.81456516,d.bGQ&amp;psig=AFQjCNGkvGCkX9g9EqI0prVbZgnUD-vcHg&amp;ust=141830642436174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rbija-Grb_wp_10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778" y="386014"/>
            <a:ext cx="433448" cy="745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Swedish Chemicals Agenc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10305"/>
            <a:ext cx="1584176" cy="50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574502"/>
              </p:ext>
            </p:extLst>
          </p:nvPr>
        </p:nvGraphicFramePr>
        <p:xfrm>
          <a:off x="25149" y="2703380"/>
          <a:ext cx="9144000" cy="1872208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52400" dist="317500" dir="5400000" sx="90000" sy="-19000" rotWithShape="0">
                    <a:prstClr val="black">
                      <a:alpha val="15000"/>
                    </a:prstClr>
                  </a:outerShdw>
                  <a:reflection blurRad="6350" stA="50000" endA="300" endPos="55000" dir="5400000" sy="-100000" algn="bl" rotWithShape="0"/>
                </a:effectLst>
                <a:tableStyleId>{5C22544A-7EE6-4342-B048-85BDC9FD1C3A}</a:tableStyleId>
              </a:tblPr>
              <a:tblGrid>
                <a:gridCol w="9144000"/>
              </a:tblGrid>
              <a:tr h="12182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kern="1400" spc="-5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Смернице</a:t>
                      </a:r>
                      <a:r>
                        <a:rPr lang="en-US" sz="3600" kern="1400" spc="-5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о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kern="1400" spc="-5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супстанцама</a:t>
                      </a:r>
                      <a:r>
                        <a:rPr lang="en-US" sz="3200" kern="1400" spc="-5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US" sz="3200" kern="1400" spc="-5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које</a:t>
                      </a:r>
                      <a:r>
                        <a:rPr lang="en-US" sz="3200" kern="1400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US" sz="3200" kern="1400" spc="-5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изазивају</a:t>
                      </a:r>
                      <a:r>
                        <a:rPr lang="en-US" sz="3200" kern="1400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US" sz="3200" kern="1400" spc="-5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забринутост</a:t>
                      </a:r>
                      <a:endParaRPr lang="en-US" sz="3200" b="1" kern="1400" spc="-5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973" marR="66973" marT="0" marB="0" anchor="ctr">
                    <a:noFill/>
                  </a:tcPr>
                </a:tc>
              </a:tr>
              <a:tr h="6539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r-Latn-CS" sz="2400" b="0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sr-Cyrl-RS" sz="2400" b="0" dirty="0">
                          <a:solidFill>
                            <a:schemeClr val="tx1"/>
                          </a:solidFill>
                          <a:effectLst/>
                        </a:rPr>
                        <a:t>законодавни оквир</a:t>
                      </a:r>
                      <a:r>
                        <a:rPr lang="sr-Latn-RS" sz="2400" b="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sr-Cyrl-RS" sz="2400" b="0" dirty="0">
                          <a:solidFill>
                            <a:schemeClr val="tx1"/>
                          </a:solidFill>
                          <a:effectLst/>
                        </a:rPr>
                        <a:t> захтеви и обавезе </a:t>
                      </a:r>
                      <a:r>
                        <a:rPr lang="sr-Latn-CS" sz="2400" b="0" dirty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973" marR="66973" marT="0" marB="0" anchor="ctr">
                    <a:noFill/>
                  </a:tcPr>
                </a:tc>
              </a:tr>
            </a:tbl>
          </a:graphicData>
        </a:graphic>
      </p:graphicFrame>
      <p:pic>
        <p:nvPicPr>
          <p:cNvPr id="9" name="Picture 8" descr="http://www.pks.rs/images/logo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58943"/>
            <a:ext cx="1474184" cy="58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encrypted-tbn0.gstatic.com/images?q=tbn:ANd9GcTLkkfAnlpUpdb8vaZRPBwZr72Tvh2nu5FO_-Aae0oZcKu4otQT9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31240"/>
            <a:ext cx="936104" cy="46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>
            <a:spLocks noGrp="1"/>
          </p:cNvSpPr>
          <p:nvPr/>
        </p:nvSpPr>
        <p:spPr>
          <a:xfrm>
            <a:off x="1052689" y="1146554"/>
            <a:ext cx="2079625" cy="6229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Република Србија</a:t>
            </a:r>
            <a:br>
              <a:rPr lang="ru-RU" sz="10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</a:br>
            <a:r>
              <a:rPr lang="en-US" sz="10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M</a:t>
            </a:r>
            <a:r>
              <a:rPr lang="ru-RU" sz="10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инистарство пољопривреде </a:t>
            </a:r>
            <a:endParaRPr lang="en-US" sz="1200" dirty="0">
              <a:effectLst/>
              <a:latin typeface="Times New Roman"/>
              <a:ea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и заштите животне средине</a:t>
            </a:r>
            <a:endParaRPr lang="en-US" sz="1200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2137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668" y="908720"/>
            <a:ext cx="86868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b="1" dirty="0" smtClean="0"/>
              <a:t>Смернице о </a:t>
            </a:r>
            <a:r>
              <a:rPr lang="en-US" b="1" dirty="0" smtClean="0"/>
              <a:t>SVHC</a:t>
            </a:r>
            <a:r>
              <a:rPr lang="sr-Cyrl-RS" b="1" dirty="0" smtClean="0"/>
              <a:t> - садржај и намена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16" y="2060848"/>
            <a:ext cx="8712968" cy="3989040"/>
          </a:xfrm>
        </p:spPr>
        <p:txBody>
          <a:bodyPr>
            <a:noAutofit/>
          </a:bodyPr>
          <a:lstStyle/>
          <a:p>
            <a:r>
              <a:rPr lang="sr-Cyrl-RS" sz="2800" dirty="0" smtClean="0"/>
              <a:t>Документ који </a:t>
            </a:r>
            <a:r>
              <a:rPr lang="sr-Cyrl-RS" sz="2800" b="1" dirty="0" smtClean="0"/>
              <a:t>садржи </a:t>
            </a:r>
            <a:r>
              <a:rPr lang="sr-Cyrl-RS" sz="2800" b="1" dirty="0"/>
              <a:t>најважније информације о </a:t>
            </a:r>
            <a:r>
              <a:rPr lang="sr-Cyrl-RS" sz="2800" dirty="0"/>
              <a:t>супстанцама које изазивају забринутост (</a:t>
            </a:r>
            <a:r>
              <a:rPr lang="en-US" sz="2800" b="1" dirty="0"/>
              <a:t>SVHC</a:t>
            </a:r>
            <a:r>
              <a:rPr lang="en-US" sz="2800" dirty="0"/>
              <a:t>) </a:t>
            </a:r>
            <a:r>
              <a:rPr lang="sr-Cyrl-RS" sz="2800" b="1" dirty="0"/>
              <a:t>и приказ прописаних захтева и обавеза </a:t>
            </a:r>
            <a:r>
              <a:rPr lang="sr-Cyrl-RS" sz="2800" dirty="0" smtClean="0"/>
              <a:t>у </a:t>
            </a:r>
            <a:r>
              <a:rPr lang="sr-Cyrl-RS" sz="2800" dirty="0"/>
              <a:t>складу са националним прописима, као и </a:t>
            </a:r>
            <a:r>
              <a:rPr lang="en-US" sz="2800" dirty="0" smtClean="0"/>
              <a:t>REACH. </a:t>
            </a:r>
            <a:endParaRPr lang="sr-Cyrl-RS" sz="2800" dirty="0" smtClean="0"/>
          </a:p>
          <a:p>
            <a:pPr algn="r"/>
            <a:endParaRPr lang="sr-Cyrl-RS" sz="2800" dirty="0"/>
          </a:p>
          <a:p>
            <a:r>
              <a:rPr lang="sr-Cyrl-RS" sz="2800" dirty="0" smtClean="0"/>
              <a:t>Намењен </a:t>
            </a:r>
            <a:r>
              <a:rPr lang="sr-Cyrl-RS" sz="2800" dirty="0"/>
              <a:t>је </a:t>
            </a:r>
            <a:r>
              <a:rPr lang="sr-Cyrl-RS" sz="2800" dirty="0" smtClean="0"/>
              <a:t>да првенствено српским привредним субјектима који стављају у промет хемикалије, али и другим заинтересованим странама.</a:t>
            </a:r>
            <a:endParaRPr lang="sr-Cyrl-RS" sz="2800" dirty="0"/>
          </a:p>
          <a:p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8068" y="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128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243" y="764704"/>
            <a:ext cx="8229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4400" b="1" dirty="0" smtClean="0"/>
              <a:t>Критеријуми за </a:t>
            </a:r>
            <a:r>
              <a:rPr lang="en-US" sz="4400" b="1" dirty="0" smtClean="0"/>
              <a:t>SVHC</a:t>
            </a:r>
            <a:r>
              <a:rPr lang="sr-Cyrl-RS" b="1" dirty="0" smtClean="0"/>
              <a:t/>
            </a:r>
            <a:br>
              <a:rPr lang="sr-Cyrl-RS" b="1" dirty="0" smtClean="0"/>
            </a:br>
            <a:r>
              <a:rPr lang="sr-Cyrl-RS" sz="2700" dirty="0"/>
              <a:t>(</a:t>
            </a:r>
            <a:r>
              <a:rPr lang="ru-RU" sz="2700" i="1" dirty="0" smtClean="0"/>
              <a:t>чл. </a:t>
            </a:r>
            <a:r>
              <a:rPr lang="ru-RU" sz="2700" i="1" dirty="0"/>
              <a:t>43. Закона о </a:t>
            </a:r>
            <a:r>
              <a:rPr lang="ru-RU" sz="2700" i="1" dirty="0" smtClean="0"/>
              <a:t>хемикалијама / чл. </a:t>
            </a:r>
            <a:r>
              <a:rPr lang="en-US" sz="2700" i="1" dirty="0"/>
              <a:t>57. </a:t>
            </a:r>
            <a:r>
              <a:rPr lang="en-US" sz="2700" i="1" dirty="0" smtClean="0"/>
              <a:t>REACH</a:t>
            </a:r>
            <a:r>
              <a:rPr lang="sr-Cyrl-RS" sz="2700" i="1" dirty="0" smtClean="0"/>
              <a:t>)</a:t>
            </a:r>
            <a:r>
              <a:rPr lang="en-US" sz="2700" i="1" dirty="0"/>
              <a:t/>
            </a:r>
            <a:br>
              <a:rPr lang="en-US" sz="2700" i="1" dirty="0"/>
            </a:br>
            <a:endParaRPr lang="en-US" sz="27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510" y="1943244"/>
            <a:ext cx="8820980" cy="3989040"/>
          </a:xfrm>
        </p:spPr>
        <p:txBody>
          <a:bodyPr>
            <a:noAutofit/>
          </a:bodyPr>
          <a:lstStyle/>
          <a:p>
            <a:r>
              <a:rPr lang="sr-Cyrl-RS" sz="2800" dirty="0" smtClean="0"/>
              <a:t>Супстанце класификоване као </a:t>
            </a:r>
            <a:r>
              <a:rPr lang="en-US" sz="2800" b="1" dirty="0" smtClean="0">
                <a:solidFill>
                  <a:schemeClr val="accent1"/>
                </a:solidFill>
              </a:rPr>
              <a:t>CMR</a:t>
            </a:r>
            <a:endParaRPr lang="sr-Cyrl-RS" sz="2800" b="1" dirty="0" smtClean="0">
              <a:solidFill>
                <a:schemeClr val="accent1"/>
              </a:solidFill>
            </a:endParaRPr>
          </a:p>
          <a:p>
            <a:endParaRPr lang="sr-Cyrl-RS" sz="2000" dirty="0" smtClean="0"/>
          </a:p>
          <a:p>
            <a:pPr marL="0" indent="0" algn="ctr">
              <a:buNone/>
            </a:pPr>
            <a:r>
              <a:rPr lang="sr-Cyrl-RS" sz="2800" dirty="0" smtClean="0"/>
              <a:t>Карц.1А </a:t>
            </a:r>
            <a:r>
              <a:rPr lang="en-US" sz="2800" dirty="0" smtClean="0"/>
              <a:t>/</a:t>
            </a:r>
            <a:r>
              <a:rPr lang="sr-Cyrl-RS" sz="2800" dirty="0" smtClean="0"/>
              <a:t>1Б; </a:t>
            </a:r>
            <a:r>
              <a:rPr lang="en-US" sz="2800" dirty="0"/>
              <a:t>H350</a:t>
            </a:r>
            <a:endParaRPr lang="sr-Cyrl-RS" sz="2800" dirty="0" smtClean="0"/>
          </a:p>
          <a:p>
            <a:pPr marL="0" indent="0" algn="ctr">
              <a:buNone/>
            </a:pPr>
            <a:r>
              <a:rPr lang="sr-Cyrl-RS" sz="2800" dirty="0"/>
              <a:t>Мут. герм</a:t>
            </a:r>
            <a:r>
              <a:rPr lang="sr-Cyrl-RS" sz="2800" dirty="0" smtClean="0"/>
              <a:t>. </a:t>
            </a:r>
            <a:r>
              <a:rPr lang="sr-Cyrl-RS" sz="2800" dirty="0"/>
              <a:t>1А /</a:t>
            </a:r>
            <a:r>
              <a:rPr lang="sr-Cyrl-RS" sz="2800" dirty="0" smtClean="0"/>
              <a:t>1Б; </a:t>
            </a:r>
            <a:r>
              <a:rPr lang="en-US" sz="2800" dirty="0"/>
              <a:t>H340</a:t>
            </a:r>
            <a:endParaRPr lang="sr-Cyrl-RS" sz="2800" dirty="0"/>
          </a:p>
          <a:p>
            <a:pPr marL="0" indent="0" algn="ctr">
              <a:buNone/>
            </a:pPr>
            <a:r>
              <a:rPr lang="sr-Cyrl-RS" sz="2800" dirty="0" smtClean="0"/>
              <a:t>Токс. по репр</a:t>
            </a:r>
            <a:r>
              <a:rPr lang="sr-Cyrl-RS" sz="2800" dirty="0"/>
              <a:t>. 1А /</a:t>
            </a:r>
            <a:r>
              <a:rPr lang="sr-Cyrl-RS" sz="2800" dirty="0" smtClean="0"/>
              <a:t>1Б;  </a:t>
            </a:r>
            <a:r>
              <a:rPr lang="en-US" sz="2800" dirty="0" smtClean="0"/>
              <a:t>H360</a:t>
            </a:r>
            <a:endParaRPr lang="sr-Cyrl-RS" sz="2800" dirty="0" smtClean="0"/>
          </a:p>
          <a:p>
            <a:pPr marL="0" indent="0" algn="ctr">
              <a:buNone/>
            </a:pPr>
            <a:endParaRPr lang="sr-Cyrl-RS" sz="2800" dirty="0" smtClean="0"/>
          </a:p>
          <a:p>
            <a:r>
              <a:rPr lang="sr-Cyrl-RS" sz="2800" dirty="0" smtClean="0"/>
              <a:t>Супстанце идентификоване као </a:t>
            </a:r>
            <a:r>
              <a:rPr lang="en-US" sz="2800" b="1" dirty="0" smtClean="0">
                <a:solidFill>
                  <a:schemeClr val="accent1"/>
                </a:solidFill>
              </a:rPr>
              <a:t>PBT </a:t>
            </a:r>
            <a:r>
              <a:rPr lang="sr-Cyrl-RS" sz="2800" b="1" dirty="0">
                <a:solidFill>
                  <a:schemeClr val="accent1"/>
                </a:solidFill>
              </a:rPr>
              <a:t>или </a:t>
            </a:r>
            <a:r>
              <a:rPr lang="en-US" sz="2800" b="1" dirty="0" err="1" smtClean="0">
                <a:solidFill>
                  <a:schemeClr val="accent1"/>
                </a:solidFill>
              </a:rPr>
              <a:t>vPvB</a:t>
            </a:r>
            <a:endParaRPr lang="sr-Cyrl-RS" sz="2800" b="1" dirty="0" smtClean="0">
              <a:solidFill>
                <a:schemeClr val="accent1"/>
              </a:solidFill>
            </a:endParaRPr>
          </a:p>
          <a:p>
            <a:endParaRPr lang="sr-Cyrl-RS" sz="1000" dirty="0" smtClean="0"/>
          </a:p>
          <a:p>
            <a:r>
              <a:rPr lang="sr-Cyrl-RS" sz="2800" dirty="0" smtClean="0"/>
              <a:t>Друге супстанце које </a:t>
            </a:r>
            <a:r>
              <a:rPr lang="sr-Cyrl-RS" sz="2800" dirty="0"/>
              <a:t>представљају еквивалентан ниво забринутости </a:t>
            </a:r>
            <a:r>
              <a:rPr lang="sr-Cyrl-RS" sz="2800" dirty="0" smtClean="0"/>
              <a:t>(</a:t>
            </a:r>
            <a:r>
              <a:rPr lang="sr-Cyrl-RS" sz="2800" b="1" dirty="0" smtClean="0">
                <a:solidFill>
                  <a:schemeClr val="accent1"/>
                </a:solidFill>
              </a:rPr>
              <a:t>ендокрини диструптори </a:t>
            </a:r>
            <a:r>
              <a:rPr lang="sr-Cyrl-RS" sz="2000" b="1" dirty="0" smtClean="0">
                <a:solidFill>
                  <a:schemeClr val="accent1"/>
                </a:solidFill>
              </a:rPr>
              <a:t>и сл.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204865" y="2620612"/>
            <a:ext cx="1725613" cy="1956914"/>
            <a:chOff x="6135421" y="2440305"/>
            <a:chExt cx="1725613" cy="1956914"/>
          </a:xfrm>
          <a:effectLst>
            <a:glow rad="139700">
              <a:schemeClr val="bg2"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2058" y="2440305"/>
              <a:ext cx="1312341" cy="13455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5421" y="3757457"/>
              <a:ext cx="1725613" cy="639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7986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Супстанце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које изазивају забринутост (SVHC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16" y="1987957"/>
            <a:ext cx="8820980" cy="3989040"/>
          </a:xfrm>
        </p:spPr>
        <p:txBody>
          <a:bodyPr>
            <a:noAutofit/>
          </a:bodyPr>
          <a:lstStyle/>
          <a:p>
            <a:pPr marL="361950" indent="-361950">
              <a:buFont typeface="Wingdings" panose="05000000000000000000" pitchFamily="2" charset="2"/>
              <a:buChar char="ü"/>
            </a:pPr>
            <a:r>
              <a:rPr lang="ru-RU" sz="2800" dirty="0"/>
              <a:t>представљају велики ризик </a:t>
            </a:r>
          </a:p>
          <a:p>
            <a:pPr marL="361950" indent="-361950">
              <a:buFont typeface="Wingdings" panose="05000000000000000000" pitchFamily="2" charset="2"/>
              <a:buChar char="ü"/>
            </a:pPr>
            <a:r>
              <a:rPr lang="ru-RU" sz="2800" dirty="0" smtClean="0"/>
              <a:t>могу </a:t>
            </a:r>
            <a:r>
              <a:rPr lang="ru-RU" sz="2800" dirty="0"/>
              <a:t>проузроковати тешке и/или дуготрајне последице по здравље људи и животну средину</a:t>
            </a:r>
            <a:endParaRPr lang="sr-Cyrl-RS" sz="2800" dirty="0"/>
          </a:p>
          <a:p>
            <a:pPr marL="0" indent="0" algn="ctr">
              <a:buNone/>
            </a:pPr>
            <a:endParaRPr lang="sr-Cyrl-RS" sz="2800" dirty="0" smtClean="0"/>
          </a:p>
          <a:p>
            <a:pPr marL="0" indent="0" algn="ctr">
              <a:buNone/>
            </a:pP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Прописани су посебни захтеви </a:t>
            </a:r>
            <a:r>
              <a:rPr lang="sr-Cyrl-R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обавезе </a:t>
            </a:r>
          </a:p>
          <a:p>
            <a:pPr marL="0" indent="0" algn="ctr">
              <a:spcAft>
                <a:spcPts val="1200"/>
              </a:spcAft>
              <a:buNone/>
            </a:pP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</a:t>
            </a:r>
            <a:r>
              <a:rPr lang="sr-Cyrl-R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вези са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</a:t>
            </a: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 циљем да се: </a:t>
            </a:r>
          </a:p>
          <a:p>
            <a:pPr marL="361950" indent="-361950">
              <a:buFont typeface="Wingdings" panose="05000000000000000000" pitchFamily="2" charset="2"/>
              <a:buChar char="Ø"/>
            </a:pPr>
            <a:r>
              <a:rPr lang="ru-RU" sz="2800" b="1" dirty="0"/>
              <a:t>обезбеди </a:t>
            </a:r>
            <a:r>
              <a:rPr lang="ru-RU" sz="2800" b="1" dirty="0" smtClean="0"/>
              <a:t>адекватна </a:t>
            </a:r>
            <a:r>
              <a:rPr lang="ru-RU" sz="2800" b="1" dirty="0"/>
              <a:t>контрола ризика и </a:t>
            </a:r>
            <a:endParaRPr lang="ru-RU" sz="2800" b="1" dirty="0" smtClean="0"/>
          </a:p>
          <a:p>
            <a:pPr marL="361950" indent="-361950">
              <a:buFont typeface="Wingdings" panose="05000000000000000000" pitchFamily="2" charset="2"/>
              <a:buChar char="Ø"/>
            </a:pPr>
            <a:r>
              <a:rPr lang="ru-RU" sz="2800" b="1" dirty="0" smtClean="0"/>
              <a:t>подстакне </a:t>
            </a:r>
            <a:r>
              <a:rPr lang="ru-RU" sz="2800" b="1" dirty="0"/>
              <a:t>увођење безбеднијих </a:t>
            </a:r>
            <a:r>
              <a:rPr lang="ru-RU" sz="2800" b="1" dirty="0" smtClean="0"/>
              <a:t>алтернатива</a:t>
            </a:r>
            <a:r>
              <a:rPr lang="sr-Cyrl-RS" sz="2800" b="1" dirty="0" smtClean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013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549" y="783632"/>
            <a:ext cx="7887917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dirty="0" smtClean="0"/>
              <a:t>    </a:t>
            </a:r>
            <a:r>
              <a:rPr lang="ru-RU" sz="4400" b="1" dirty="0" smtClean="0"/>
              <a:t>Прописи </a:t>
            </a:r>
            <a:r>
              <a:rPr lang="ru-RU" sz="4400" b="1" dirty="0"/>
              <a:t>ЕУ и </a:t>
            </a:r>
            <a:r>
              <a:rPr lang="ru-RU" sz="4400" b="1" dirty="0" smtClean="0"/>
              <a:t>SVHC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2700" b="1" dirty="0" smtClean="0"/>
              <a:t>Поглавље </a:t>
            </a:r>
            <a:r>
              <a:rPr lang="en-US" sz="2700" b="1" dirty="0"/>
              <a:t>VII REACH </a:t>
            </a:r>
            <a:r>
              <a:rPr lang="ru-RU" sz="2700" b="1" dirty="0"/>
              <a:t>Уредб</a:t>
            </a:r>
            <a:r>
              <a:rPr lang="en-US" sz="2700" b="1" dirty="0" smtClean="0"/>
              <a:t>e</a:t>
            </a:r>
            <a:r>
              <a:rPr lang="sr-Cyrl-RS" sz="2700" b="1" dirty="0" smtClean="0"/>
              <a:t>, </a:t>
            </a:r>
            <a:r>
              <a:rPr lang="ru-RU" sz="2700" b="1" dirty="0" smtClean="0"/>
              <a:t>укључујући и </a:t>
            </a:r>
            <a:r>
              <a:rPr lang="ru-RU" sz="2700" b="1" dirty="0"/>
              <a:t>Анекс </a:t>
            </a:r>
            <a:r>
              <a:rPr lang="ru-RU" sz="2700" b="1" dirty="0" smtClean="0"/>
              <a:t>XIV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70981"/>
            <a:ext cx="9144000" cy="4876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/>
              <a:t>АУТОРИЗАЦИЈА - најбитније </a:t>
            </a:r>
            <a:r>
              <a:rPr lang="ru-RU" sz="3200" b="1" dirty="0"/>
              <a:t>фазе </a:t>
            </a:r>
            <a:r>
              <a:rPr lang="ru-RU" sz="3200" b="1" dirty="0" smtClean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Идентификација </a:t>
            </a:r>
            <a:r>
              <a:rPr lang="en-US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</a:t>
            </a:r>
            <a:r>
              <a:rPr lang="ru-RU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укључивање на </a:t>
            </a:r>
            <a:r>
              <a:rPr lang="ru-R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Листу </a:t>
            </a:r>
            <a:r>
              <a:rPr lang="ru-RU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кандидата -</a:t>
            </a:r>
            <a:r>
              <a:rPr lang="ru-RU" b="1" dirty="0" smtClean="0"/>
              <a:t> </a:t>
            </a:r>
            <a:r>
              <a:rPr lang="ru-RU" b="1" i="1" dirty="0" smtClean="0">
                <a:hlinkClick r:id="rId2"/>
              </a:rPr>
              <a:t>енг</a:t>
            </a:r>
            <a:r>
              <a:rPr lang="ru-RU" b="1" i="1" dirty="0">
                <a:hlinkClick r:id="rId2"/>
              </a:rPr>
              <a:t>. </a:t>
            </a:r>
            <a:r>
              <a:rPr lang="en-US" b="1" i="1" dirty="0">
                <a:hlinkClick r:id="rId2"/>
              </a:rPr>
              <a:t>Candidate </a:t>
            </a:r>
            <a:r>
              <a:rPr lang="en-US" b="1" i="1" dirty="0" smtClean="0">
                <a:hlinkClick r:id="rId2"/>
              </a:rPr>
              <a:t>List</a:t>
            </a:r>
            <a:endParaRPr lang="sr-Cyrl-RS" b="1" dirty="0" smtClean="0"/>
          </a:p>
          <a:p>
            <a:pPr marL="457200" indent="-457200">
              <a:buFont typeface="+mj-lt"/>
              <a:buAutoNum type="arabicPeriod"/>
            </a:pPr>
            <a:endParaRPr lang="ru-RU" b="1" dirty="0" smtClean="0"/>
          </a:p>
          <a:p>
            <a:pPr marL="457200" indent="-457200">
              <a:spcAft>
                <a:spcPts val="1200"/>
              </a:spcAft>
              <a:buFont typeface="+mj-lt"/>
              <a:buAutoNum type="arabicPeriod"/>
            </a:pPr>
            <a:r>
              <a:rPr lang="ru-RU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Приоритизација</a:t>
            </a:r>
            <a:r>
              <a:rPr lang="ru-RU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укључ. у </a:t>
            </a:r>
            <a:r>
              <a:rPr lang="ru-R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Анекс </a:t>
            </a:r>
            <a:r>
              <a:rPr lang="ru-RU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XIV</a:t>
            </a:r>
            <a:r>
              <a:rPr lang="ru-RU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Листа супстанци </a:t>
            </a:r>
            <a:r>
              <a:rPr 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које подлежу </a:t>
            </a:r>
            <a:r>
              <a:rPr lang="ru-RU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ауторизацији - </a:t>
            </a:r>
            <a:r>
              <a:rPr lang="ru-RU" b="1" i="1" dirty="0" smtClean="0">
                <a:hlinkClick r:id="rId3"/>
              </a:rPr>
              <a:t>енг. </a:t>
            </a:r>
            <a:r>
              <a:rPr lang="en-US" b="1" i="1" dirty="0" err="1" smtClean="0">
                <a:hlinkClick r:id="rId3"/>
              </a:rPr>
              <a:t>Authorisation</a:t>
            </a:r>
            <a:r>
              <a:rPr lang="en-US" b="1" i="1" dirty="0" smtClean="0">
                <a:hlinkClick r:id="rId3"/>
              </a:rPr>
              <a:t> List</a:t>
            </a:r>
            <a:endParaRPr lang="sr-Cyrl-RS" b="1" dirty="0" smtClean="0"/>
          </a:p>
          <a:p>
            <a:pPr marL="0" indent="0">
              <a:buNone/>
            </a:pPr>
            <a:r>
              <a:rPr lang="ru-RU" dirty="0" smtClean="0"/>
              <a:t>      уз доделу кључних датума </a:t>
            </a:r>
            <a:r>
              <a:rPr lang="ru-RU" dirty="0"/>
              <a:t>у вези са </a:t>
            </a:r>
            <a:r>
              <a:rPr lang="ru-RU" dirty="0" smtClean="0"/>
              <a:t>ауторизацијом, </a:t>
            </a:r>
            <a:r>
              <a:rPr lang="ru-RU" dirty="0"/>
              <a:t>и то:</a:t>
            </a:r>
          </a:p>
          <a:p>
            <a:pPr marL="534988" indent="-258763"/>
            <a:r>
              <a:rPr lang="ru-RU" sz="2000" b="1" u="sng" dirty="0" smtClean="0"/>
              <a:t>датум </a:t>
            </a:r>
            <a:r>
              <a:rPr lang="ru-RU" sz="2000" b="1" u="sng" dirty="0"/>
              <a:t>повлачења </a:t>
            </a:r>
            <a:r>
              <a:rPr lang="ru-RU" sz="2000" b="1" i="1" dirty="0"/>
              <a:t>(енг. </a:t>
            </a:r>
            <a:r>
              <a:rPr lang="en-US" sz="2000" b="1" i="1" dirty="0"/>
              <a:t>Sunset </a:t>
            </a:r>
            <a:r>
              <a:rPr lang="en-US" sz="2000" b="1" i="1" dirty="0" smtClean="0"/>
              <a:t>Date)</a:t>
            </a:r>
            <a:endParaRPr lang="sr-Cyrl-RS" sz="2000" b="1" i="1" dirty="0"/>
          </a:p>
          <a:p>
            <a:pPr marL="534988" indent="-258763"/>
            <a:r>
              <a:rPr lang="ru-RU" sz="2000" b="1" u="sng" dirty="0" smtClean="0"/>
              <a:t>крајњи </a:t>
            </a:r>
            <a:r>
              <a:rPr lang="ru-RU" sz="2000" b="1" u="sng" dirty="0"/>
              <a:t>датум за подношење захтева </a:t>
            </a:r>
            <a:r>
              <a:rPr lang="ru-RU" sz="2000" b="1" i="1" dirty="0"/>
              <a:t>(енг. </a:t>
            </a:r>
            <a:r>
              <a:rPr lang="en-US" sz="2000" b="1" i="1" dirty="0"/>
              <a:t>Latest application date) </a:t>
            </a:r>
            <a:endParaRPr lang="ru-RU" sz="2000" b="1" i="1" dirty="0"/>
          </a:p>
          <a:p>
            <a:pPr marL="0" indent="0" algn="r">
              <a:buNone/>
            </a:pPr>
            <a:r>
              <a:rPr lang="sr-Cyrl-RS" sz="1600" b="1" dirty="0" smtClean="0"/>
              <a:t> и </a:t>
            </a:r>
            <a:r>
              <a:rPr lang="ru-RU" sz="1600" b="1" dirty="0" smtClean="0"/>
              <a:t>по потреби, утврђивање периода </a:t>
            </a:r>
            <a:r>
              <a:rPr lang="ru-RU" sz="1600" b="1" dirty="0"/>
              <a:t>ревизије </a:t>
            </a:r>
            <a:r>
              <a:rPr lang="ru-RU" sz="1600" b="1" dirty="0" smtClean="0"/>
              <a:t>и </a:t>
            </a:r>
            <a:r>
              <a:rPr lang="ru-RU" sz="1600" b="1" dirty="0"/>
              <a:t>изузећа за </a:t>
            </a:r>
            <a:r>
              <a:rPr lang="ru-RU" sz="1600" b="1" dirty="0" smtClean="0"/>
              <a:t>одређене начине употребе</a:t>
            </a:r>
            <a:r>
              <a:rPr lang="ru-RU" sz="1600" b="1" dirty="0"/>
              <a:t>. </a:t>
            </a:r>
            <a:endParaRPr lang="en-US" sz="1600" b="1" dirty="0"/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72726"/>
            <a:ext cx="1170533" cy="1154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9" y="0"/>
            <a:ext cx="1119165" cy="86925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680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/>
              <a:t>Исечак из Анекса </a:t>
            </a:r>
            <a:r>
              <a:rPr lang="en-US" dirty="0" smtClean="0"/>
              <a:t>XIV</a:t>
            </a:r>
            <a:r>
              <a:rPr lang="sr-Cyrl-RS" dirty="0" smtClean="0"/>
              <a:t> </a:t>
            </a:r>
            <a:r>
              <a:rPr lang="en-US" dirty="0" smtClean="0"/>
              <a:t>REACH </a:t>
            </a:r>
            <a:r>
              <a:rPr lang="sr-Cyrl-RS" dirty="0" smtClean="0"/>
              <a:t> 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50" y="1772817"/>
            <a:ext cx="8709338" cy="462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9" y="0"/>
            <a:ext cx="1119165" cy="86925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00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89040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505" y="496416"/>
            <a:ext cx="8954495" cy="58129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АУТОРИЗАЦИЈА - најбитније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фазе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 algn="ctr">
              <a:buNone/>
            </a:pPr>
            <a:endParaRPr lang="ru-RU" sz="800" b="1" dirty="0" smtClean="0"/>
          </a:p>
          <a:p>
            <a:pPr marL="457200" indent="-457200">
              <a:buFont typeface="+mj-lt"/>
              <a:buAutoNum type="arabicPeriod" startAt="3"/>
            </a:pPr>
            <a:r>
              <a:rPr lang="ru-RU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Подношење </a:t>
            </a:r>
            <a:r>
              <a:rPr lang="ru-RU" sz="2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захтева </a:t>
            </a:r>
            <a:r>
              <a:rPr lang="ru-RU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 ауторизацију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B050"/>
                </a:solidFill>
              </a:rPr>
              <a:t>Ко може да поднесе захтев?</a:t>
            </a:r>
          </a:p>
          <a:p>
            <a:pPr marL="0" indent="0">
              <a:buNone/>
            </a:pPr>
            <a:r>
              <a:rPr lang="ru-RU" sz="2000" b="1" dirty="0" smtClean="0"/>
              <a:t> Привредни субјект регистрован на територији ЕУ:</a:t>
            </a:r>
          </a:p>
          <a:p>
            <a:pPr marL="0" indent="0">
              <a:buNone/>
            </a:pPr>
            <a:r>
              <a:rPr lang="ru-RU" sz="2000" dirty="0" smtClean="0"/>
              <a:t> произвођач</a:t>
            </a:r>
            <a:r>
              <a:rPr lang="ru-RU" sz="2000" dirty="0"/>
              <a:t>, увозник, даљи корисник </a:t>
            </a:r>
            <a:r>
              <a:rPr lang="ru-RU" sz="2000" dirty="0" smtClean="0"/>
              <a:t>или</a:t>
            </a:r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u="sng" dirty="0"/>
              <a:t>овлашћени заступник</a:t>
            </a:r>
            <a:r>
              <a:rPr lang="ru-RU" sz="2000" i="1" u="sng" dirty="0"/>
              <a:t> (енг. </a:t>
            </a:r>
            <a:r>
              <a:rPr lang="en-US" sz="2000" i="1" u="sng" dirty="0"/>
              <a:t>Only representative – OR) </a:t>
            </a:r>
            <a:endParaRPr lang="sr-Cyrl-RS" sz="2000" i="1" u="sng" dirty="0" smtClean="0"/>
          </a:p>
          <a:p>
            <a:pPr marL="0" indent="0">
              <a:buNone/>
            </a:pPr>
            <a:endParaRPr lang="sr-Cyrl-RS" sz="800" i="1" u="sng" dirty="0"/>
          </a:p>
          <a:p>
            <a:pPr marL="0" indent="0">
              <a:buNone/>
            </a:pPr>
            <a:r>
              <a:rPr lang="sr-Cyrl-RS" b="1" dirty="0" smtClean="0">
                <a:solidFill>
                  <a:srgbClr val="00B050"/>
                </a:solidFill>
              </a:rPr>
              <a:t>Када?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endParaRPr lang="ru-RU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ru-RU" sz="2000" b="1" dirty="0" smtClean="0"/>
              <a:t>Најкасније на дан  који је у Анексу  </a:t>
            </a:r>
            <a:r>
              <a:rPr lang="en-US" sz="2000" b="1" dirty="0" smtClean="0"/>
              <a:t>XIV</a:t>
            </a:r>
            <a:r>
              <a:rPr lang="sr-Cyrl-RS" sz="2000" b="1" dirty="0" smtClean="0"/>
              <a:t> </a:t>
            </a:r>
            <a:r>
              <a:rPr lang="ru-RU" sz="2000" b="1" dirty="0" smtClean="0"/>
              <a:t>наведен као </a:t>
            </a:r>
          </a:p>
          <a:p>
            <a:pPr marL="0" indent="0">
              <a:buNone/>
            </a:pPr>
            <a:r>
              <a:rPr lang="ru-RU" sz="2000" b="1" i="1" u="sng" dirty="0" smtClean="0"/>
              <a:t>Latest </a:t>
            </a:r>
            <a:r>
              <a:rPr lang="ru-RU" sz="2000" b="1" i="1" u="sng" dirty="0"/>
              <a:t>application </a:t>
            </a:r>
            <a:r>
              <a:rPr lang="ru-RU" sz="2000" b="1" i="1" u="sng" dirty="0" smtClean="0"/>
              <a:t>date</a:t>
            </a:r>
          </a:p>
          <a:p>
            <a:pPr marL="0" indent="0">
              <a:buNone/>
            </a:pPr>
            <a:endParaRPr lang="ru-RU" sz="800" dirty="0" smtClean="0"/>
          </a:p>
          <a:p>
            <a:pPr marL="0" lvl="0" indent="0">
              <a:buClr>
                <a:srgbClr val="F07F09"/>
              </a:buClr>
              <a:buNone/>
            </a:pPr>
            <a:r>
              <a:rPr lang="sr-Cyrl-RS" b="1" dirty="0" smtClean="0">
                <a:solidFill>
                  <a:srgbClr val="00B050"/>
                </a:solidFill>
              </a:rPr>
              <a:t>Коме/где?</a:t>
            </a:r>
            <a:r>
              <a:rPr lang="ru-RU" b="1" dirty="0" smtClean="0">
                <a:solidFill>
                  <a:srgbClr val="00B050"/>
                </a:solidFill>
              </a:rPr>
              <a:t> </a:t>
            </a:r>
            <a:endParaRPr lang="ru-RU" b="1" dirty="0">
              <a:solidFill>
                <a:srgbClr val="00B050"/>
              </a:solidFill>
            </a:endParaRPr>
          </a:p>
          <a:p>
            <a:pPr marL="0" lvl="0" indent="0">
              <a:buClr>
                <a:srgbClr val="F07F09"/>
              </a:buClr>
              <a:buNone/>
            </a:pPr>
            <a:r>
              <a:rPr lang="sr-Cyrl-RS" sz="2000" b="1" dirty="0" smtClean="0">
                <a:solidFill>
                  <a:prstClr val="black"/>
                </a:solidFill>
              </a:rPr>
              <a:t>Европској агенциј</a:t>
            </a:r>
            <a:r>
              <a:rPr lang="sr-Cyrl-RS" sz="2000" b="1" dirty="0">
                <a:solidFill>
                  <a:prstClr val="black"/>
                </a:solidFill>
              </a:rPr>
              <a:t>и</a:t>
            </a:r>
            <a:r>
              <a:rPr lang="sr-Cyrl-RS" sz="2000" b="1" dirty="0" smtClean="0">
                <a:solidFill>
                  <a:prstClr val="black"/>
                </a:solidFill>
              </a:rPr>
              <a:t> за хемикалије (</a:t>
            </a:r>
            <a:r>
              <a:rPr lang="en-US" sz="2000" b="1" dirty="0" smtClean="0">
                <a:solidFill>
                  <a:prstClr val="black"/>
                </a:solidFill>
              </a:rPr>
              <a:t>ECHA</a:t>
            </a:r>
            <a:r>
              <a:rPr lang="sr-Cyrl-RS" sz="2000" b="1" dirty="0" smtClean="0">
                <a:solidFill>
                  <a:prstClr val="black"/>
                </a:solidFill>
              </a:rPr>
              <a:t>), Хелсинки, Финска</a:t>
            </a:r>
            <a:r>
              <a:rPr lang="en-US" sz="2000" b="1" dirty="0" smtClean="0">
                <a:solidFill>
                  <a:prstClr val="black"/>
                </a:solidFill>
              </a:rPr>
              <a:t> </a:t>
            </a:r>
            <a:endParaRPr lang="ru-RU" sz="2000" b="1" i="1" u="sng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sz="800" dirty="0"/>
          </a:p>
          <a:p>
            <a:pPr marL="0" indent="0">
              <a:buNone/>
            </a:pPr>
            <a:r>
              <a:rPr lang="ru-RU" b="1" dirty="0" smtClean="0">
                <a:hlinkClick r:id="rId3"/>
              </a:rPr>
              <a:t>Потребна документација</a:t>
            </a:r>
            <a:r>
              <a:rPr lang="ru-RU" b="1" dirty="0">
                <a:solidFill>
                  <a:srgbClr val="00B050"/>
                </a:solidFill>
                <a:hlinkClick r:id="rId3"/>
              </a:rPr>
              <a:t>?</a:t>
            </a:r>
            <a:endParaRPr lang="ru-RU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ru-RU" sz="2000" dirty="0" smtClean="0"/>
              <a:t>Извештај </a:t>
            </a:r>
            <a:r>
              <a:rPr lang="ru-RU" sz="2000" dirty="0"/>
              <a:t>о безбедности хемикалије, </a:t>
            </a:r>
            <a:r>
              <a:rPr lang="ru-RU" sz="2000" dirty="0" smtClean="0"/>
              <a:t>Анализа </a:t>
            </a:r>
            <a:r>
              <a:rPr lang="ru-RU" sz="2000" dirty="0"/>
              <a:t>могућих </a:t>
            </a:r>
            <a:r>
              <a:rPr lang="ru-RU" sz="2000" dirty="0" smtClean="0"/>
              <a:t>алтернатива,</a:t>
            </a:r>
          </a:p>
          <a:p>
            <a:pPr marL="0" indent="0">
              <a:buNone/>
            </a:pPr>
            <a:r>
              <a:rPr lang="ru-RU" sz="2000" dirty="0" smtClean="0"/>
              <a:t>План </a:t>
            </a:r>
            <a:r>
              <a:rPr lang="ru-RU" sz="2000" dirty="0"/>
              <a:t>за замену </a:t>
            </a:r>
            <a:r>
              <a:rPr lang="ru-RU" sz="2000" dirty="0" smtClean="0"/>
              <a:t>супстанце, као и Социо-економска анализа. </a:t>
            </a:r>
          </a:p>
          <a:p>
            <a:pPr marL="457200" indent="-457200">
              <a:buFont typeface="+mj-lt"/>
              <a:buAutoNum type="arabicPeriod" startAt="3"/>
            </a:pPr>
            <a:endParaRPr lang="ru-RU" sz="2000" b="1" dirty="0"/>
          </a:p>
          <a:p>
            <a:pPr marL="0" indent="0">
              <a:spcAft>
                <a:spcPts val="1200"/>
              </a:spcAft>
              <a:buNone/>
            </a:pPr>
            <a:r>
              <a:rPr lang="ru-RU" sz="2000" b="1" dirty="0" smtClean="0"/>
              <a:t> </a:t>
            </a:r>
            <a:endParaRPr lang="en-US" sz="2000" b="1" dirty="0"/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9" y="0"/>
            <a:ext cx="1119165" cy="86925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88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504" y="496416"/>
            <a:ext cx="8954495" cy="58129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АУТОРИЗАЦИЈА - најбитније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фазе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 algn="ctr">
              <a:buNone/>
            </a:pPr>
            <a:endParaRPr lang="ru-RU" sz="800" b="1" dirty="0" smtClean="0"/>
          </a:p>
          <a:p>
            <a:pPr marL="514350" indent="-514350">
              <a:buFont typeface="+mj-lt"/>
              <a:buAutoNum type="arabicPeriod" startAt="4"/>
            </a:pPr>
            <a:r>
              <a:rPr lang="ru-RU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Спровођење </a:t>
            </a:r>
            <a:r>
              <a:rPr lang="ru-RU" sz="2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процедуре и доношење одлуке </a:t>
            </a:r>
            <a:r>
              <a:rPr lang="ru-RU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ауторизацији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Коначну </a:t>
            </a:r>
            <a:r>
              <a:rPr lang="ru-RU" dirty="0"/>
              <a:t>одлуку </a:t>
            </a:r>
            <a:r>
              <a:rPr lang="ru-RU" dirty="0" smtClean="0"/>
              <a:t>доноси Европска комисија на </a:t>
            </a:r>
            <a:r>
              <a:rPr lang="ru-RU" dirty="0"/>
              <a:t>основу мишљења </a:t>
            </a:r>
            <a:r>
              <a:rPr lang="en-US" dirty="0"/>
              <a:t>ECHA </a:t>
            </a:r>
            <a:r>
              <a:rPr lang="en-US" dirty="0" smtClean="0"/>
              <a:t>RAC </a:t>
            </a:r>
            <a:r>
              <a:rPr lang="ru-RU" dirty="0"/>
              <a:t>и </a:t>
            </a:r>
            <a:r>
              <a:rPr lang="en-US" dirty="0" smtClean="0"/>
              <a:t>SEAC.</a:t>
            </a:r>
            <a:r>
              <a:rPr lang="ru-RU" sz="2000" dirty="0" smtClean="0"/>
              <a:t> </a:t>
            </a:r>
          </a:p>
          <a:p>
            <a:pPr marL="0" indent="0">
              <a:buNone/>
            </a:pPr>
            <a:endParaRPr lang="sr-Cyrl-RS" sz="800" i="1" u="sng" dirty="0"/>
          </a:p>
          <a:p>
            <a:pPr marL="0" indent="0">
              <a:buNone/>
            </a:pPr>
            <a:r>
              <a:rPr lang="ru-RU" dirty="0"/>
              <a:t>Финализацији процедуре претходи јавна </a:t>
            </a:r>
            <a:r>
              <a:rPr lang="ru-RU" dirty="0" smtClean="0"/>
              <a:t>расправа</a:t>
            </a:r>
          </a:p>
          <a:p>
            <a:pPr marL="0" indent="0">
              <a:buNone/>
            </a:pPr>
            <a:r>
              <a:rPr lang="ru-RU" dirty="0" smtClean="0"/>
              <a:t> -позив за давање коментара са  </a:t>
            </a:r>
            <a:r>
              <a:rPr lang="ru-RU" dirty="0"/>
              <a:t>пратећим информацијама и документима </a:t>
            </a:r>
            <a:r>
              <a:rPr lang="ru-RU" dirty="0" smtClean="0"/>
              <a:t>доступан је на </a:t>
            </a:r>
            <a:r>
              <a:rPr lang="sr-Cyrl-RS" dirty="0" smtClean="0">
                <a:hlinkClick r:id="rId2"/>
              </a:rPr>
              <a:t>интернет страници </a:t>
            </a:r>
            <a:r>
              <a:rPr lang="en-US" dirty="0" smtClean="0">
                <a:hlinkClick r:id="rId2"/>
              </a:rPr>
              <a:t>ECHA</a:t>
            </a:r>
            <a:endParaRPr lang="ru-RU" b="1" dirty="0">
              <a:solidFill>
                <a:srgbClr val="00B050"/>
              </a:solidFill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ru-RU" sz="2000" b="1" dirty="0" smtClean="0"/>
              <a:t> 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ru-RU" sz="2000" b="1" dirty="0" smtClean="0"/>
              <a:t>Тренутно</a:t>
            </a:r>
            <a:r>
              <a:rPr lang="ru-RU" sz="2000" dirty="0" smtClean="0"/>
              <a:t> </a:t>
            </a:r>
            <a:r>
              <a:rPr lang="ru-RU" sz="2000" dirty="0"/>
              <a:t>(</a:t>
            </a:r>
            <a:r>
              <a:rPr lang="ru-RU" sz="2000" dirty="0" smtClean="0"/>
              <a:t>до 07/01/2015) је актуелан позив за достављање коментара за </a:t>
            </a:r>
            <a:r>
              <a:rPr lang="ru-RU" sz="2000" b="1" dirty="0" smtClean="0"/>
              <a:t>ауторизацију</a:t>
            </a:r>
            <a:r>
              <a:rPr lang="ru-RU" sz="2000" dirty="0" smtClean="0"/>
              <a:t> 17 различитих начина употребе </a:t>
            </a:r>
            <a:r>
              <a:rPr lang="ru-RU" sz="2000" b="1" dirty="0" smtClean="0"/>
              <a:t>трихлоретилена</a:t>
            </a:r>
            <a:r>
              <a:rPr lang="ru-RU" sz="2000" dirty="0" smtClean="0"/>
              <a:t>.  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9" y="0"/>
            <a:ext cx="1119165" cy="86925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266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Одлука о ауторизацији?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384502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5000"/>
              </a:lnSpc>
              <a:buNone/>
            </a:pPr>
            <a:r>
              <a:rPr 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Позитивна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dirty="0"/>
              <a:t>одлука о ауторизацији супстанце која изазива забринутост за одређени начин коришћења </a:t>
            </a:r>
            <a:r>
              <a:rPr lang="ru-RU" dirty="0" smtClean="0"/>
              <a:t>биће донета </a:t>
            </a:r>
            <a:r>
              <a:rPr 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 ако </a:t>
            </a:r>
            <a:r>
              <a:rPr lang="ru-RU" dirty="0"/>
              <a:t>је доказано да постоје адекватне </a:t>
            </a:r>
            <a:r>
              <a:rPr 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мере за контролу ризика </a:t>
            </a:r>
            <a:r>
              <a:rPr lang="ru-RU" dirty="0"/>
              <a:t>приликом конкретног начина коришћења, </a:t>
            </a:r>
            <a:r>
              <a:rPr lang="ru-RU" u="sng" dirty="0" smtClean="0"/>
              <a:t>а </a:t>
            </a:r>
            <a:r>
              <a:rPr lang="en-US" u="sng" dirty="0" smtClean="0"/>
              <a:t> </a:t>
            </a:r>
            <a:r>
              <a:rPr lang="ru-RU" u="sng" dirty="0" smtClean="0"/>
              <a:t>увођење </a:t>
            </a:r>
            <a:r>
              <a:rPr lang="ru-RU" u="sng" dirty="0"/>
              <a:t>безбеднијих алтернатива за одређени начин коришћења тренутно није изводљиво, </a:t>
            </a:r>
            <a:r>
              <a:rPr lang="sr-Cyrl-RS" u="sng" dirty="0" smtClean="0"/>
              <a:t>и </a:t>
            </a:r>
            <a:r>
              <a:rPr lang="ru-RU" u="sng" dirty="0" smtClean="0"/>
              <a:t>под </a:t>
            </a:r>
            <a:r>
              <a:rPr lang="ru-RU" u="sng" dirty="0"/>
              <a:t>условом да постоји социо-економска </a:t>
            </a:r>
            <a:r>
              <a:rPr lang="ru-RU" u="sng" dirty="0" smtClean="0"/>
              <a:t>оправданост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373213"/>
            <a:ext cx="1396384" cy="1396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9" y="0"/>
            <a:ext cx="1119165" cy="86925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085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Производи који садрже SVHC и обавезе у складу са REACH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955368"/>
            <a:ext cx="8887037" cy="2547664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 err="1" smtClean="0"/>
              <a:t>Ako</a:t>
            </a:r>
            <a:r>
              <a:rPr lang="en-US" dirty="0" smtClean="0"/>
              <a:t> </a:t>
            </a:r>
            <a:r>
              <a:rPr lang="en-US" dirty="0"/>
              <a:t>je </a:t>
            </a:r>
            <a:r>
              <a:rPr lang="sr-Cyrl-RS" dirty="0" smtClean="0"/>
              <a:t>удео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 </a:t>
            </a:r>
            <a:r>
              <a:rPr lang="sr-Cyrl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производу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&gt; 0,1%</a:t>
            </a:r>
            <a:r>
              <a:rPr lang="sr-Cyrl-RS" dirty="0" smtClean="0"/>
              <a:t> (</a:t>
            </a:r>
            <a:r>
              <a:rPr lang="en-US" dirty="0" smtClean="0"/>
              <a:t>m/m</a:t>
            </a:r>
            <a:r>
              <a:rPr lang="sr-Cyrl-RS" dirty="0" smtClean="0"/>
              <a:t>)</a:t>
            </a:r>
            <a:r>
              <a:rPr lang="en-US" dirty="0" smtClean="0"/>
              <a:t>:</a:t>
            </a:r>
            <a:endParaRPr lang="ru-RU" dirty="0"/>
          </a:p>
          <a:p>
            <a:pPr marL="360363" indent="-360363">
              <a:spcAft>
                <a:spcPts val="1200"/>
              </a:spcAft>
              <a:buFont typeface="+mj-lt"/>
              <a:buAutoNum type="arabicPeriod"/>
            </a:pPr>
            <a:r>
              <a:rPr lang="ru-RU" dirty="0" smtClean="0"/>
              <a:t>Обавеза </a:t>
            </a:r>
            <a:r>
              <a:rPr lang="ru-RU" dirty="0"/>
              <a:t>пружања информација </a:t>
            </a:r>
            <a:r>
              <a:rPr lang="ru-RU" dirty="0" smtClean="0"/>
              <a:t>о SVHC</a:t>
            </a:r>
            <a:r>
              <a:rPr lang="sr-Latn-RS" dirty="0" smtClean="0"/>
              <a:t> </a:t>
            </a:r>
            <a:r>
              <a:rPr lang="ru-RU" dirty="0" smtClean="0"/>
              <a:t>                     садржаним у производима у ланцу снабдевања</a:t>
            </a:r>
          </a:p>
          <a:p>
            <a:pPr marL="360363" indent="-360363">
              <a:buFont typeface="+mj-lt"/>
              <a:buAutoNum type="arabicPeriod"/>
            </a:pPr>
            <a:r>
              <a:rPr lang="ru-RU" dirty="0" smtClean="0"/>
              <a:t>Обавеза </a:t>
            </a:r>
            <a:r>
              <a:rPr lang="ru-RU" dirty="0"/>
              <a:t>обавештавања ECHA о производима који садрже </a:t>
            </a:r>
            <a:r>
              <a:rPr lang="ru-RU" dirty="0" smtClean="0"/>
              <a:t>SVHC</a:t>
            </a:r>
            <a:r>
              <a:rPr lang="en-US" dirty="0" smtClean="0"/>
              <a:t> </a:t>
            </a:r>
            <a:r>
              <a:rPr lang="en-US" sz="1800" dirty="0" smtClean="0"/>
              <a:t>(</a:t>
            </a:r>
            <a:r>
              <a:rPr lang="ru-RU" sz="1800" dirty="0" smtClean="0"/>
              <a:t>у </a:t>
            </a:r>
            <a:r>
              <a:rPr lang="ru-RU" sz="1800" dirty="0"/>
              <a:t>року од </a:t>
            </a:r>
            <a:r>
              <a:rPr lang="en-US" sz="1800" dirty="0" smtClean="0"/>
              <a:t>6 </a:t>
            </a:r>
            <a:r>
              <a:rPr lang="ru-RU" sz="1800" dirty="0" smtClean="0"/>
              <a:t>месеци </a:t>
            </a:r>
            <a:r>
              <a:rPr lang="ru-RU" sz="1800" dirty="0"/>
              <a:t>од </a:t>
            </a:r>
            <a:r>
              <a:rPr lang="ru-RU" sz="1800" dirty="0" smtClean="0"/>
              <a:t> укључивања </a:t>
            </a:r>
            <a:r>
              <a:rPr lang="ru-RU" sz="1800" dirty="0"/>
              <a:t>на </a:t>
            </a:r>
            <a:r>
              <a:rPr lang="ru-RU" sz="1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Листу </a:t>
            </a:r>
            <a:r>
              <a:rPr lang="ru-RU" sz="1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кандидата</a:t>
            </a:r>
            <a:r>
              <a:rPr lang="ru-RU" sz="1800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808" y="3357538"/>
            <a:ext cx="1682750" cy="187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1916832"/>
            <a:ext cx="8665808" cy="1200329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Производ </a:t>
            </a:r>
            <a:r>
              <a:rPr lang="ru-RU" sz="2400" b="1" dirty="0" smtClean="0">
                <a:solidFill>
                  <a:schemeClr val="bg1"/>
                </a:solidFill>
              </a:rPr>
              <a:t>=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предмет </a:t>
            </a:r>
            <a:r>
              <a:rPr lang="ru-RU" sz="2400" b="1" dirty="0">
                <a:solidFill>
                  <a:schemeClr val="bg1"/>
                </a:solidFill>
              </a:rPr>
              <a:t>коме је током производње дат одређени облик, површина или дизајн који више одређује његову функцију него његов хемијски састав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9" y="0"/>
            <a:ext cx="1119165" cy="86925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3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79" y="548680"/>
            <a:ext cx="8884217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Замена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безбеднијим алтернативама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062" y="3356992"/>
            <a:ext cx="8635517" cy="329596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Прописани захтеви и процедуре </a:t>
            </a:r>
            <a:r>
              <a:rPr lang="ru-RU" sz="2800" dirty="0"/>
              <a:t>имају за циљ подстакну развој безбеднијих алтернатива </a:t>
            </a:r>
            <a:r>
              <a:rPr lang="ru-RU" sz="2800" dirty="0" smtClean="0"/>
              <a:t> и  </a:t>
            </a:r>
            <a:r>
              <a:rPr lang="ru-RU" sz="2800" dirty="0"/>
              <a:t>да доведу до напуштања употребе SVHC </a:t>
            </a:r>
            <a:r>
              <a:rPr lang="ru-RU" sz="2800" dirty="0" smtClean="0"/>
              <a:t>чим </a:t>
            </a:r>
            <a:r>
              <a:rPr lang="ru-RU" sz="2800" dirty="0"/>
              <a:t>се за то створе </a:t>
            </a:r>
            <a:r>
              <a:rPr lang="ru-RU" sz="2800" dirty="0" smtClean="0"/>
              <a:t>услови.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r-Cyrl-RS" sz="2800" b="1" dirty="0" smtClean="0"/>
              <a:t>Безбедније алтернативе </a:t>
            </a:r>
            <a:r>
              <a:rPr lang="sr-Cyrl-RS" sz="2800" dirty="0" smtClean="0"/>
              <a:t>могу бити: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sr-Cyrl-RS" sz="2800" dirty="0" smtClean="0"/>
              <a:t>Друге </a:t>
            </a:r>
            <a:r>
              <a:rPr lang="sr-Cyrl-RS" sz="2800" b="1" dirty="0" smtClean="0"/>
              <a:t>мање опасне супстанце </a:t>
            </a:r>
            <a:r>
              <a:rPr lang="sr-Cyrl-RS" sz="2800" dirty="0" smtClean="0"/>
              <a:t>које се могу користити за конкретну намену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sr-Cyrl-RS" sz="2800" b="1" dirty="0" smtClean="0"/>
              <a:t>Унапређени технолошки процеси </a:t>
            </a:r>
            <a:r>
              <a:rPr lang="sr-Cyrl-RS" sz="2800" dirty="0" smtClean="0"/>
              <a:t>у којима се не користи </a:t>
            </a:r>
            <a:r>
              <a:rPr lang="en-US" sz="2800" dirty="0"/>
              <a:t>SVHC </a:t>
            </a:r>
            <a:r>
              <a:rPr lang="sr-Cyrl-RS" sz="2800" dirty="0" smtClean="0"/>
              <a:t>или се значајно смањују ризици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9783" y="1628800"/>
            <a:ext cx="8665808" cy="156966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Ауторизација </a:t>
            </a:r>
            <a:r>
              <a:rPr lang="en-US" sz="2400" b="1" dirty="0" smtClean="0">
                <a:solidFill>
                  <a:schemeClr val="bg1"/>
                </a:solidFill>
              </a:rPr>
              <a:t>= </a:t>
            </a:r>
            <a:r>
              <a:rPr lang="ru-RU" sz="2400" b="1" dirty="0">
                <a:solidFill>
                  <a:schemeClr val="bg1"/>
                </a:solidFill>
              </a:rPr>
              <a:t>веома дуготрајан и сложен </a:t>
            </a:r>
            <a:r>
              <a:rPr lang="ru-RU" sz="2400" b="1" dirty="0" smtClean="0">
                <a:solidFill>
                  <a:schemeClr val="bg1"/>
                </a:solidFill>
              </a:rPr>
              <a:t>процес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који захтева висока новчана средства</a:t>
            </a:r>
            <a:endParaRPr lang="en-US" sz="2400" b="1" dirty="0" smtClean="0">
              <a:solidFill>
                <a:schemeClr val="bg1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bg1"/>
                </a:solidFill>
              </a:rPr>
              <a:t>оправдана је само </a:t>
            </a:r>
            <a:r>
              <a:rPr lang="ru-RU" sz="2400" b="1" dirty="0">
                <a:solidFill>
                  <a:schemeClr val="bg1"/>
                </a:solidFill>
              </a:rPr>
              <a:t>уколико не постоје адекватне безбедније </a:t>
            </a:r>
            <a:r>
              <a:rPr lang="ru-RU" sz="2400" b="1" dirty="0" smtClean="0">
                <a:solidFill>
                  <a:schemeClr val="bg1"/>
                </a:solidFill>
              </a:rPr>
              <a:t>алтернативе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912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33400"/>
            <a:ext cx="8856984" cy="990600"/>
          </a:xfrm>
        </p:spPr>
        <p:txBody>
          <a:bodyPr>
            <a:normAutofit/>
          </a:bodyPr>
          <a:lstStyle/>
          <a:p>
            <a:r>
              <a:rPr lang="sr-Cyrl-R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Пример </a:t>
            </a:r>
            <a:r>
              <a:rPr lang="sr-Cyrl-R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увођења безбеднијих алтернатива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876800"/>
          </a:xfrm>
        </p:spPr>
        <p:txBody>
          <a:bodyPr>
            <a:normAutofit/>
          </a:bodyPr>
          <a:lstStyle/>
          <a:p>
            <a:r>
              <a:rPr lang="en-US" dirty="0" err="1"/>
              <a:t>Bis</a:t>
            </a:r>
            <a:r>
              <a:rPr lang="en-US" dirty="0"/>
              <a:t> (2-</a:t>
            </a:r>
            <a:r>
              <a:rPr lang="sr-Cyrl-RS" dirty="0"/>
              <a:t>етилхексил) - фталат (</a:t>
            </a:r>
            <a:r>
              <a:rPr lang="en-US" dirty="0"/>
              <a:t>DEHP) </a:t>
            </a:r>
            <a:r>
              <a:rPr lang="sr-Cyrl-RS" dirty="0"/>
              <a:t>који је имао широку употребу као пластификатор (омекшивач) за различите намене, замењен је безбеднијим алтернативама тако да је употреба овог фталата у највећој мери напуштена</a:t>
            </a:r>
            <a:r>
              <a:rPr lang="sr-Cyrl-RS" dirty="0" smtClean="0"/>
              <a:t>. Неке од </a:t>
            </a:r>
            <a:r>
              <a:rPr lang="ru-RU" dirty="0" smtClean="0"/>
              <a:t>не-фталатних алтернативних супстанци су </a:t>
            </a:r>
            <a:r>
              <a:rPr lang="ru-RU" dirty="0"/>
              <a:t>адипати, цитрати, карбоксилати, алкил естри сулфонске киселине, као и деривати рицинусовог уља.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3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95" y="4721413"/>
            <a:ext cx="1659915" cy="1659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69623"/>
            <a:ext cx="2901936" cy="2054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https://encrypted-tbn0.gstatic.com/images?q=tbn:ANd9GcQQYuKeMezOk9nMBO48ZFgMH-04DwkPdgL3cQ2JKqXVFPNrZV-0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003" y="4592973"/>
            <a:ext cx="1788355" cy="178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55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/>
              <a:t>Битне напомене за извознике SVHC у </a:t>
            </a:r>
            <a:r>
              <a:rPr lang="ru-RU" sz="3200" dirty="0" smtClean="0"/>
              <a:t>ЕУ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507288" cy="487680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Након укључења </a:t>
            </a:r>
            <a:r>
              <a:rPr lang="ru-RU" dirty="0"/>
              <a:t>одређене </a:t>
            </a:r>
            <a:r>
              <a:rPr lang="en-US" dirty="0" smtClean="0">
                <a:solidFill>
                  <a:schemeClr val="accent1"/>
                </a:solidFill>
              </a:rPr>
              <a:t>SVHC</a:t>
            </a:r>
            <a:r>
              <a:rPr lang="sr-Cyrl-RS" dirty="0" smtClean="0">
                <a:solidFill>
                  <a:schemeClr val="accent1"/>
                </a:solidFill>
              </a:rPr>
              <a:t> </a:t>
            </a:r>
            <a:r>
              <a:rPr lang="ru-RU" dirty="0" smtClean="0"/>
              <a:t>у </a:t>
            </a:r>
            <a:r>
              <a:rPr lang="ru-RU" dirty="0"/>
              <a:t>Листу </a:t>
            </a:r>
            <a:r>
              <a:rPr lang="ru-RU" dirty="0" smtClean="0"/>
              <a:t>кандидата, </a:t>
            </a:r>
            <a:r>
              <a:rPr lang="ru-RU" dirty="0"/>
              <a:t>а нарочито у Анекс XIV може очекивати да ће </a:t>
            </a:r>
            <a:r>
              <a:rPr lang="ru-RU" dirty="0">
                <a:solidFill>
                  <a:schemeClr val="accent1"/>
                </a:solidFill>
              </a:rPr>
              <a:t>могућности за њен пласман на тржиште ЕУ </a:t>
            </a:r>
            <a:r>
              <a:rPr lang="ru-RU" dirty="0" smtClean="0">
                <a:solidFill>
                  <a:schemeClr val="accent1"/>
                </a:solidFill>
              </a:rPr>
              <a:t>опасти</a:t>
            </a:r>
            <a:endParaRPr lang="ru-RU" dirty="0">
              <a:solidFill>
                <a:schemeClr val="accent1"/>
              </a:solidFill>
            </a:endParaRP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Подношење захтева за ауторизацију је сврсисходно </a:t>
            </a:r>
            <a:r>
              <a:rPr lang="ru-RU" dirty="0" smtClean="0">
                <a:solidFill>
                  <a:schemeClr val="accent1"/>
                </a:solidFill>
              </a:rPr>
              <a:t>само уколико </a:t>
            </a:r>
            <a:r>
              <a:rPr lang="ru-RU" dirty="0">
                <a:solidFill>
                  <a:schemeClr val="accent1"/>
                </a:solidFill>
              </a:rPr>
              <a:t>не постоје адекватне безбедније </a:t>
            </a:r>
            <a:r>
              <a:rPr lang="ru-RU" dirty="0" smtClean="0">
                <a:solidFill>
                  <a:schemeClr val="accent1"/>
                </a:solidFill>
              </a:rPr>
              <a:t>алтернативе. 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За ауторизацију у вези </a:t>
            </a:r>
            <a:r>
              <a:rPr lang="en-US" dirty="0"/>
              <a:t>SVHC </a:t>
            </a:r>
            <a:r>
              <a:rPr lang="sr-Cyrl-RS" dirty="0" smtClean="0"/>
              <a:t>која се увози у ЕУ захтев  може поднети </a:t>
            </a:r>
            <a:r>
              <a:rPr lang="ru-RU" dirty="0" smtClean="0">
                <a:solidFill>
                  <a:schemeClr val="accent1"/>
                </a:solidFill>
              </a:rPr>
              <a:t>увозник</a:t>
            </a:r>
            <a:r>
              <a:rPr lang="ru-RU" dirty="0">
                <a:solidFill>
                  <a:schemeClr val="accent1"/>
                </a:solidFill>
              </a:rPr>
              <a:t>, даљи корисник или </a:t>
            </a:r>
            <a:r>
              <a:rPr lang="sr-Latn-RS" dirty="0">
                <a:solidFill>
                  <a:schemeClr val="accent1"/>
                </a:solidFill>
              </a:rPr>
              <a:t> </a:t>
            </a:r>
            <a:r>
              <a:rPr lang="sr-Latn-RS" dirty="0" smtClean="0">
                <a:solidFill>
                  <a:schemeClr val="accent1"/>
                </a:solidFill>
              </a:rPr>
              <a:t>           </a:t>
            </a:r>
            <a:r>
              <a:rPr lang="ru-RU" dirty="0" smtClean="0">
                <a:solidFill>
                  <a:schemeClr val="accent1"/>
                </a:solidFill>
              </a:rPr>
              <a:t>овлашћени заступник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Детаљно </a:t>
            </a:r>
            <a:r>
              <a:rPr lang="sr-Cyrl-RS" dirty="0">
                <a:hlinkClick r:id="rId2" action="ppaction://hlinkfile"/>
              </a:rPr>
              <a:t>Упутство </a:t>
            </a:r>
            <a:r>
              <a:rPr lang="ru-RU" dirty="0">
                <a:hlinkClick r:id="rId2" action="ppaction://hlinkfile"/>
              </a:rPr>
              <a:t>за припрему захтева за ауторизацију </a:t>
            </a:r>
            <a:r>
              <a:rPr lang="ru-RU" dirty="0" smtClean="0"/>
              <a:t> доступно је  на сајту </a:t>
            </a:r>
            <a:r>
              <a:rPr lang="sr-Latn-RS" dirty="0" smtClean="0"/>
              <a:t>ECHA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04529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0208"/>
            <a:ext cx="8229600" cy="990600"/>
          </a:xfrm>
        </p:spPr>
        <p:txBody>
          <a:bodyPr>
            <a:normAutofit/>
          </a:bodyPr>
          <a:lstStyle/>
          <a:p>
            <a:r>
              <a:rPr lang="ru-RU" dirty="0" smtClean="0"/>
              <a:t>Прописи Р</a:t>
            </a:r>
            <a:r>
              <a:rPr lang="en-US" dirty="0" smtClean="0"/>
              <a:t>.</a:t>
            </a:r>
            <a:r>
              <a:rPr lang="ru-RU" dirty="0" smtClean="0"/>
              <a:t>Србије </a:t>
            </a:r>
            <a:r>
              <a:rPr lang="ru-RU" dirty="0"/>
              <a:t>и SVHC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8768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sr-Cyrl-R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 о хемикалијама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b="1" dirty="0" smtClean="0"/>
              <a:t>(„Сл. </a:t>
            </a:r>
            <a:r>
              <a:rPr lang="ru-RU" sz="2000" b="1" dirty="0"/>
              <a:t>РС“ бр. 36/09, 88/10, 92/11 и </a:t>
            </a:r>
            <a:r>
              <a:rPr lang="ru-RU" sz="2000" b="1" dirty="0" smtClean="0"/>
              <a:t>93/12)</a:t>
            </a:r>
            <a:endParaRPr lang="sr-Cyrl-RS" sz="2000" b="1" dirty="0" smtClean="0"/>
          </a:p>
          <a:p>
            <a:pPr marL="361950" indent="0">
              <a:buNone/>
            </a:pPr>
            <a:r>
              <a:rPr lang="sr-Cyrl-RS" dirty="0" smtClean="0"/>
              <a:t>чл</a:t>
            </a:r>
            <a:r>
              <a:rPr lang="sr-Cyrl-RS" dirty="0"/>
              <a:t>. 43-47</a:t>
            </a:r>
            <a:r>
              <a:rPr lang="sr-Cyrl-RS" dirty="0" smtClean="0"/>
              <a:t>. </a:t>
            </a:r>
            <a:r>
              <a:rPr lang="sr-Cyrl-RS" i="1" dirty="0" smtClean="0"/>
              <a:t>- </a:t>
            </a:r>
            <a:r>
              <a:rPr lang="ru-RU" dirty="0"/>
              <a:t>упис SVHC у Регистар хемикалија</a:t>
            </a:r>
          </a:p>
          <a:p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Правилник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Регистру хемикалија </a:t>
            </a:r>
            <a:endParaRPr lang="ru-RU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6225" indent="0">
              <a:buNone/>
            </a:pPr>
            <a:r>
              <a:rPr lang="ru-RU" sz="2000" b="1" dirty="0" smtClean="0"/>
              <a:t>(„Сл. </a:t>
            </a:r>
            <a:r>
              <a:rPr lang="ru-RU" sz="2000" b="1" dirty="0"/>
              <a:t>гласник РС“, бр. 100/11, 16/12, 47/12, 15/13 и 115/13) </a:t>
            </a:r>
            <a:endParaRPr lang="sr-Cyrl-RS" sz="2000" b="1" dirty="0"/>
          </a:p>
          <a:p>
            <a:pPr marL="276225" indent="0">
              <a:buNone/>
            </a:pPr>
            <a:r>
              <a:rPr lang="ru-RU" dirty="0"/>
              <a:t>чл. </a:t>
            </a:r>
            <a:r>
              <a:rPr lang="ru-RU" dirty="0" smtClean="0"/>
              <a:t>15</a:t>
            </a:r>
            <a:r>
              <a:rPr lang="ru-RU" dirty="0"/>
              <a:t>, 28 - упис SVHC у Регистар хемикалија</a:t>
            </a:r>
          </a:p>
          <a:p>
            <a:endParaRPr lang="sr-Cyrl-RS" i="1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Листа супстанци које изазивају забринутост</a:t>
            </a:r>
          </a:p>
          <a:p>
            <a:pPr marL="276225" indent="0">
              <a:buNone/>
            </a:pPr>
            <a:r>
              <a:rPr lang="ru-RU" sz="2000" b="1" dirty="0" smtClean="0"/>
              <a:t>(„Сл. гласник РС“, бр. 94/13) </a:t>
            </a:r>
          </a:p>
          <a:p>
            <a:pPr marL="276225" indent="0">
              <a:buNone/>
            </a:pPr>
            <a:r>
              <a:rPr lang="ru-RU" sz="2000" b="1" i="1" dirty="0" smtClean="0"/>
              <a:t>Ова листа се преузима из Анекса </a:t>
            </a:r>
            <a:r>
              <a:rPr lang="en-US" sz="2000" b="1" i="1" dirty="0"/>
              <a:t>XIV REACH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40" t="2354" r="-3" b="349"/>
          <a:stretch/>
        </p:blipFill>
        <p:spPr bwMode="auto">
          <a:xfrm>
            <a:off x="6660232" y="404664"/>
            <a:ext cx="2483943" cy="119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616" cy="742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254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72726"/>
            <a:ext cx="8229600" cy="990600"/>
          </a:xfrm>
        </p:spPr>
        <p:txBody>
          <a:bodyPr/>
          <a:lstStyle/>
          <a:p>
            <a:pPr algn="ctr"/>
            <a:r>
              <a:rPr lang="sr-Cyrl-RS" dirty="0" smtClean="0"/>
              <a:t>Исечак из Листе </a:t>
            </a:r>
            <a:r>
              <a:rPr lang="en-US" dirty="0"/>
              <a:t>SVHC 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1340769"/>
            <a:ext cx="8712968" cy="5184576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616" cy="742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021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536" y="3419738"/>
            <a:ext cx="2898025" cy="289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02" y="2167209"/>
            <a:ext cx="9075049" cy="4502152"/>
          </a:xfrm>
        </p:spPr>
        <p:txBody>
          <a:bodyPr>
            <a:normAutofit fontScale="92500" lnSpcReduction="20000"/>
          </a:bodyPr>
          <a:lstStyle/>
          <a:p>
            <a:pPr marL="173038" indent="0">
              <a:buNone/>
            </a:pPr>
            <a:endParaRPr lang="ru-RU" dirty="0" smtClean="0"/>
          </a:p>
          <a:p>
            <a:pPr marL="173038" indent="0">
              <a:buNone/>
            </a:pPr>
            <a:r>
              <a:rPr lang="ru-RU" sz="35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Досије о хемикалији  </a:t>
            </a:r>
          </a:p>
          <a:p>
            <a:pPr marL="173038" indent="0">
              <a:buNone/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+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3038" indent="0">
              <a:buNone/>
            </a:pPr>
            <a:endParaRPr lang="ru-RU" sz="8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3038" indent="0">
              <a:buNone/>
            </a:pPr>
            <a:r>
              <a:rPr lang="ru-RU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додатни подаци за </a:t>
            </a:r>
            <a:r>
              <a:rPr lang="en-US" sz="3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 </a:t>
            </a:r>
            <a:r>
              <a:rPr lang="ru-RU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200" b="1" dirty="0"/>
              <a:t>ближи опис начина </a:t>
            </a:r>
            <a:r>
              <a:rPr lang="ru-RU" sz="2200" b="1" dirty="0" smtClean="0"/>
              <a:t>коришћења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200" b="1" dirty="0" smtClean="0"/>
              <a:t>опис </a:t>
            </a:r>
            <a:r>
              <a:rPr lang="ru-RU" sz="2200" b="1" dirty="0"/>
              <a:t>мера за смањење ризика </a:t>
            </a:r>
            <a:endParaRPr lang="ru-RU" sz="2200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200" b="1" dirty="0" smtClean="0"/>
              <a:t>предлог </a:t>
            </a:r>
            <a:r>
              <a:rPr lang="ru-RU" sz="2200" b="1" dirty="0"/>
              <a:t>начина систематског </a:t>
            </a:r>
            <a:r>
              <a:rPr lang="ru-RU" sz="2200" b="1" dirty="0" smtClean="0"/>
              <a:t>праћења</a:t>
            </a:r>
            <a:endParaRPr lang="ru-RU" sz="2200" b="1" dirty="0"/>
          </a:p>
          <a:p>
            <a:pPr marL="0" indent="0">
              <a:buNone/>
            </a:pPr>
            <a:endParaRPr lang="ru-RU" sz="2200" b="1" dirty="0" smtClean="0"/>
          </a:p>
          <a:p>
            <a:pPr marL="0" indent="0">
              <a:buNone/>
            </a:pPr>
            <a:endParaRPr lang="ru-RU" sz="2200" b="1" dirty="0"/>
          </a:p>
          <a:p>
            <a:pPr marL="0" indent="0">
              <a:buNone/>
            </a:pPr>
            <a:r>
              <a:rPr lang="ru-RU" sz="2200" b="1" dirty="0" smtClean="0"/>
              <a:t>Као и,  </a:t>
            </a:r>
            <a:r>
              <a:rPr lang="ru-RU" sz="2200" dirty="0" smtClean="0"/>
              <a:t>уколико су доступни </a:t>
            </a:r>
            <a:r>
              <a:rPr lang="ru-RU" sz="2200" b="1" dirty="0" smtClean="0"/>
              <a:t>:</a:t>
            </a:r>
          </a:p>
          <a:p>
            <a:r>
              <a:rPr lang="ru-RU" sz="2200" b="1" dirty="0" smtClean="0"/>
              <a:t> подаци о могућим алтернативним супстанцама, </a:t>
            </a:r>
          </a:p>
          <a:p>
            <a:r>
              <a:rPr lang="ru-RU" sz="2200" b="1" dirty="0" smtClean="0"/>
              <a:t> технички </a:t>
            </a:r>
            <a:r>
              <a:rPr lang="ru-RU" sz="2200" b="1" dirty="0"/>
              <a:t>и социо-економски подаци о изводљивости </a:t>
            </a:r>
            <a:r>
              <a:rPr lang="ru-RU" sz="2200" b="1" dirty="0" smtClean="0"/>
              <a:t>замене. </a:t>
            </a:r>
            <a:endParaRPr lang="en-US" sz="22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529" r="2200" b="10529"/>
          <a:stretch/>
        </p:blipFill>
        <p:spPr bwMode="auto">
          <a:xfrm>
            <a:off x="5004280" y="1654083"/>
            <a:ext cx="2088000" cy="2134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884" y="619416"/>
            <a:ext cx="8229600" cy="680010"/>
          </a:xfrm>
        </p:spPr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Прописане обавезе за супстанце из Листе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 </a:t>
            </a: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616" cy="742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255336" y="2564904"/>
            <a:ext cx="1620920" cy="91273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Досије 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хемикалији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60232" y="4437112"/>
            <a:ext cx="1810352" cy="11529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Додатни подаци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 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318562"/>
            <a:ext cx="9144000" cy="707886"/>
          </a:xfrm>
          <a:prstGeom prst="rect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F07F09"/>
              </a:buClr>
              <a:buSzPct val="85000"/>
              <a:tabLst>
                <a:tab pos="8782050" algn="l"/>
              </a:tabLst>
            </a:pPr>
            <a:r>
              <a:rPr lang="ru-RU" sz="2000" b="1" dirty="0">
                <a:solidFill>
                  <a:schemeClr val="bg1"/>
                </a:solidFill>
              </a:rPr>
              <a:t>Почев 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 2016</a:t>
            </a:r>
            <a:r>
              <a:rPr lang="ru-RU" sz="2000" b="1" dirty="0">
                <a:solidFill>
                  <a:schemeClr val="bg1"/>
                </a:solidFill>
              </a:rPr>
              <a:t>. године уз пријаву за упис супстанце из Листе </a:t>
            </a:r>
            <a:r>
              <a:rPr lang="en-US" sz="2000" b="1" dirty="0" smtClean="0">
                <a:solidFill>
                  <a:schemeClr val="bg1"/>
                </a:solidFill>
              </a:rPr>
              <a:t>SVHC </a:t>
            </a:r>
            <a:r>
              <a:rPr lang="sr-Cyrl-RS" sz="2000" b="1" dirty="0" smtClean="0">
                <a:solidFill>
                  <a:schemeClr val="bg1"/>
                </a:solidFill>
              </a:rPr>
              <a:t>   </a:t>
            </a:r>
            <a:r>
              <a:rPr lang="sr-Cyrl-RS" sz="2000" dirty="0" smtClean="0">
                <a:solidFill>
                  <a:schemeClr val="bg1"/>
                </a:solidFill>
              </a:rPr>
              <a:t>(</a:t>
            </a:r>
            <a:r>
              <a:rPr lang="sr-Cyrl-RS" sz="2000" dirty="0">
                <a:solidFill>
                  <a:schemeClr val="bg1"/>
                </a:solidFill>
              </a:rPr>
              <a:t>или смеше која </a:t>
            </a:r>
            <a:r>
              <a:rPr lang="sr-Cyrl-RS" sz="2000" dirty="0" smtClean="0">
                <a:solidFill>
                  <a:schemeClr val="bg1"/>
                </a:solidFill>
              </a:rPr>
              <a:t>је садржи) </a:t>
            </a:r>
            <a:r>
              <a:rPr lang="ru-RU" sz="2000" b="1" dirty="0">
                <a:solidFill>
                  <a:schemeClr val="bg1"/>
                </a:solidFill>
              </a:rPr>
              <a:t>у Регистар хемикалија 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морају бити достављени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Plus 7"/>
          <p:cNvSpPr/>
          <p:nvPr/>
        </p:nvSpPr>
        <p:spPr>
          <a:xfrm>
            <a:off x="7073744" y="2629423"/>
            <a:ext cx="1111048" cy="10773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25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04864"/>
            <a:ext cx="2325002" cy="2060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-31685" y="661684"/>
            <a:ext cx="9175686" cy="12741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82550">
              <a:spcBef>
                <a:spcPct val="20000"/>
              </a:spcBef>
              <a:buClr>
                <a:srgbClr val="F07F09"/>
              </a:buClr>
              <a:buSzPct val="85000"/>
              <a:tabLst>
                <a:tab pos="8782050" algn="l"/>
              </a:tabLst>
            </a:pPr>
            <a:r>
              <a:rPr lang="sr-Cyrl-RS" sz="2400" b="1" dirty="0" smtClean="0">
                <a:solidFill>
                  <a:schemeClr val="bg1"/>
                </a:solidFill>
              </a:rPr>
              <a:t>Прописане обавезе у вези са  </a:t>
            </a:r>
          </a:p>
          <a:p>
            <a:pPr marL="82550">
              <a:spcBef>
                <a:spcPct val="20000"/>
              </a:spcBef>
              <a:buClr>
                <a:srgbClr val="F07F09"/>
              </a:buClr>
              <a:buSzPct val="85000"/>
              <a:tabLst>
                <a:tab pos="8782050" algn="l"/>
              </a:tabLst>
            </a:pPr>
            <a:r>
              <a:rPr lang="sr-Cyrl-RS" sz="2400" b="1" dirty="0" smtClean="0">
                <a:solidFill>
                  <a:schemeClr val="bg1"/>
                </a:solidFill>
              </a:rPr>
              <a:t>уписом супстанце из </a:t>
            </a:r>
            <a:r>
              <a:rPr lang="sr-Cyrl-RS" sz="2400" b="1" dirty="0">
                <a:solidFill>
                  <a:schemeClr val="bg1"/>
                </a:solidFill>
              </a:rPr>
              <a:t>Листе </a:t>
            </a:r>
            <a:r>
              <a:rPr lang="en-US" sz="2400" b="1" dirty="0" smtClean="0">
                <a:solidFill>
                  <a:schemeClr val="bg1"/>
                </a:solidFill>
              </a:rPr>
              <a:t>SVHC</a:t>
            </a:r>
            <a:r>
              <a:rPr lang="sr-Cyrl-RS" sz="2400" b="1" dirty="0" smtClean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chemeClr val="bg1"/>
                </a:solidFill>
              </a:rPr>
              <a:t>(или смеше која је садржи</a:t>
            </a:r>
            <a:r>
              <a:rPr lang="ru-RU" b="1" dirty="0" smtClean="0">
                <a:solidFill>
                  <a:schemeClr val="bg1"/>
                </a:solidFill>
              </a:rPr>
              <a:t>)        </a:t>
            </a:r>
            <a:r>
              <a:rPr lang="sr-Cyrl-RS" b="1" dirty="0" smtClean="0">
                <a:solidFill>
                  <a:schemeClr val="bg1"/>
                </a:solidFill>
              </a:rPr>
              <a:t> </a:t>
            </a:r>
            <a:r>
              <a:rPr lang="sr-Cyrl-RS" sz="2400" b="1" dirty="0" smtClean="0">
                <a:solidFill>
                  <a:schemeClr val="bg1"/>
                </a:solidFill>
              </a:rPr>
              <a:t>у Регистар хемикалија почев од 2016. имају: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616" cy="742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79512" y="2288480"/>
            <a:ext cx="4719937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3600" b="1" dirty="0" smtClean="0"/>
              <a:t>Произвођач и увозник </a:t>
            </a:r>
          </a:p>
          <a:p>
            <a:endParaRPr lang="sr-Cyrl-RS" sz="800" b="1" dirty="0"/>
          </a:p>
          <a:p>
            <a:pPr algn="ctr"/>
            <a:r>
              <a:rPr lang="sr-Cyrl-RS" sz="5400" b="1" dirty="0" smtClean="0"/>
              <a:t>+</a:t>
            </a:r>
          </a:p>
          <a:p>
            <a:endParaRPr lang="sr-Cyrl-RS" sz="800" b="1" dirty="0"/>
          </a:p>
          <a:p>
            <a:pPr algn="ctr"/>
            <a:r>
              <a:rPr lang="ru-RU" sz="3600" b="1" dirty="0"/>
              <a:t>даљи </a:t>
            </a:r>
            <a:r>
              <a:rPr lang="ru-RU" sz="3600" b="1" dirty="0" smtClean="0"/>
              <a:t>корисник</a:t>
            </a:r>
          </a:p>
          <a:p>
            <a:pPr algn="ctr"/>
            <a:r>
              <a:rPr lang="ru-RU" sz="2400" dirty="0" smtClean="0"/>
              <a:t>који </a:t>
            </a:r>
            <a:r>
              <a:rPr lang="ru-RU" sz="2400" dirty="0"/>
              <a:t>користи супстанцу </a:t>
            </a:r>
            <a:endParaRPr lang="ru-RU" sz="2400" dirty="0" smtClean="0"/>
          </a:p>
          <a:p>
            <a:pPr algn="ctr"/>
            <a:r>
              <a:rPr lang="ru-RU" sz="2400" dirty="0" smtClean="0"/>
              <a:t>која </a:t>
            </a:r>
            <a:r>
              <a:rPr lang="ru-RU" sz="2400" dirty="0"/>
              <a:t>изазива забринутост, односно смешу која садржи ту супстанцу</a:t>
            </a:r>
            <a:endParaRPr lang="en-US" sz="2400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1904"/>
            <a:ext cx="3744416" cy="210454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5868144" y="2660085"/>
            <a:ext cx="2195187" cy="1272971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Досије + додатни подаци за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SVHC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17554" y="4869160"/>
            <a:ext cx="13227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Cyrl-RS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2016. </a:t>
            </a:r>
            <a:endParaRPr lang="en-US" sz="3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588224" y="5661248"/>
            <a:ext cx="65434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 </a:t>
            </a:r>
          </a:p>
        </p:txBody>
      </p:sp>
    </p:spTree>
    <p:extLst>
      <p:ext uri="{BB962C8B-B14F-4D97-AF65-F5344CB8AC3E}">
        <p14:creationId xmlns:p14="http://schemas.microsoft.com/office/powerpoint/2010/main" val="405093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4889" y="692696"/>
            <a:ext cx="7992888" cy="43204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Регистар хемикалија од 2010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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подаци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SVHC? 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616" cy="742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3528" y="2060848"/>
            <a:ext cx="849694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00"/>
              </a:spcAft>
            </a:pPr>
            <a:r>
              <a:rPr lang="sr-Cyrl-CS" sz="3200" dirty="0" smtClean="0"/>
              <a:t>Одређена </a:t>
            </a:r>
            <a:r>
              <a:rPr lang="sr-Cyrl-CS" sz="3200" b="1" dirty="0" smtClean="0"/>
              <a:t>евиденција </a:t>
            </a:r>
            <a:r>
              <a:rPr lang="en-US" sz="3200" b="1" dirty="0" smtClean="0"/>
              <a:t>o SVHC </a:t>
            </a:r>
            <a:r>
              <a:rPr lang="sr-Cyrl-CS" sz="3200" dirty="0" smtClean="0"/>
              <a:t>које </a:t>
            </a:r>
            <a:r>
              <a:rPr lang="sr-Cyrl-CS" sz="3200" dirty="0"/>
              <a:t>су протеклих година стављање у промет, већ постоји </a:t>
            </a:r>
            <a:r>
              <a:rPr lang="sr-Cyrl-RS" sz="3200" dirty="0" smtClean="0"/>
              <a:t> с обзиром да </a:t>
            </a:r>
            <a:r>
              <a:rPr lang="sr-Cyrl-RS" sz="3200" dirty="0"/>
              <a:t>су </a:t>
            </a:r>
            <a:r>
              <a:rPr lang="sr-Cyrl-RS" sz="3200" dirty="0" smtClean="0"/>
              <a:t>одредбе </a:t>
            </a:r>
            <a:r>
              <a:rPr lang="sr-Cyrl-RS" sz="3200" dirty="0"/>
              <a:t>у вези са уписом хемикалија </a:t>
            </a:r>
            <a:r>
              <a:rPr lang="sr-Cyrl-CS" sz="3200" dirty="0"/>
              <a:t>у </a:t>
            </a:r>
            <a:r>
              <a:rPr lang="sr-Cyrl-CS" sz="3200" b="1" dirty="0"/>
              <a:t>Регистар хемикалија </a:t>
            </a:r>
            <a:r>
              <a:rPr lang="sr-Cyrl-CS" sz="3200" dirty="0"/>
              <a:t>у примени почев од </a:t>
            </a:r>
            <a:r>
              <a:rPr lang="sr-Cyrl-CS" sz="3200" b="1" dirty="0"/>
              <a:t>2010. године</a:t>
            </a:r>
            <a:r>
              <a:rPr lang="sr-Cyrl-CS" sz="3200" dirty="0"/>
              <a:t>, </a:t>
            </a:r>
            <a:r>
              <a:rPr lang="sr-Cyrl-CS" sz="3200" dirty="0" smtClean="0"/>
              <a:t>којима су </a:t>
            </a:r>
            <a:r>
              <a:rPr lang="sr-Cyrl-CS" sz="3200" b="1" dirty="0" smtClean="0"/>
              <a:t>обухваћене </a:t>
            </a:r>
            <a:r>
              <a:rPr lang="sr-Cyrl-CS" sz="3200" b="1" dirty="0"/>
              <a:t>све хемикалије, укључујући и </a:t>
            </a:r>
            <a:r>
              <a:rPr lang="sr-Cyrl-RS" sz="3200" b="1" dirty="0"/>
              <a:t>SVHC </a:t>
            </a:r>
            <a:r>
              <a:rPr lang="sr-Cyrl-CS" sz="3200" dirty="0"/>
              <a:t>које се производе и увозе у количини већој од 100</a:t>
            </a:r>
            <a:r>
              <a:rPr lang="sr-Latn-CS" sz="3200" dirty="0"/>
              <a:t>kg</a:t>
            </a:r>
            <a:r>
              <a:rPr lang="sr-Cyrl-CS" sz="3200" dirty="0"/>
              <a:t> </a:t>
            </a:r>
            <a:r>
              <a:rPr lang="sr-Cyrl-CS" sz="3200" dirty="0" smtClean="0"/>
              <a:t>годишње</a:t>
            </a:r>
            <a:r>
              <a:rPr lang="sr-Cyrl-CS" sz="3200" dirty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8480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5422" y="404664"/>
            <a:ext cx="7573002" cy="35582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Подаци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 SVHC из Регистра хемикалија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616" cy="742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403998"/>
              </p:ext>
            </p:extLst>
          </p:nvPr>
        </p:nvGraphicFramePr>
        <p:xfrm>
          <a:off x="251519" y="836712"/>
          <a:ext cx="8640961" cy="5993892"/>
        </p:xfrm>
        <a:graphic>
          <a:graphicData uri="http://schemas.openxmlformats.org/drawingml/2006/table">
            <a:tbl>
              <a:tblPr firstRow="1" firstCol="1" bandRow="1"/>
              <a:tblGrid>
                <a:gridCol w="5040561"/>
                <a:gridCol w="1008112"/>
                <a:gridCol w="1152128"/>
                <a:gridCol w="1440160"/>
              </a:tblGrid>
              <a:tr h="1686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RS" sz="20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Назив </a:t>
                      </a:r>
                      <a:r>
                        <a:rPr lang="sr-Latn-CS" sz="20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SVHC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RS" sz="16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EC </a:t>
                      </a:r>
                      <a:r>
                        <a:rPr lang="sr-Cyrl-RS" sz="16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бр.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RS" sz="16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CAS</a:t>
                      </a:r>
                      <a:r>
                        <a:rPr lang="sr-Cyrl-RS" sz="16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 бр.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RS" sz="16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Количина (</a:t>
                      </a:r>
                      <a:r>
                        <a:rPr lang="sr-Latn-CS" sz="16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t</a:t>
                      </a:r>
                      <a:r>
                        <a:rPr lang="sr-Cyrl-RS" sz="1600" b="1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) 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242752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2011. </a:t>
                      </a:r>
                      <a:r>
                        <a:rPr lang="en-US" sz="2000" b="1" kern="1200" dirty="0" err="1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година</a:t>
                      </a:r>
                      <a:endParaRPr lang="en-US" sz="2000" b="1" kern="120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000"/>
                            </a:srgbClr>
                          </a:outerShdw>
                        </a:effectLst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Олово</a:t>
                      </a: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(II)-</a:t>
                      </a:r>
                      <a:r>
                        <a:rPr lang="sr-Cyrl-CS" sz="18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хромат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231-846-0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7758-97-6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0,105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Калијум-хромат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232-140-5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7789-00-6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0,201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</a:tr>
              <a:tr h="760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2400" b="1" kern="1200" dirty="0" smtClean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  <a:hlinkClick r:id="rId3"/>
                        </a:rPr>
                        <a:t>Трихлоретилен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201-167-4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79-01-6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2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458,757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2,4-</a:t>
                      </a:r>
                      <a:r>
                        <a:rPr lang="sr-Cyrl-CS" sz="18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динитротолуен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204-450-0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121-14-2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17,092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Олово-хромат молибдат сулфат црвени 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235-759-9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12656-85-8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60,750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Олово-сулфо хромат жути 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215-693-7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1344-37-2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19,568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</a:tr>
              <a:tr h="2908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2,2'-</a:t>
                      </a: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дихлоро-4,4</a:t>
                      </a: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'</a:t>
                      </a:r>
                      <a:r>
                        <a:rPr lang="sr-Cyrl-CS" sz="1800" b="1" kern="1200" dirty="0" smtClean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-метилендианилин </a:t>
                      </a:r>
                      <a:r>
                        <a:rPr 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(MOCA)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202-918-9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101-14-4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3,000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331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2010. </a:t>
                      </a:r>
                      <a:r>
                        <a:rPr lang="en-US" sz="2000" b="1" kern="1200" dirty="0" err="1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000"/>
                              </a:srgbClr>
                            </a:outerShdw>
                          </a:effectLst>
                          <a:latin typeface="Cambria"/>
                          <a:ea typeface="Times New Roman"/>
                          <a:cs typeface="Times New Roman"/>
                        </a:rPr>
                        <a:t>година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Хромна киселина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231-801-5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7738-94-5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21,000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Хром (VI) триоксид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215-607-8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1333-82-0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8,575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Олово</a:t>
                      </a: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(II)-</a:t>
                      </a: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хромат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231-846-0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7758-97-6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0,600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6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2400" b="1" kern="1200" dirty="0" err="1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Трихлоретилен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201-167-4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79-01-6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2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340,421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2,4-</a:t>
                      </a: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динитротолуен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204-450-0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121-14-2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23,160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2,2'-</a:t>
                      </a: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дихлоро-4,4</a:t>
                      </a: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'</a:t>
                      </a: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-</a:t>
                      </a:r>
                      <a:r>
                        <a:rPr lang="sr-Cyrl-CS" sz="1800" b="1" kern="1200" dirty="0" smtClean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метилендианилин </a:t>
                      </a:r>
                      <a:r>
                        <a:rPr 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(MOCA)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202-918-9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101-14-4 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5,000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4D0"/>
                    </a:solidFill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1" kern="1200" dirty="0" err="1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Олово-сулфо</a:t>
                      </a: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хромат</a:t>
                      </a: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жути</a:t>
                      </a: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215-693-7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1344-37-2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23,895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Олово-хромат молибдат сулфат црвени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235-759-9 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12656-85-8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800" b="1" kern="1200" dirty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150,715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470" marR="4747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</a:tbl>
          </a:graphicData>
        </a:graphic>
      </p:graphicFrame>
      <p:sp>
        <p:nvSpPr>
          <p:cNvPr id="9" name="Oval 8"/>
          <p:cNvSpPr/>
          <p:nvPr/>
        </p:nvSpPr>
        <p:spPr>
          <a:xfrm>
            <a:off x="107504" y="2132856"/>
            <a:ext cx="2808312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07504" y="5085184"/>
            <a:ext cx="2880320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CC99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7452320" y="2132856"/>
            <a:ext cx="1584176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7452320" y="5085184"/>
            <a:ext cx="1584176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sz="2800" b="1" dirty="0" smtClean="0"/>
              <a:t>Прописана обавеза </a:t>
            </a:r>
            <a:r>
              <a:rPr lang="ru-RU" sz="2800" b="1" dirty="0"/>
              <a:t>пружања информација о 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SVHC садржаним </a:t>
            </a:r>
            <a:r>
              <a:rPr lang="ru-RU" sz="2800" b="1" dirty="0"/>
              <a:t>у </a:t>
            </a:r>
            <a:r>
              <a:rPr lang="ru-RU" sz="2800" b="1" dirty="0" smtClean="0"/>
              <a:t>производима</a:t>
            </a:r>
            <a:r>
              <a:rPr lang="sr-Latn-RS" sz="2800" b="1" dirty="0" smtClean="0"/>
              <a:t/>
            </a:r>
            <a:br>
              <a:rPr lang="sr-Latn-RS" sz="2800" b="1" dirty="0" smtClean="0"/>
            </a:br>
            <a:r>
              <a:rPr lang="sr-Cyrl-RS" sz="2200" dirty="0" smtClean="0"/>
              <a:t>(чл. 27. Закона о хемикалијама)</a:t>
            </a:r>
            <a:r>
              <a:rPr lang="ru-RU" sz="2200" dirty="0" smtClean="0"/>
              <a:t>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04864"/>
            <a:ext cx="8686799" cy="4298776"/>
          </a:xfrm>
        </p:spPr>
        <p:txBody>
          <a:bodyPr>
            <a:normAutofit/>
          </a:bodyPr>
          <a:lstStyle/>
          <a:p>
            <a:pPr marL="0" indent="0">
              <a:lnSpc>
                <a:spcPct val="114000"/>
              </a:lnSpc>
              <a:buNone/>
            </a:pPr>
            <a:r>
              <a:rPr lang="ru-RU" sz="2600" b="1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Произвођач, </a:t>
            </a:r>
            <a:r>
              <a:rPr lang="ru-RU" sz="2600" b="1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увозник или дистрибутер производа </a:t>
            </a:r>
            <a:r>
              <a:rPr lang="ru-RU" sz="2600" b="1" u="sng" dirty="0"/>
              <a:t>који садржи SVHC у масеном уделу већем од 0,1%, </a:t>
            </a:r>
            <a:r>
              <a:rPr lang="ru-RU" dirty="0"/>
              <a:t>дужан је да даље у ланцу снабдевања достави информације довољне за безбедну употребу тог производа, а најмање име те супстанце</a:t>
            </a:r>
            <a:r>
              <a:rPr lang="ru-RU" dirty="0" smtClean="0"/>
              <a:t>. </a:t>
            </a:r>
          </a:p>
          <a:p>
            <a:pPr marL="0" indent="0">
              <a:lnSpc>
                <a:spcPct val="114000"/>
              </a:lnSpc>
              <a:buNone/>
            </a:pPr>
            <a:endParaRPr lang="ru-RU" dirty="0" smtClean="0"/>
          </a:p>
          <a:p>
            <a:pPr marL="0" indent="0">
              <a:lnSpc>
                <a:spcPct val="114000"/>
              </a:lnSpc>
              <a:buNone/>
            </a:pPr>
            <a:r>
              <a:rPr lang="ru-RU" dirty="0" smtClean="0"/>
              <a:t>Ова обавеза постоји и када потрошач, као крајњи корисник, упути захтев за информацијом.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616" cy="742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1" y="3212977"/>
            <a:ext cx="1656186" cy="184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330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/>
          <a:lstStyle/>
          <a:p>
            <a:pPr algn="ctr"/>
            <a:r>
              <a:rPr lang="sr-Cyrl-RS" dirty="0" smtClean="0"/>
              <a:t>Резиме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4784"/>
            <a:ext cx="8517632" cy="4925144"/>
          </a:xfrm>
        </p:spPr>
        <p:txBody>
          <a:bodyPr>
            <a:normAutofit/>
          </a:bodyPr>
          <a:lstStyle/>
          <a:p>
            <a:r>
              <a:rPr lang="ru-RU" b="1" dirty="0" smtClean="0"/>
              <a:t>У ЕУ </a:t>
            </a:r>
            <a:r>
              <a:rPr lang="ru-RU" dirty="0" smtClean="0"/>
              <a:t>је кро</a:t>
            </a:r>
            <a:r>
              <a:rPr lang="sr-Cyrl-RS" dirty="0" smtClean="0"/>
              <a:t>з</a:t>
            </a:r>
            <a:r>
              <a:rPr lang="ru-RU" dirty="0" smtClean="0"/>
              <a:t> одредбе </a:t>
            </a:r>
            <a:r>
              <a:rPr lang="sr-Latn-RS" dirty="0" smtClean="0"/>
              <a:t>REACH </a:t>
            </a:r>
            <a:r>
              <a:rPr lang="ru-RU" dirty="0" smtClean="0"/>
              <a:t>прописана </a:t>
            </a:r>
            <a:r>
              <a:rPr lang="ru-RU" b="1" dirty="0" smtClean="0"/>
              <a:t>процедура</a:t>
            </a:r>
            <a:r>
              <a:rPr lang="ru-RU" dirty="0" smtClean="0"/>
              <a:t> </a:t>
            </a:r>
            <a:r>
              <a:rPr lang="ru-RU" b="1" dirty="0"/>
              <a:t>ауторизације</a:t>
            </a:r>
            <a:r>
              <a:rPr lang="ru-RU" dirty="0"/>
              <a:t> </a:t>
            </a:r>
            <a:r>
              <a:rPr lang="sr-Cyrl-RS" dirty="0" smtClean="0"/>
              <a:t> са циљем да се осигура адекватна контрола ризика од коришћења </a:t>
            </a:r>
            <a:r>
              <a:rPr lang="en-US" dirty="0" smtClean="0"/>
              <a:t>SVHC </a:t>
            </a:r>
            <a:r>
              <a:rPr lang="sr-Cyrl-RS" dirty="0" smtClean="0"/>
              <a:t>и подстакне развој безбеднијих алтернатива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b="1" dirty="0" smtClean="0"/>
              <a:t>Националном легислативом  </a:t>
            </a:r>
            <a:r>
              <a:rPr lang="ru-RU" dirty="0" smtClean="0"/>
              <a:t>у Србији  су уведени додатни захтеви </a:t>
            </a:r>
            <a:r>
              <a:rPr lang="ru-RU" dirty="0"/>
              <a:t>и обавезе </a:t>
            </a:r>
            <a:r>
              <a:rPr lang="ru-RU" dirty="0" smtClean="0"/>
              <a:t>у погледу </a:t>
            </a:r>
            <a:r>
              <a:rPr lang="ru-RU" b="1" dirty="0" smtClean="0"/>
              <a:t>уписа </a:t>
            </a:r>
            <a:r>
              <a:rPr lang="en-US" b="1" dirty="0" smtClean="0"/>
              <a:t>SVHC</a:t>
            </a:r>
            <a:r>
              <a:rPr lang="sr-Cyrl-RS" b="1" dirty="0" smtClean="0"/>
              <a:t> у Регистар</a:t>
            </a:r>
            <a:r>
              <a:rPr lang="sr-Cyrl-RS" dirty="0" smtClean="0"/>
              <a:t> </a:t>
            </a:r>
            <a:r>
              <a:rPr lang="en-US" dirty="0" smtClean="0"/>
              <a:t> </a:t>
            </a:r>
            <a:r>
              <a:rPr lang="ru-RU" dirty="0" smtClean="0"/>
              <a:t>које </a:t>
            </a:r>
            <a:r>
              <a:rPr lang="ru-RU" dirty="0"/>
              <a:t>ће омогућити </a:t>
            </a:r>
            <a:r>
              <a:rPr lang="ru-RU" u="sng" dirty="0"/>
              <a:t>евиденцију </a:t>
            </a:r>
            <a:r>
              <a:rPr lang="ru-RU" u="sng" dirty="0" smtClean="0"/>
              <a:t>SVHC </a:t>
            </a:r>
            <a:r>
              <a:rPr lang="ru-RU" u="sng" dirty="0"/>
              <a:t>на српском тржишту и начина њиховог коришћења </a:t>
            </a:r>
            <a:r>
              <a:rPr lang="ru-RU" dirty="0"/>
              <a:t>и </a:t>
            </a:r>
            <a:r>
              <a:rPr lang="ru-RU" u="sng" dirty="0"/>
              <a:t>подстаћи примену мера за смањење ризика</a:t>
            </a:r>
            <a:r>
              <a:rPr lang="ru-RU" dirty="0"/>
              <a:t>, као и </a:t>
            </a:r>
            <a:r>
              <a:rPr lang="ru-RU" u="sng" dirty="0"/>
              <a:t>увођење безбеднијих алтернатива</a:t>
            </a:r>
            <a:r>
              <a:rPr lang="ru-RU" dirty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365104"/>
            <a:ext cx="1115616" cy="742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621" y="2060848"/>
            <a:ext cx="1122363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-273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Смернице о </a:t>
            </a:r>
            <a:r>
              <a:rPr lang="sr-Cyrl-R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супстанцама које изазивају забринутост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678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789040"/>
            <a:ext cx="8686800" cy="1323439"/>
          </a:xfrm>
        </p:spPr>
        <p:txBody>
          <a:bodyPr wrap="square">
            <a:spAutoFit/>
          </a:bodyPr>
          <a:lstStyle/>
          <a:p>
            <a:pPr marL="0" indent="0" algn="ctr">
              <a:lnSpc>
                <a:spcPct val="115000"/>
              </a:lnSpc>
              <a:buNone/>
            </a:pPr>
            <a:r>
              <a:rPr lang="sr-Cyrl-RS" sz="1800" dirty="0" smtClean="0">
                <a:latin typeface="+mj-lt"/>
                <a:ea typeface="MS Mincho"/>
                <a:cs typeface="Times New Roman"/>
              </a:rPr>
              <a:t>Комплетан документ је доступан на интернет страници 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sr-Cyrl-RS" sz="1800" dirty="0" smtClean="0">
                <a:latin typeface="+mj-lt"/>
                <a:ea typeface="MS Mincho"/>
                <a:cs typeface="Times New Roman"/>
              </a:rPr>
              <a:t>Министарства </a:t>
            </a:r>
            <a:r>
              <a:rPr lang="sr-Cyrl-RS" sz="1800" dirty="0">
                <a:latin typeface="+mj-lt"/>
                <a:ea typeface="MS Mincho"/>
                <a:cs typeface="Times New Roman"/>
              </a:rPr>
              <a:t>пољопривреде и заштите животне средине </a:t>
            </a:r>
            <a:r>
              <a:rPr lang="sr-Latn-RS" sz="1800" dirty="0" smtClean="0">
                <a:latin typeface="+mj-lt"/>
                <a:ea typeface="MS Mincho"/>
                <a:cs typeface="Times New Roman"/>
              </a:rPr>
              <a:t> </a:t>
            </a:r>
            <a:endParaRPr lang="sr-Cyrl-RS" sz="1800" dirty="0">
              <a:latin typeface="+mj-lt"/>
              <a:ea typeface="MS Mincho"/>
              <a:cs typeface="Times New Roman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400" b="1" dirty="0">
                <a:solidFill>
                  <a:schemeClr val="accent1"/>
                </a:solidFill>
                <a:latin typeface="+mj-lt"/>
                <a:ea typeface="MS Mincho"/>
                <a:cs typeface="Times New Roman"/>
              </a:rPr>
              <a:t>http://www.eko.minpolj.gov.rs/organizacija/sektori/sektor-za-planiranje-i-upravljanje-u-zivotnoj-sredini/odeljenje-za-hemikalije/informativni-pult-za-hemikalije-i-biocidne-proizvode/registar/</a:t>
            </a:r>
          </a:p>
        </p:txBody>
      </p:sp>
      <p:sp>
        <p:nvSpPr>
          <p:cNvPr id="5" name="AutoShape 4" descr="data:image/png;base64,iVBORw0KGgoAAAANSUhEUgAAAMIAAAEECAMAAABN+RseAAAAeFBMVEX///8AAAD+/v7Z2dnW1tapqak9PT0iIiIYGBi2trby8vKWlpabm5vc3NxwcHBTU1PCwsLIyMhCQkKkpKR8fHyvr6+FhYX4+PjNzc3r6+u5ubksLCxMTEw5OTlpaWkUFBReXl4lJSULCwuOjo4xMTF3d3dQUFBZWVnwRPVVAAARVUlEQVR4nO1diXbbOAxkEfdIGnfTJo3q3te2//+Ha1kiiWNAUj4k5b3F7nNknjMECICS7YbHZ2uT+y4Eov7/g9Dh/yzUC38blgYM5KqH6VKwsjReILd7zE+cwrPrA+4nTeHbXcgGP1CgJE+DQuQQ4TZp4fpqM7uYKa/+TRx+brge7NILdQxdtmWeMwlz8L+vEHIsQ4+rYfeITmCErFpY6UwJVzHXjdf7Pw/Mln5sa/aDKTT3akRaaIuK3vD98G4X/L3ArSxTcFAZPyBn1934JiRZRoFXoPn+ij3950ZFYjEA668pSFvSsIJe7Alqs9xkdQgv4mYe/ny+CUUKcXVLWmjAN8XyCqs0XH3iBPby5iZACix29wIojOrL+8xYuRzMp8EMkXwKKYYN4P9kx/Sm425GzMqGUBRIUjA2pB2X3SmRuGIvGol1oARwwPK3YxyStQgKzI4YhSYhuRSiqmZSJP4Ezj6WDVi+d112TbeDmo3H5zKJAsLEClo2BtuT2t9048rvEWcOv6Ll+wY7TQvkauFkCiHsBiwP+7Kb7F9vqxEnU0BpoCrzKJAucPpD5Ol6M2B57KfZfU4cPrZTAOJkt5GOReH2T9HMpUDh7YDl9QHyzbvE4X3cvWB0ToEk3iF6qKJyYE5lJeJ+fwofByz3w+psv0QKMfUmGQ4AhVzhTNmGrFnMWM/Toh9qr34nPXwI0b9rCtypcmcn/4LJz8LEaOE22v6I7+pVpPDjg7OyWAtp8NI2wDXTmBkKvwYsb9Mcd98ih0/bBqdKKRvIG0wHL5VxsPQhgcrhSgoAbiiMQXmTq9+mfOnLNmYLHI+i4DrGsmQ+uaQ4UPZNEUWcejx37ljju7QdPu9CitMpDRquFIWjRVNQNGQ2MepJTtp9HbDc8IHuE4e/6viwCgpKVd33AUsnBn2eOHyXxwfyDElAOIVMgyGRbHrz5wDlVaIwRIJficPXLrCtmlUSKWRabNPayX1Y6p3rzRhVuYt2Qzz+0rHqvirfFPiXQj4A5GQnU8hDO5DPGdeA7IZw/LlTE7Hjw2PHEpTUalkKxP5sh3Pnd9JKpe+Jwy9kHUtSyJGmf9m+itaip6WvicMtEWmOCxsSG3MzxLFHXd6n3pnDfYwOVDCk3HNe2SRbUavVp9455bsOWhFOXOhbfbidU+7H4PxaUzvAFUegIFl6FPb/vX42rwyGdIso7FPvdHx4+TZINXgUaH4Kgzx37Gyb0tafG5bjEa2PwjXC38PZfIpNXm1yJsy0wLKYqL/3n/+ZU0aEdzAxOBwfEs1323Q4MBQk73llDMIf0Al3KMkcPu2QUxUKOLxU78lUy0Ez2y4WDre/fm6cnj2c68ThMztVQAoUYj41n4xPF75tJfKUeh6cUD4+sNQbURjNqG1pp4o75uD5X+5QXaQZbxH0eki7IVHQHYrTHS/e3XwaH5AcrNw2oXh8yG7y327UA6JwSdFntVwxxK7fHawduvaQWepNi1FIl2Kxbwan+sIhmEyJPVR8XIJCYXvtfgwmXu7d7VM++fQBU7hcSCB+L0hqYTwu/A38TGl69tLlI9AhJ5QeKQ9ehXIKTVIv/WCbIQf6Gl16AiEwHTiMNwp6eU9emlfDd6K/tRT2qf2A5CHdAjFOKYeQXb5z/xFTuHhqoSgc/twx06hKfvrw88MJFE4gaiiElDx8ff88y70UdkDKW/qroOAdmmehkG/bTZPfs8eFA16dhwaROkyURShoOTiHow9Y66DQv7x/0hSG8/3Lp0Ah5zk6Ge3fHasGfvCchQakFYb7Xde952Q+9T2T6yQfR7m7/bkOCozK1C7blWjhIGNKxA67IZ4cQ0rI8iF0bLJOCinS8UO1bhnlqkYBHf8uJXnVJc5RM04vowUz6hwM8hTOZIYVqzFaWEQcCqxY/WVtihQuuPquaRcoeLc8ltGCvztLWiB2ndtUKRS20dyinGn0sQ0U5r4j6UnXvyBqloJWMW3/vFiB/N4fRbtWCuqu6vG543nlwUs+alo4Jf09rzwYP+ZS0Hsh5A+WLSrNWgD3krf/vHi3vHx57d14K1GId8LXIkdo4ZDkkgo24j0dRbHcK3nR1l41QyICD9vSYMcxItkfvQU8vEmbEoy1mJKIzrl4qUyVwNXhHcUtCBcuwWfZ01ooVE3Qq10PhWr7J0IBZtNjGU7CV0LBOKCqP5UNqtF5CXExwAp9/F+GgnfobwKzDgqOmONpoxaOSxpOEDlhaW6cJtj7SMtkduz8H28P51uP8kW5gqU8Eg+xQu8xJTOPLUl1jf0XvAkjsgR7uw7YTOoaOzTewZhL/DuOlQqXwsX3NCknnynImmxhrCmNd7dWpAV72I1/SHIlUTnKEhSMiiv6rlSvQAs6gJXbWgOfhUL5fNq855yz0LKGlM5gfmIn4hgaqU7hkr6JoUeOx+mk7W6x6DxMH194XCgYGQvRueOij0hcCoUAR2P2lEqW9UiYwtQx0M35OVLVRkOKhQZSSQukNtR6zkAi9w7RnCwFvZf6VblZhXTeQ0ZIgT+A3J+KvrxcgXx7NI8uSxS4Ilb0lMc8fPUo6L2wIgp8L0Q1wL0Qj61x22y++ePOKA/WUeLzgn2+EHYPb9Ygz5MhiTNrC4XVOFXx/Ied5hooLM8iQW/VAr+F0zfp+K9UpfiSV4TYOyhjL7nHAEp0xTclDLOIgpgF3lAWMEpJmejnQDhdanFBHrbShYjh6iDMFMgHSQlm1TbrSyL6t1PI3TSCumkkCj6skLnlI10N/QQKwii5PnwKonkDBYut1Y9M0oIClcDJWJjMRQ5CsWE1nTfTmHoxV8tTHlKLjfxuuqjhKyEzF15/5qVgjmQ6El/2AsAT/Q0/TE6RUprHRky7bHDwJllpnbS0BC0KRNJkSGmKArYIYjqENMT5KOjQasZGb+W2V1dy/3k4jUcCc9n50dnZzqNjtcUhQ50tn7LAk/UAjv9oO4uLieoWIfE0W4OCtKBXzXKKXlRCZEB5hc436qJHPIqCBSUOrkSUlZH3iwaiYvj5FVCgoLHk1ybxDKZgSNKBsPL6bO2fwaiuosooyimd6pHfsa51tTnRudypOmACw3JOt50s1hT4gAVYF/kkTNLCkRTAgKdQIOXp+ducawGT8K1JUlBmVQ57BL6LUKdgQi+OuJYCxGIo6JwcNpTz16KzyC/gyCA2cxyCr2R1GZnyfIE8VSd94OoLC3jKgx10FuvCJYW5OcAHVSK3wIcDEKqjjhwVmlHsIhUDgbuq5ecLJMUFkycg57aSGebCFFpHnVcAkkNJ7eOF+37ddhWyQzYdGij0zxc+fXu1vBx+/RwahPMJSWayq3nK4928dbSQOXRhsxIKnrs221nH8L0WVvKgygutlkJUQgpUu9vXa5A7by9gCjIyQPXNL81xQd1nIDfczi3kRU2kBZmFVu+50Gh2Da3U4cPXMQzd9uxNkAI6STGkZR7pWlWKdt4RoeW8gBpMeFB1jICUwFVrOwWZrl2WAlPMhMa5xG3ZQIElnnAEY5UQDLOtBmR2SJEwwy6Igp/wuwInwD95B9L1CZNR2/G/fbySM1HRZXRzVFjPpilxcen43zyIO6ekcKqcg4K461LysG7FPFrIcwEEEo0Pk7WndHUuCmqRq9/9V8g9zHYHyD0LFQcOuZXgiepb4sJECrxrvoRaBeNUpgEVTRSKDMBc/I8FwgIe6ietrmG+M2jBgqQRHziIT6DQKuenEJF5ubFpKOZqGF37FOcjVUWHyYyfHDNzEgoq1B0tjY9IkJJjzFWU7RKU/NBFKEAHkw/eUgsSuKHAz+up8RkpOIbktA2jX2yaU27YZbTgAGMfcxz3+fi/aYrfcKVQ+4pMpZAncLiU9zurZe5VtYhXqjyYcrkUR0VnCNLF7tS6kQpFZxlLDQUw8fkohAoFBBr0l+Wl9lHOSCECsdlSrohXECBZy4OGrN4XvwjDnKNI2qSMhXaChIhHwsIaJxtyDUnMVKLAscWs5nRR5OVqBPRWrp4qL1GQTZHHXEg8DpDC2GXs1729W4O4v/XqUMiGtA/gP56tQR7atSAj0v5lLQ+q2rWg7W89FNq1ICmEp/7Tf71R3fB/R2Axuf+AfjqukcJKnCoB/37ANiOF4lD1vBtBOZS0fHI+KF/gJMutItwdS0+qNwtsA8eQVEvM/RTNiAxoAgVPph7/E4bjaYik+mQK1e+1RRM0mdcJm2QmLQCENoU0FVQil3MW/nKJvaB6qSEEQOSmKU+l+Z6oPASrRCFle5wAgUHgBOLslRPGM6BX56tQoCB6VAAY8yF1hs86OJUBClsVChroeFmbhjxfPB0yfl/UAgPsX6WV1xCz9bFe+XWaLty23H8gCq0zTABz+uIX2znfLiwCLPlOqJ5m6EdJNcEoCvDUiNZJCKuCvhRGegcQeBvL9LIDFbG35/FLDRRgNoFdkmNSkoJq3oKrmecZvvsfJn33vw3ZND1N+1SYvjKNeK32qynmFb1lHg8nWtZhHPPdf72aRTySAmqYWitoiCdi30TBjC83BYzGpvVIYYqRVO3uMGv1w/+iOanSHHqN0xH64xQW+e6/pYOr2jOHxvrqgKXorBvyLBQ6UTSj42zrTM/qkfiIlN1BU1CG4IoUjgt8pUckbPXJeHU5XXlm42qaMJNs4bYFXxbm/oetvIbkUeDOFF9JCvrKY++Qgb+bp0JvZwavW0Ox8sgcaYIWUgSt4plZPCjwW+dZ2/3fm4/XU6T/Vx2LldOGS4LubPsUJPPN8I9MLi0PoZtOYXT2q3nK43xapSHBWBEFGFEbfjdvxRSgIQEH2n14uwbZei7paX1NFWQ3zsEzNQ+IA5EcTMVp2TBfn4UFKsSfnC8cDnWOYKDCZGhq9jlF0A3JAvgMhvPI+rgoVkccCiqTEqK1wExqeMv6zcEH3xbmyws2kJS8eYZamJO3HH7U2rgrVaEwyQFx+0lljJcps7m2HS24unOK0Xc8A0i5cV6fckGuBYmOu66g1lIul6Ggl53ZBj/+m69sZwqih3sgcZwqZKqguA/2pmkBf3HeGVoWRGpaY4ZBYFo4BwUFEWlBeyRrPuksYRUAtgfbC5YCMqsGCqyk8AsMcrGJ984kTBRBbkX2T0Pw3kj5YC0TblZW//C/QcT2r4xlYEa2CTxEnrjNdACtP/G0FAYackjewg7QBlp1cyuqFIQaiIAhpRdpA0h9njSgxi6wiUII3MurL1grtHwu4W94g4FwyKrjQyiqQU6FyedOmIK0ErR2ZhmTUhJ64AtyGSOsYpDnvvlEthTFBTuGWCLjQiQFPhlbbKHKXAcRKz/NW7Ax49ANv8yjdWwcaaIge2QuKYZzyzPKBLHPSNZC7o0oYJt0V0btFlnEw4ga1MVZo6AEULCYwVttSLItJc+R8co93CIl98wcpP23C/UQcHOIoFWBYZFwTGZ9JGRKRuiOX/zdPBEX4uJzW8zjK+vn6NTWUGiKBoXrFGX8CwwUjwikjwp6rwATS2MPo5S0MFnGsCVKCt8611rghewaiBxEaaG4W2vsYmTjUvnivHFQ6ppE+JZaoNymRIF1wttO9Det3N/No4RAXYiVzhmfmEXx5kMkHIFfkWjnqmmcQ9fi0MamD6RY8TGTZt1YkQnTyRSMDZQocJTGyi0CHJ25Y6pQUB66KbQlwiBHijPnpqMCFQJuKtp16+6ig6uFiRRCkQLvxbeTrLBXqD1/o6smUID7oBdwXogQ4o6FhJRx6UoZ2jQY2UF21QZP8Jr1r3zgubiztH2YirHSkvTGRNM41yUKannZlESElOBogWmTrbMDReGaQDHUPnaeXD+aCFdoa09eOdWauyiOVLZGujKZqoHAtXCMgH5gCVgdz1/YX2SShyuphS3XOlvI8mo5+pgs0wc5zKwpPEGRhvTxavPk5Or6J6fwlOV/CmuQ/ymsQcLj0ghOlcf/AEaK0/aOTnAQAAAAAElFTkSuQmCC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data:image/png;base64,iVBORw0KGgoAAAANSUhEUgAAAMIAAAEECAMAAABN+RseAAAAeFBMVEX///8AAAD+/v7Z2dnW1tapqak9PT0iIiIYGBi2trby8vKWlpabm5vc3NxwcHBTU1PCwsLIyMhCQkKkpKR8fHyvr6+FhYX4+PjNzc3r6+u5ubksLCxMTEw5OTlpaWkUFBReXl4lJSULCwuOjo4xMTF3d3dQUFBZWVnwRPVVAAARVUlEQVR4nO1diXbbOAxkEfdIGnfTJo3q3te2//+Ha1kiiWNAUj4k5b3F7nNknjMECICS7YbHZ2uT+y4Eov7/g9Dh/yzUC38blgYM5KqH6VKwsjReILd7zE+cwrPrA+4nTeHbXcgGP1CgJE+DQuQQ4TZp4fpqM7uYKa/+TRx+brge7NILdQxdtmWeMwlz8L+vEHIsQ4+rYfeITmCErFpY6UwJVzHXjdf7Pw/Mln5sa/aDKTT3akRaaIuK3vD98G4X/L3ArSxTcFAZPyBn1934JiRZRoFXoPn+ij3950ZFYjEA668pSFvSsIJe7Alqs9xkdQgv4mYe/ny+CUUKcXVLWmjAN8XyCqs0XH3iBPby5iZACix29wIojOrL+8xYuRzMp8EMkXwKKYYN4P9kx/Sm425GzMqGUBRIUjA2pB2X3SmRuGIvGol1oARwwPK3YxyStQgKzI4YhSYhuRSiqmZSJP4Ezj6WDVi+d112TbeDmo3H5zKJAsLEClo2BtuT2t9048rvEWcOv6Ll+wY7TQvkauFkCiHsBiwP+7Kb7F9vqxEnU0BpoCrzKJAucPpD5Ol6M2B57KfZfU4cPrZTAOJkt5GOReH2T9HMpUDh7YDl9QHyzbvE4X3cvWB0ToEk3iF6qKJyYE5lJeJ+fwofByz3w+psv0QKMfUmGQ4AhVzhTNmGrFnMWM/Toh9qr34nPXwI0b9rCtypcmcn/4LJz8LEaOE22v6I7+pVpPDjg7OyWAtp8NI2wDXTmBkKvwYsb9Mcd98ih0/bBqdKKRvIG0wHL5VxsPQhgcrhSgoAbiiMQXmTq9+mfOnLNmYLHI+i4DrGsmQ+uaQ4UPZNEUWcejx37ljju7QdPu9CitMpDRquFIWjRVNQNGQ2MepJTtp9HbDc8IHuE4e/6viwCgpKVd33AUsnBn2eOHyXxwfyDElAOIVMgyGRbHrz5wDlVaIwRIJficPXLrCtmlUSKWRabNPayX1Y6p3rzRhVuYt2Qzz+0rHqvirfFPiXQj4A5GQnU8hDO5DPGdeA7IZw/LlTE7Hjw2PHEpTUalkKxP5sh3Pnd9JKpe+Jwy9kHUtSyJGmf9m+itaip6WvicMtEWmOCxsSG3MzxLFHXd6n3pnDfYwOVDCk3HNe2SRbUavVp9455bsOWhFOXOhbfbidU+7H4PxaUzvAFUegIFl6FPb/vX42rwyGdIso7FPvdHx4+TZINXgUaH4Kgzx37Gyb0tafG5bjEa2PwjXC38PZfIpNXm1yJsy0wLKYqL/3n/+ZU0aEdzAxOBwfEs1323Q4MBQk73llDMIf0Al3KMkcPu2QUxUKOLxU78lUy0Ez2y4WDre/fm6cnj2c68ThMztVQAoUYj41n4xPF75tJfKUeh6cUD4+sNQbURjNqG1pp4o75uD5X+5QXaQZbxH0eki7IVHQHYrTHS/e3XwaH5AcrNw2oXh8yG7y327UA6JwSdFntVwxxK7fHawduvaQWepNi1FIl2Kxbwan+sIhmEyJPVR8XIJCYXvtfgwmXu7d7VM++fQBU7hcSCB+L0hqYTwu/A38TGl69tLlI9AhJ5QeKQ9ehXIKTVIv/WCbIQf6Gl16AiEwHTiMNwp6eU9emlfDd6K/tRT2qf2A5CHdAjFOKYeQXb5z/xFTuHhqoSgc/twx06hKfvrw88MJFE4gaiiElDx8ff88y70UdkDKW/qroOAdmmehkG/bTZPfs8eFA16dhwaROkyURShoOTiHow9Y66DQv7x/0hSG8/3Lp0Ah5zk6Ge3fHasGfvCchQakFYb7Xde952Q+9T2T6yQfR7m7/bkOCozK1C7blWjhIGNKxA67IZ4cQ0rI8iF0bLJOCinS8UO1bhnlqkYBHf8uJXnVJc5RM04vowUz6hwM8hTOZIYVqzFaWEQcCqxY/WVtihQuuPquaRcoeLc8ltGCvztLWiB2ndtUKRS20dyinGn0sQ0U5r4j6UnXvyBqloJWMW3/vFiB/N4fRbtWCuqu6vG543nlwUs+alo4Jf09rzwYP+ZS0Hsh5A+WLSrNWgD3krf/vHi3vHx57d14K1GId8LXIkdo4ZDkkgo24j0dRbHcK3nR1l41QyICD9vSYMcxItkfvQU8vEmbEoy1mJKIzrl4qUyVwNXhHcUtCBcuwWfZ01ooVE3Qq10PhWr7J0IBZtNjGU7CV0LBOKCqP5UNqtF5CXExwAp9/F+GgnfobwKzDgqOmONpoxaOSxpOEDlhaW6cJtj7SMtkduz8H28P51uP8kW5gqU8Eg+xQu8xJTOPLUl1jf0XvAkjsgR7uw7YTOoaOzTewZhL/DuOlQqXwsX3NCknnynImmxhrCmNd7dWpAV72I1/SHIlUTnKEhSMiiv6rlSvQAs6gJXbWgOfhUL5fNq855yz0LKGlM5gfmIn4hgaqU7hkr6JoUeOx+mk7W6x6DxMH194XCgYGQvRueOij0hcCoUAR2P2lEqW9UiYwtQx0M35OVLVRkOKhQZSSQukNtR6zkAi9w7RnCwFvZf6VblZhXTeQ0ZIgT+A3J+KvrxcgXx7NI8uSxS4Ilb0lMc8fPUo6L2wIgp8L0Q1wL0Qj61x22y++ePOKA/WUeLzgn2+EHYPb9Ygz5MhiTNrC4XVOFXx/Ied5hooLM8iQW/VAr+F0zfp+K9UpfiSV4TYOyhjL7nHAEp0xTclDLOIgpgF3lAWMEpJmejnQDhdanFBHrbShYjh6iDMFMgHSQlm1TbrSyL6t1PI3TSCumkkCj6skLnlI10N/QQKwii5PnwKonkDBYut1Y9M0oIClcDJWJjMRQ5CsWE1nTfTmHoxV8tTHlKLjfxuuqjhKyEzF15/5qVgjmQ6El/2AsAT/Q0/TE6RUprHRky7bHDwJllpnbS0BC0KRNJkSGmKArYIYjqENMT5KOjQasZGb+W2V1dy/3k4jUcCc9n50dnZzqNjtcUhQ50tn7LAk/UAjv9oO4uLieoWIfE0W4OCtKBXzXKKXlRCZEB5hc436qJHPIqCBSUOrkSUlZH3iwaiYvj5FVCgoLHk1ybxDKZgSNKBsPL6bO2fwaiuosooyimd6pHfsa51tTnRudypOmACw3JOt50s1hT4gAVYF/kkTNLCkRTAgKdQIOXp+ducawGT8K1JUlBmVQ57BL6LUKdgQi+OuJYCxGIo6JwcNpTz16KzyC/gyCA2cxyCr2R1GZnyfIE8VSd94OoLC3jKgx10FuvCJYW5OcAHVSK3wIcDEKqjjhwVmlHsIhUDgbuq5ecLJMUFkycg57aSGebCFFpHnVcAkkNJ7eOF+37ddhWyQzYdGij0zxc+fXu1vBx+/RwahPMJSWayq3nK4928dbSQOXRhsxIKnrs221nH8L0WVvKgygutlkJUQgpUu9vXa5A7by9gCjIyQPXNL81xQd1nIDfczi3kRU2kBZmFVu+50Gh2Da3U4cPXMQzd9uxNkAI6STGkZR7pWlWKdt4RoeW8gBpMeFB1jICUwFVrOwWZrl2WAlPMhMa5xG3ZQIElnnAEY5UQDLOtBmR2SJEwwy6Igp/wuwInwD95B9L1CZNR2/G/fbySM1HRZXRzVFjPpilxcen43zyIO6ekcKqcg4K461LysG7FPFrIcwEEEo0Pk7WndHUuCmqRq9/9V8g9zHYHyD0LFQcOuZXgiepb4sJECrxrvoRaBeNUpgEVTRSKDMBc/I8FwgIe6ietrmG+M2jBgqQRHziIT6DQKuenEJF5ubFpKOZqGF37FOcjVUWHyYyfHDNzEgoq1B0tjY9IkJJjzFWU7RKU/NBFKEAHkw/eUgsSuKHAz+up8RkpOIbktA2jX2yaU27YZbTgAGMfcxz3+fi/aYrfcKVQ+4pMpZAncLiU9zurZe5VtYhXqjyYcrkUR0VnCNLF7tS6kQpFZxlLDQUw8fkohAoFBBr0l+Wl9lHOSCECsdlSrohXECBZy4OGrN4XvwjDnKNI2qSMhXaChIhHwsIaJxtyDUnMVKLAscWs5nRR5OVqBPRWrp4qL1GQTZHHXEg8DpDC2GXs1729W4O4v/XqUMiGtA/gP56tQR7atSAj0v5lLQ+q2rWg7W89FNq1ICmEp/7Tf71R3fB/R2Axuf+AfjqukcJKnCoB/37ANiOF4lD1vBtBOZS0fHI+KF/gJMutItwdS0+qNwtsA8eQVEvM/RTNiAxoAgVPph7/E4bjaYik+mQK1e+1RRM0mdcJm2QmLQCENoU0FVQil3MW/nKJvaB6qSEEQOSmKU+l+Z6oPASrRCFle5wAgUHgBOLslRPGM6BX56tQoCB6VAAY8yF1hs86OJUBClsVChroeFmbhjxfPB0yfl/UAgPsX6WV1xCz9bFe+XWaLty23H8gCq0zTABz+uIX2znfLiwCLPlOqJ5m6EdJNcEoCvDUiNZJCKuCvhRGegcQeBvL9LIDFbG35/FLDRRgNoFdkmNSkoJq3oKrmecZvvsfJn33vw3ZND1N+1SYvjKNeK32qynmFb1lHg8nWtZhHPPdf72aRTySAmqYWitoiCdi30TBjC83BYzGpvVIYYqRVO3uMGv1w/+iOanSHHqN0xH64xQW+e6/pYOr2jOHxvrqgKXorBvyLBQ6UTSj42zrTM/qkfiIlN1BU1CG4IoUjgt8pUckbPXJeHU5XXlm42qaMJNs4bYFXxbm/oetvIbkUeDOFF9JCvrKY++Qgb+bp0JvZwavW0Ox8sgcaYIWUgSt4plZPCjwW+dZ2/3fm4/XU6T/Vx2LldOGS4LubPsUJPPN8I9MLi0PoZtOYXT2q3nK43xapSHBWBEFGFEbfjdvxRSgIQEH2n14uwbZei7paX1NFWQ3zsEzNQ+IA5EcTMVp2TBfn4UFKsSfnC8cDnWOYKDCZGhq9jlF0A3JAvgMhvPI+rgoVkccCiqTEqK1wExqeMv6zcEH3xbmyws2kJS8eYZamJO3HH7U2rgrVaEwyQFx+0lljJcps7m2HS24unOK0Xc8A0i5cV6fckGuBYmOu66g1lIul6Ggl53ZBj/+m69sZwqih3sgcZwqZKqguA/2pmkBf3HeGVoWRGpaY4ZBYFo4BwUFEWlBeyRrPuksYRUAtgfbC5YCMqsGCqyk8AsMcrGJ984kTBRBbkX2T0Pw3kj5YC0TblZW//C/QcT2r4xlYEa2CTxEnrjNdACtP/G0FAYackjewg7QBlp1cyuqFIQaiIAhpRdpA0h9njSgxi6wiUII3MurL1grtHwu4W94g4FwyKrjQyiqQU6FyedOmIK0ErR2ZhmTUhJ64AtyGSOsYpDnvvlEthTFBTuGWCLjQiQFPhlbbKHKXAcRKz/NW7Ax49ANv8yjdWwcaaIge2QuKYZzyzPKBLHPSNZC7o0oYJt0V0btFlnEw4ga1MVZo6AEULCYwVttSLItJc+R8co93CIl98wcpP23C/UQcHOIoFWBYZFwTGZ9JGRKRuiOX/zdPBEX4uJzW8zjK+vn6NTWUGiKBoXrFGX8CwwUjwikjwp6rwATS2MPo5S0MFnGsCVKCt8611rghewaiBxEaaG4W2vsYmTjUvnivHFQ6ppE+JZaoNymRIF1wttO9Det3N/No4RAXYiVzhmfmEXx5kMkHIFfkWjnqmmcQ9fi0MamD6RY8TGTZt1YkQnTyRSMDZQocJTGyi0CHJ25Y6pQUB66KbQlwiBHijPnpqMCFQJuKtp16+6ig6uFiRRCkQLvxbeTrLBXqD1/o6smUID7oBdwXogQ4o6FhJRx6UoZ2jQY2UF21QZP8Jr1r3zgubiztH2YirHSkvTGRNM41yUKannZlESElOBogWmTrbMDReGaQDHUPnaeXD+aCFdoa09eOdWauyiOVLZGujKZqoHAtXCMgH5gCVgdz1/YX2SShyuphS3XOlvI8mo5+pgs0wc5zKwpPEGRhvTxavPk5Or6J6fwlOV/CmuQ/ymsQcLj0ghOlcf/AEaK0/aOTnAQAAAAAElFTkSuQmCC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870460"/>
              </p:ext>
            </p:extLst>
          </p:nvPr>
        </p:nvGraphicFramePr>
        <p:xfrm>
          <a:off x="1835696" y="1628800"/>
          <a:ext cx="5472608" cy="1565872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472608"/>
              </a:tblGrid>
              <a:tr h="11421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400" spc="-50" dirty="0" err="1" smtClean="0">
                          <a:solidFill>
                            <a:schemeClr val="tx1"/>
                          </a:solidFill>
                          <a:effectLst/>
                        </a:rPr>
                        <a:t>Смернице</a:t>
                      </a:r>
                      <a:r>
                        <a:rPr lang="en-US" sz="2400" b="1" kern="1400" spc="-50" dirty="0" smtClean="0">
                          <a:solidFill>
                            <a:schemeClr val="tx1"/>
                          </a:solidFill>
                          <a:effectLst/>
                        </a:rPr>
                        <a:t> о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400" spc="-50" dirty="0" err="1" smtClean="0">
                          <a:solidFill>
                            <a:schemeClr val="tx1"/>
                          </a:solidFill>
                          <a:effectLst/>
                        </a:rPr>
                        <a:t>супстанцама</a:t>
                      </a:r>
                      <a:r>
                        <a:rPr lang="en-US" sz="2000" b="1" kern="1400" spc="-5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400" spc="-50" dirty="0" err="1">
                          <a:solidFill>
                            <a:schemeClr val="tx1"/>
                          </a:solidFill>
                          <a:effectLst/>
                        </a:rPr>
                        <a:t>које</a:t>
                      </a:r>
                      <a:r>
                        <a:rPr lang="en-US" sz="2000" b="1" kern="1400" spc="-5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400" spc="-50" dirty="0" err="1">
                          <a:solidFill>
                            <a:schemeClr val="tx1"/>
                          </a:solidFill>
                          <a:effectLst/>
                        </a:rPr>
                        <a:t>изазивају</a:t>
                      </a:r>
                      <a:r>
                        <a:rPr lang="en-US" sz="2000" b="1" kern="1400" spc="-5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400" spc="-50" dirty="0" err="1">
                          <a:solidFill>
                            <a:schemeClr val="tx1"/>
                          </a:solidFill>
                          <a:effectLst/>
                        </a:rPr>
                        <a:t>забринутост</a:t>
                      </a:r>
                      <a:endParaRPr lang="en-US" sz="2000" b="1" kern="1400" spc="-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973" marR="66973" marT="0" marB="0" anchor="ctr">
                    <a:solidFill>
                      <a:schemeClr val="bg1"/>
                    </a:solidFill>
                  </a:tcPr>
                </a:tc>
              </a:tr>
              <a:tr h="4237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r-Latn-CS" sz="1600" b="1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sr-Cyrl-RS" sz="1600" b="1" dirty="0">
                          <a:solidFill>
                            <a:schemeClr val="tx1"/>
                          </a:solidFill>
                          <a:effectLst/>
                        </a:rPr>
                        <a:t>законодавни оквир</a:t>
                      </a:r>
                      <a:r>
                        <a:rPr lang="sr-Latn-RS" sz="1600" b="1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sr-Cyrl-RS" sz="1600" b="1" dirty="0">
                          <a:solidFill>
                            <a:schemeClr val="tx1"/>
                          </a:solidFill>
                          <a:effectLst/>
                        </a:rPr>
                        <a:t> захтеви и обавезе </a:t>
                      </a:r>
                      <a:r>
                        <a:rPr lang="sr-Latn-CS" sz="1600" b="1" dirty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973" marR="66973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0" y="332656"/>
            <a:ext cx="9144000" cy="83561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sr-Cyrl-RS" sz="1400" dirty="0" smtClean="0">
                <a:latin typeface="+mj-lt"/>
                <a:ea typeface="MS Mincho"/>
                <a:cs typeface="Times New Roman"/>
              </a:rPr>
              <a:t>Документ израђен </a:t>
            </a:r>
            <a:r>
              <a:rPr lang="sr-Cyrl-RS" sz="1400" dirty="0">
                <a:latin typeface="+mj-lt"/>
                <a:ea typeface="MS Mincho"/>
                <a:cs typeface="Times New Roman"/>
              </a:rPr>
              <a:t>у оквиру </a:t>
            </a:r>
            <a:r>
              <a:rPr lang="sr-Cyrl-C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активности на </a:t>
            </a:r>
            <a:r>
              <a:rPr lang="en-US" sz="1400" dirty="0" err="1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пројект</a:t>
            </a:r>
            <a:r>
              <a:rPr lang="sr-Cyrl-CS" sz="1400" dirty="0" smtClean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у </a:t>
            </a:r>
            <a:r>
              <a:rPr lang="sr-Cyrl-RS" sz="1400" dirty="0" smtClean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„</a:t>
            </a:r>
            <a:r>
              <a:rPr lang="en-US" sz="1400" dirty="0" err="1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Управљање</a:t>
            </a:r>
            <a:r>
              <a:rPr lang="en-U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ризиком</a:t>
            </a:r>
            <a:r>
              <a:rPr lang="en-U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од</a:t>
            </a:r>
            <a:r>
              <a:rPr lang="en-U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хемикалија</a:t>
            </a:r>
            <a:r>
              <a:rPr lang="en-U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 у </a:t>
            </a:r>
            <a:r>
              <a:rPr lang="en-US" sz="1400" dirty="0" err="1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Србији</a:t>
            </a:r>
            <a:r>
              <a:rPr lang="sr-Cyrl-R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“</a:t>
            </a:r>
            <a:r>
              <a:rPr lang="sr-Cyrl-RS" sz="1400" dirty="0">
                <a:latin typeface="+mj-lt"/>
                <a:ea typeface="MS Mincho"/>
                <a:cs typeface="Times New Roman"/>
              </a:rPr>
              <a:t> </a:t>
            </a:r>
            <a:endParaRPr lang="sr-Cyrl-RS" sz="1400" dirty="0" smtClean="0">
              <a:latin typeface="+mj-lt"/>
              <a:ea typeface="MS Mincho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sr-Cyrl-CS" sz="1400" dirty="0" smtClean="0">
                <a:latin typeface="+mj-lt"/>
                <a:ea typeface="MS Mincho"/>
                <a:cs typeface="Times New Roman"/>
              </a:rPr>
              <a:t>који </a:t>
            </a:r>
            <a:r>
              <a:rPr lang="sr-Cyrl-CS" sz="1400" dirty="0">
                <a:latin typeface="+mj-lt"/>
                <a:ea typeface="MS Mincho"/>
                <a:cs typeface="Times New Roman"/>
              </a:rPr>
              <a:t>се </a:t>
            </a:r>
            <a:r>
              <a:rPr lang="sr-Cyrl-CS" sz="1400" dirty="0" smtClean="0">
                <a:latin typeface="+mj-lt"/>
                <a:ea typeface="MS Mincho"/>
                <a:cs typeface="Times New Roman"/>
              </a:rPr>
              <a:t>спроводи </a:t>
            </a:r>
            <a:r>
              <a:rPr lang="sr-Cyrl-RS" sz="1400" dirty="0" smtClean="0">
                <a:latin typeface="+mj-lt"/>
                <a:ea typeface="MS Mincho"/>
                <a:cs typeface="Times New Roman"/>
              </a:rPr>
              <a:t>у </a:t>
            </a:r>
            <a:r>
              <a:rPr lang="sr-Cyrl-RS" sz="1400" dirty="0">
                <a:latin typeface="+mj-lt"/>
                <a:ea typeface="MS Mincho"/>
                <a:cs typeface="Times New Roman"/>
              </a:rPr>
              <a:t>сарадњи надлежних органа Републике Србије </a:t>
            </a:r>
            <a:r>
              <a:rPr lang="sr-Cyrl-RS" sz="1400" dirty="0" smtClean="0">
                <a:latin typeface="+mj-lt"/>
                <a:ea typeface="MS Mincho"/>
                <a:cs typeface="Times New Roman"/>
              </a:rPr>
              <a:t>и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sr-Cyrl-RS" sz="1400" dirty="0" smtClean="0">
                <a:latin typeface="+mj-lt"/>
                <a:ea typeface="MS Mincho"/>
                <a:cs typeface="Times New Roman"/>
              </a:rPr>
              <a:t> </a:t>
            </a:r>
            <a:r>
              <a:rPr lang="sr-Cyrl-RS" sz="1400" dirty="0">
                <a:latin typeface="+mj-lt"/>
                <a:ea typeface="MS Mincho"/>
                <a:cs typeface="Times New Roman"/>
              </a:rPr>
              <a:t>Шведске агенције за хемикалије (</a:t>
            </a:r>
            <a:r>
              <a:rPr lang="en-US" sz="1400" dirty="0" err="1">
                <a:latin typeface="+mj-lt"/>
                <a:ea typeface="MS Mincho"/>
                <a:cs typeface="Times New Roman"/>
              </a:rPr>
              <a:t>KemI</a:t>
            </a:r>
            <a:r>
              <a:rPr lang="en-US" sz="1400" dirty="0">
                <a:latin typeface="+mj-lt"/>
                <a:ea typeface="MS Mincho"/>
                <a:cs typeface="Times New Roman"/>
              </a:rPr>
              <a:t>)</a:t>
            </a:r>
            <a:r>
              <a:rPr lang="sr-Cyrl-RS" sz="1400" dirty="0">
                <a:latin typeface="+mj-lt"/>
                <a:ea typeface="MS Mincho"/>
                <a:cs typeface="Times New Roman"/>
              </a:rPr>
              <a:t>, </a:t>
            </a:r>
            <a:r>
              <a:rPr lang="sr-Cyrl-CS" sz="1400" dirty="0" smtClean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уз </a:t>
            </a:r>
            <a:r>
              <a:rPr lang="sr-Cyrl-C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финасијску </a:t>
            </a:r>
            <a:r>
              <a:rPr lang="sr-Cyrl-CS" sz="1400" dirty="0" smtClean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помоћ Шведске </a:t>
            </a:r>
            <a:r>
              <a:rPr lang="sr-Cyrl-C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агенције за развој и сарадњу (</a:t>
            </a:r>
            <a:r>
              <a:rPr lang="en-GB" sz="1400" dirty="0" err="1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Sida</a:t>
            </a:r>
            <a:r>
              <a:rPr lang="sr-Cyrl-R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)</a:t>
            </a:r>
            <a:r>
              <a:rPr lang="en-US" sz="1400" dirty="0">
                <a:solidFill>
                  <a:srgbClr val="000000"/>
                </a:solidFill>
                <a:latin typeface="+mj-lt"/>
                <a:ea typeface="Calibri"/>
                <a:cs typeface="Times New Roman"/>
              </a:rPr>
              <a:t>.</a:t>
            </a:r>
            <a:endParaRPr lang="en-US" sz="1400" dirty="0">
              <a:effectLst/>
              <a:latin typeface="+mj-lt"/>
              <a:ea typeface="Calibri"/>
              <a:cs typeface="Times New Roman"/>
            </a:endParaRPr>
          </a:p>
        </p:txBody>
      </p:sp>
      <p:pic>
        <p:nvPicPr>
          <p:cNvPr id="13" name="Picture 2" descr="Srbija-Grb_wp_10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558507" cy="9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/>
        </p:nvSpPr>
        <p:spPr>
          <a:xfrm>
            <a:off x="-27035" y="2564904"/>
            <a:ext cx="1835695" cy="6229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9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Република Србија</a:t>
            </a:r>
            <a:br>
              <a:rPr lang="ru-RU" sz="9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</a:br>
            <a:r>
              <a:rPr lang="en-US" sz="9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M</a:t>
            </a:r>
            <a:r>
              <a:rPr lang="ru-RU" sz="9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инистарство пољопривреде </a:t>
            </a:r>
            <a:endParaRPr lang="en-US" sz="900" dirty="0">
              <a:effectLst/>
              <a:latin typeface="Times New Roman"/>
              <a:ea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9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и </a:t>
            </a:r>
            <a:r>
              <a:rPr lang="ru-RU" sz="900" b="1" kern="1200" dirty="0" smtClean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заштите животне </a:t>
            </a:r>
            <a:r>
              <a:rPr lang="ru-RU" sz="900" b="1" kern="1200" dirty="0">
                <a:solidFill>
                  <a:srgbClr val="000000"/>
                </a:solidFill>
                <a:effectLst/>
                <a:latin typeface="Times New Roman"/>
                <a:ea typeface="+mj-ea"/>
              </a:rPr>
              <a:t>средине</a:t>
            </a:r>
            <a:endParaRPr lang="en-US" sz="900" dirty="0">
              <a:effectLst/>
              <a:latin typeface="Times New Roman"/>
              <a:ea typeface="Calibri"/>
            </a:endParaRPr>
          </a:p>
        </p:txBody>
      </p:sp>
      <p:pic>
        <p:nvPicPr>
          <p:cNvPr id="15" name="Picture 6" descr="Swedish Chemicals Agenc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917855"/>
            <a:ext cx="1584176" cy="50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s://encrypted-tbn0.gstatic.com/images?q=tbn:ANd9GcTLkkfAnlpUpdb8vaZRPBwZr72Tvh2nu5FO_-Aae0oZcKu4otQT9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492896"/>
            <a:ext cx="936104" cy="46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1750170" y="5733256"/>
            <a:ext cx="5643660" cy="675249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sr-Cyrl-RS" sz="36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MS Mincho"/>
                <a:cs typeface="Times New Roman"/>
              </a:rPr>
              <a:t>Хвала на пажњи !!!</a:t>
            </a:r>
            <a:endParaRPr lang="en-US" sz="3600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4343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1214</TotalTime>
  <Words>1522</Words>
  <Application>Microsoft Office PowerPoint</Application>
  <PresentationFormat>On-screen Show (4:3)</PresentationFormat>
  <Paragraphs>239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Clarity</vt:lpstr>
      <vt:lpstr>PowerPoint Presentation</vt:lpstr>
      <vt:lpstr>Смернице о SVHC - садржај и намена</vt:lpstr>
      <vt:lpstr>Критеријуми за SVHC (чл. 43. Закона о хемикалијама / чл. 57. REACH) </vt:lpstr>
      <vt:lpstr>Супстанце које изазивају забринутост (SVHC)</vt:lpstr>
      <vt:lpstr>     Прописи ЕУ и SVHC Поглавље VII REACH Уредбe, укључујући и Анекс XIV </vt:lpstr>
      <vt:lpstr>Исечак из Анекса XIV REACH  </vt:lpstr>
      <vt:lpstr>PowerPoint Presentation</vt:lpstr>
      <vt:lpstr>PowerPoint Presentation</vt:lpstr>
      <vt:lpstr>Одлука о ауторизацији?</vt:lpstr>
      <vt:lpstr>Производи који садрже SVHC и обавезе у складу са REACH</vt:lpstr>
      <vt:lpstr>Замена SVHC безбеднијим алтернативама</vt:lpstr>
      <vt:lpstr>Пример увођења безбеднијих алтернатива</vt:lpstr>
      <vt:lpstr>Битне напомене за извознике SVHC у ЕУ</vt:lpstr>
      <vt:lpstr>Прописи Р.Србије и SVHC</vt:lpstr>
      <vt:lpstr>Исечак из Листе SVHC </vt:lpstr>
      <vt:lpstr>Прописане обавезе за супстанце из Листе SVHC  </vt:lpstr>
      <vt:lpstr>PowerPoint Presentation</vt:lpstr>
      <vt:lpstr>Регистар хемикалија од 2010.   подаци о SVHC? </vt:lpstr>
      <vt:lpstr>Подаци о  SVHC из Регистра хемикалија </vt:lpstr>
      <vt:lpstr>Прописана обавеза пружања информација о  SVHC садржаним у производима (чл. 27. Закона о хемикалијама) </vt:lpstr>
      <vt:lpstr>Резиме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Република Србија Mинистарство пољопривреде и  заштите животне средине</dc:title>
  <dc:creator>Katarina Ćendić</dc:creator>
  <cp:lastModifiedBy>Aleksandra Nikolic</cp:lastModifiedBy>
  <cp:revision>82</cp:revision>
  <cp:lastPrinted>2014-12-10T23:21:06Z</cp:lastPrinted>
  <dcterms:created xsi:type="dcterms:W3CDTF">2014-12-01T10:15:59Z</dcterms:created>
  <dcterms:modified xsi:type="dcterms:W3CDTF">2014-12-12T09:35:24Z</dcterms:modified>
</cp:coreProperties>
</file>